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comments/comment2.xml" ContentType="application/vnd.openxmlformats-officedocument.presentationml.comments+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comments/comment3.xml" ContentType="application/vnd.openxmlformats-officedocument.presentationml.comments+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comments/comment4.xml" ContentType="application/vnd.openxmlformats-officedocument.presentationml.comments+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comments/comment5.xml" ContentType="application/vnd.openxmlformats-officedocument.presentationml.comments+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comments/comment6.xml" ContentType="application/vnd.openxmlformats-officedocument.presentationml.comments+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comments/comment7.xml" ContentType="application/vnd.openxmlformats-officedocument.presentationml.comments+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comments/comment8.xml" ContentType="application/vnd.openxmlformats-officedocument.presentationml.comments+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66"/>
  </p:notesMasterIdLst>
  <p:handoutMasterIdLst>
    <p:handoutMasterId r:id="rId167"/>
  </p:handoutMasterIdLst>
  <p:sldIdLst>
    <p:sldId id="256" r:id="rId2"/>
    <p:sldId id="257" r:id="rId3"/>
    <p:sldId id="259" r:id="rId4"/>
    <p:sldId id="260" r:id="rId5"/>
    <p:sldId id="266" r:id="rId6"/>
    <p:sldId id="268" r:id="rId7"/>
    <p:sldId id="270" r:id="rId8"/>
    <p:sldId id="271" r:id="rId9"/>
    <p:sldId id="272" r:id="rId10"/>
    <p:sldId id="274" r:id="rId11"/>
    <p:sldId id="276" r:id="rId12"/>
    <p:sldId id="277" r:id="rId13"/>
    <p:sldId id="278" r:id="rId14"/>
    <p:sldId id="280" r:id="rId15"/>
    <p:sldId id="282" r:id="rId16"/>
    <p:sldId id="283" r:id="rId17"/>
    <p:sldId id="284" r:id="rId18"/>
    <p:sldId id="285" r:id="rId19"/>
    <p:sldId id="286" r:id="rId20"/>
    <p:sldId id="287" r:id="rId21"/>
    <p:sldId id="288" r:id="rId22"/>
    <p:sldId id="289" r:id="rId23"/>
    <p:sldId id="290" r:id="rId24"/>
    <p:sldId id="291" r:id="rId25"/>
    <p:sldId id="292" r:id="rId26"/>
    <p:sldId id="293" r:id="rId27"/>
    <p:sldId id="294" r:id="rId28"/>
    <p:sldId id="296" r:id="rId29"/>
    <p:sldId id="297" r:id="rId30"/>
    <p:sldId id="299" r:id="rId31"/>
    <p:sldId id="300" r:id="rId32"/>
    <p:sldId id="302" r:id="rId33"/>
    <p:sldId id="303" r:id="rId34"/>
    <p:sldId id="258" r:id="rId35"/>
    <p:sldId id="305" r:id="rId36"/>
    <p:sldId id="306" r:id="rId37"/>
    <p:sldId id="261" r:id="rId38"/>
    <p:sldId id="264" r:id="rId39"/>
    <p:sldId id="265" r:id="rId40"/>
    <p:sldId id="307" r:id="rId41"/>
    <p:sldId id="267" r:id="rId42"/>
    <p:sldId id="308" r:id="rId43"/>
    <p:sldId id="269" r:id="rId44"/>
    <p:sldId id="309" r:id="rId45"/>
    <p:sldId id="312" r:id="rId46"/>
    <p:sldId id="275" r:id="rId47"/>
    <p:sldId id="313" r:id="rId48"/>
    <p:sldId id="279" r:id="rId49"/>
    <p:sldId id="316" r:id="rId50"/>
    <p:sldId id="281" r:id="rId51"/>
    <p:sldId id="318" r:id="rId52"/>
    <p:sldId id="317" r:id="rId53"/>
    <p:sldId id="319" r:id="rId54"/>
    <p:sldId id="322" r:id="rId55"/>
    <p:sldId id="323" r:id="rId56"/>
    <p:sldId id="324" r:id="rId57"/>
    <p:sldId id="325" r:id="rId58"/>
    <p:sldId id="328" r:id="rId59"/>
    <p:sldId id="330" r:id="rId60"/>
    <p:sldId id="331" r:id="rId61"/>
    <p:sldId id="332" r:id="rId62"/>
    <p:sldId id="333" r:id="rId63"/>
    <p:sldId id="334" r:id="rId64"/>
    <p:sldId id="335" r:id="rId65"/>
    <p:sldId id="263" r:id="rId66"/>
    <p:sldId id="337" r:id="rId67"/>
    <p:sldId id="338" r:id="rId68"/>
    <p:sldId id="340" r:id="rId69"/>
    <p:sldId id="341" r:id="rId70"/>
    <p:sldId id="342" r:id="rId71"/>
    <p:sldId id="343" r:id="rId72"/>
    <p:sldId id="344" r:id="rId73"/>
    <p:sldId id="345" r:id="rId74"/>
    <p:sldId id="273" r:id="rId75"/>
    <p:sldId id="346" r:id="rId76"/>
    <p:sldId id="350" r:id="rId77"/>
    <p:sldId id="351" r:id="rId78"/>
    <p:sldId id="352" r:id="rId79"/>
    <p:sldId id="353" r:id="rId80"/>
    <p:sldId id="354" r:id="rId81"/>
    <p:sldId id="355" r:id="rId82"/>
    <p:sldId id="356" r:id="rId83"/>
    <p:sldId id="363" r:id="rId84"/>
    <p:sldId id="364" r:id="rId85"/>
    <p:sldId id="365" r:id="rId86"/>
    <p:sldId id="366" r:id="rId87"/>
    <p:sldId id="367" r:id="rId88"/>
    <p:sldId id="368" r:id="rId89"/>
    <p:sldId id="371" r:id="rId90"/>
    <p:sldId id="372" r:id="rId91"/>
    <p:sldId id="373" r:id="rId92"/>
    <p:sldId id="262" r:id="rId93"/>
    <p:sldId id="375" r:id="rId94"/>
    <p:sldId id="376" r:id="rId95"/>
    <p:sldId id="379" r:id="rId96"/>
    <p:sldId id="380" r:id="rId97"/>
    <p:sldId id="381" r:id="rId98"/>
    <p:sldId id="382" r:id="rId99"/>
    <p:sldId id="383" r:id="rId100"/>
    <p:sldId id="385" r:id="rId101"/>
    <p:sldId id="386" r:id="rId102"/>
    <p:sldId id="387" r:id="rId103"/>
    <p:sldId id="388" r:id="rId104"/>
    <p:sldId id="389" r:id="rId105"/>
    <p:sldId id="390" r:id="rId106"/>
    <p:sldId id="391" r:id="rId107"/>
    <p:sldId id="392" r:id="rId108"/>
    <p:sldId id="394" r:id="rId109"/>
    <p:sldId id="395" r:id="rId110"/>
    <p:sldId id="396" r:id="rId111"/>
    <p:sldId id="399" r:id="rId112"/>
    <p:sldId id="400" r:id="rId113"/>
    <p:sldId id="401" r:id="rId114"/>
    <p:sldId id="403" r:id="rId115"/>
    <p:sldId id="404" r:id="rId116"/>
    <p:sldId id="405" r:id="rId117"/>
    <p:sldId id="406" r:id="rId118"/>
    <p:sldId id="407" r:id="rId119"/>
    <p:sldId id="410" r:id="rId120"/>
    <p:sldId id="411" r:id="rId121"/>
    <p:sldId id="412" r:id="rId122"/>
    <p:sldId id="413" r:id="rId123"/>
    <p:sldId id="414" r:id="rId124"/>
    <p:sldId id="417" r:id="rId125"/>
    <p:sldId id="418" r:id="rId126"/>
    <p:sldId id="420" r:id="rId127"/>
    <p:sldId id="423" r:id="rId128"/>
    <p:sldId id="424" r:id="rId129"/>
    <p:sldId id="425" r:id="rId130"/>
    <p:sldId id="426" r:id="rId131"/>
    <p:sldId id="427" r:id="rId132"/>
    <p:sldId id="428" r:id="rId133"/>
    <p:sldId id="429" r:id="rId134"/>
    <p:sldId id="430" r:id="rId135"/>
    <p:sldId id="431" r:id="rId136"/>
    <p:sldId id="432" r:id="rId137"/>
    <p:sldId id="433" r:id="rId138"/>
    <p:sldId id="434" r:id="rId139"/>
    <p:sldId id="295" r:id="rId140"/>
    <p:sldId id="435" r:id="rId141"/>
    <p:sldId id="301" r:id="rId142"/>
    <p:sldId id="439" r:id="rId143"/>
    <p:sldId id="440" r:id="rId144"/>
    <p:sldId id="443" r:id="rId145"/>
    <p:sldId id="444" r:id="rId146"/>
    <p:sldId id="445" r:id="rId147"/>
    <p:sldId id="446" r:id="rId148"/>
    <p:sldId id="447" r:id="rId149"/>
    <p:sldId id="448" r:id="rId150"/>
    <p:sldId id="449" r:id="rId151"/>
    <p:sldId id="450" r:id="rId152"/>
    <p:sldId id="451" r:id="rId153"/>
    <p:sldId id="452" r:id="rId154"/>
    <p:sldId id="453" r:id="rId155"/>
    <p:sldId id="454" r:id="rId156"/>
    <p:sldId id="455" r:id="rId157"/>
    <p:sldId id="456" r:id="rId158"/>
    <p:sldId id="459" r:id="rId159"/>
    <p:sldId id="460" r:id="rId160"/>
    <p:sldId id="461" r:id="rId161"/>
    <p:sldId id="462" r:id="rId162"/>
    <p:sldId id="463" r:id="rId163"/>
    <p:sldId id="464" r:id="rId164"/>
    <p:sldId id="469" r:id="rId165"/>
  </p:sldIdLst>
  <p:sldSz cx="9144000" cy="6858000" type="screen4x3"/>
  <p:notesSz cx="6797675" cy="9926638"/>
  <p:embeddedFontLst>
    <p:embeddedFont>
      <p:font typeface="Arial Black" panose="020B0A04020102020204" pitchFamily="34" charset="0"/>
      <p:regular r:id="rId168"/>
      <p:bold r:id="rId169"/>
    </p:embeddedFont>
    <p:embeddedFont>
      <p:font typeface="Calibri" panose="020F0502020204030204" pitchFamily="34" charset="0"/>
      <p:regular r:id="rId170"/>
      <p:bold r:id="rId171"/>
      <p:italic r:id="rId172"/>
      <p:boldItalic r:id="rId173"/>
    </p:embeddedFont>
    <p:embeddedFont>
      <p:font typeface="Consolas" panose="020B0609020204030204" pitchFamily="49" charset="0"/>
      <p:regular r:id="rId174"/>
      <p:bold r:id="rId175"/>
      <p:italic r:id="rId176"/>
      <p:boldItalic r:id="rId177"/>
    </p:embeddedFont>
    <p:embeddedFont>
      <p:font typeface="Proxima Nova" panose="020B0604020202020204" charset="0"/>
      <p:regular r:id="rId178"/>
      <p:bold r:id="rId179"/>
      <p:italic r:id="rId180"/>
      <p:boldItalic r:id="rId181"/>
    </p:embeddedFont>
    <p:embeddedFont>
      <p:font typeface="Proxima Nova Semibold" panose="020B0604020202020204" charset="0"/>
      <p:regular r:id="rId182"/>
      <p:bold r:id="rId183"/>
      <p:boldItalic r:id="rId184"/>
    </p:embeddedFont>
    <p:embeddedFont>
      <p:font typeface="Verdana" panose="020B0604030504040204" pitchFamily="34" charset="0"/>
      <p:regular r:id="rId185"/>
      <p:bold r:id="rId186"/>
      <p:italic r:id="rId187"/>
      <p:boldItalic r:id="rId18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vier Dottori" initials="" lastIdx="4" clrIdx="0"/>
  <p:cmAuthor id="1" name="Rodrigo Beltracchi" initials="" lastIdx="5" clrIdx="1"/>
  <p:cmAuthor id="2" name="Mauricio Islas"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2873FE5-0CCA-453C-A38C-501B2C2B98D1}">
  <a:tblStyle styleId="{B2873FE5-0CCA-453C-A38C-501B2C2B98D1}"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149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font" Target="fonts/font8.fntdata"/><Relationship Id="rId170" Type="http://schemas.openxmlformats.org/officeDocument/2006/relationships/font" Target="fonts/font3.fntdata"/><Relationship Id="rId191"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font" Target="fonts/font14.fntdata"/><Relationship Id="rId186" Type="http://schemas.openxmlformats.org/officeDocument/2006/relationships/font" Target="fonts/font19.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font" Target="fonts/font4.fntdata"/><Relationship Id="rId176" Type="http://schemas.openxmlformats.org/officeDocument/2006/relationships/font" Target="fonts/font9.fntdata"/><Relationship Id="rId192"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82" Type="http://schemas.openxmlformats.org/officeDocument/2006/relationships/font" Target="fonts/font15.fntdata"/><Relationship Id="rId187"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font" Target="fonts/font10.fntdata"/><Relationship Id="rId172" Type="http://schemas.openxmlformats.org/officeDocument/2006/relationships/font" Target="fonts/font5.fntdata"/><Relationship Id="rId193"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handoutMaster" Target="handoutMasters/handoutMaster1.xml"/><Relationship Id="rId188"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17.fntdata"/><Relationship Id="rId189" Type="http://schemas.openxmlformats.org/officeDocument/2006/relationships/commentAuthors" Target="commen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7.fntdata"/><Relationship Id="rId179" Type="http://schemas.openxmlformats.org/officeDocument/2006/relationships/font" Target="fonts/font12.fntdata"/><Relationship Id="rId190"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font" Target="fonts/font2.fntdata"/><Relationship Id="rId185"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13.fntdata"/><Relationship Id="rId26" Type="http://schemas.openxmlformats.org/officeDocument/2006/relationships/slide" Target="slides/slide2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5-15T19:03:24.609" idx="1">
    <p:pos x="146" y="2334"/>
    <p:text>Con esto te referis a mostrar como se ve esto en el navegador?</p:text>
  </p:cm>
  <p:cm authorId="0" dt="2019-05-18T20:29:07.880" idx="1">
    <p:pos x="146" y="2334"/>
    <p:text>mostrar mejor el HTML (TAB) que autogenera esto</p:text>
  </p:cm>
  <p:cm authorId="0" dt="2019-05-18T20:29:07.880" idx="2">
    <p:pos x="146" y="2334"/>
    <p:text>no, al autocompletar de vscode</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9-05-29T21:39:32.562" idx="1">
    <p:pos x="6000" y="0"/>
    <p:text>+javier.dottori@gmail.com Ya estan para revisar
_Reassigned to Javier Dottori_</p:text>
  </p:cm>
  <p:cm authorId="0" dt="2019-05-29T21:39:32.562" idx="1">
    <p:pos x="6000" y="0"/>
    <p:text>los codigos estna con otro theme, podes ajustarlos? no se ve nada en proyector</p:text>
  </p:cm>
</p:cmLst>
</file>

<file path=ppt/comments/comment3.xml><?xml version="1.0" encoding="utf-8"?>
<p:cmLst xmlns:a="http://schemas.openxmlformats.org/drawingml/2006/main" xmlns:r="http://schemas.openxmlformats.org/officeDocument/2006/relationships" xmlns:p="http://schemas.openxmlformats.org/presentationml/2006/main">
  <p:cm authorId="1" dt="2019-06-07T17:23:04.091" idx="1">
    <p:pos x="6000" y="0"/>
    <p:text>Deberiamos cambiar el codepen para que use console.log? O lo hacemos con alert? +javier.dottori@gmail.com
_Assigned to Javier Dottori_</p:text>
  </p:cm>
</p:cmLst>
</file>

<file path=ppt/comments/comment4.xml><?xml version="1.0" encoding="utf-8"?>
<p:cmLst xmlns:a="http://schemas.openxmlformats.org/drawingml/2006/main" xmlns:r="http://schemas.openxmlformats.org/officeDocument/2006/relationships" xmlns:p="http://schemas.openxmlformats.org/presentationml/2006/main">
  <p:cm authorId="1" dt="2019-06-07T17:24:49.042" idx="2">
    <p:pos x="6000" y="0"/>
    <p:text>Borre el codepen, que ellos lo implementen en su pagina</p:text>
  </p:cm>
</p:cmLst>
</file>

<file path=ppt/comments/comment5.xml><?xml version="1.0" encoding="utf-8"?>
<p:cmLst xmlns:a="http://schemas.openxmlformats.org/drawingml/2006/main" xmlns:r="http://schemas.openxmlformats.org/officeDocument/2006/relationships" xmlns:p="http://schemas.openxmlformats.org/presentationml/2006/main">
  <p:cm authorId="1" dt="2019-06-14T17:16:13.102" idx="1">
    <p:pos x="6000" y="0"/>
    <p:text>+javier.dottori@gmail.com Ahí ya las arregle, también cambie los llamados a las funciones y le saque las comillas. Dejé los paréntesis en las imágenes para que se den cuenta que son funciones y no que es algo de JS.
_Assigned to Javier Dottori_</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19-06-14T17:22:42.476" idx="2">
    <p:pos x="6000" y="0"/>
    <p:text>+javier.dottori@gmail.com Esto lo dejaría asi y acá tambien hablaria de la posibilidad de poner el contenido de la funcion verificarFormulario dentro de la anonima, pero tambien aclarar que se puede hacer en casos especificos donde el metodo no se use en otro lugar.
_Reassigned to Javier Dottori_</p:text>
  </p:cm>
  <p:cm authorId="0" dt="2019-06-14T17:22:42.476" idx="1">
    <p:pos x="6000" y="0"/>
    <p:text>si, esta bien, pero habria q decirselo a mauri</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19-06-14T17:26:30.147" idx="2">
    <p:pos x="360" y="667"/>
    <p:text>es el "event" tiene informacion de posicion y objeto del click, etc. Agregue bueno un "console.log(e)". Seria interesante como tarea dsp que lo analicen ellos que info les da "e"</p:text>
  </p:cm>
  <p:cm authorId="2" dt="2019-06-14T17:26:45.104" idx="1">
    <p:pos x="360" y="667"/>
    <p:text>esa e para que es? es "el" ?</p:text>
  </p:cm>
  <p:cm authorId="0" dt="2019-06-14T17:26:45.104" idx="3">
    <p:pos x="360" y="667"/>
    <p:text>e.target es lo mismo que THIS hasta donde se</p:text>
  </p:cm>
</p:cmLst>
</file>

<file path=ppt/comments/comment8.xml><?xml version="1.0" encoding="utf-8"?>
<p:cmLst xmlns:a="http://schemas.openxmlformats.org/drawingml/2006/main" xmlns:r="http://schemas.openxmlformats.org/officeDocument/2006/relationships" xmlns:p="http://schemas.openxmlformats.org/presentationml/2006/main">
  <p:cm authorId="0" dt="2019-06-14T17:23:20.206" idx="4">
    <p:pos x="6000" y="0"/>
    <p:text>una anonima con un if adentro no me gusta, esta la haria con nombre</p:text>
  </p:cm>
  <p:cm authorId="1" dt="2019-06-14T17:32:16.350" idx="4">
    <p:pos x="6000" y="0"/>
    <p:text>Vos podes cambiar en el codepen? porque ahi tambien esta de esta forma</p:text>
  </p:cm>
  <p:cm authorId="1" dt="2019-06-14T17:40:46.222" idx="3">
    <p:pos x="6000" y="0"/>
    <p:text>+javier.dottori@gmail.com +mauricio.islas@gmail.com Acá entra de nuevo el concepto de función anónima, como variante podemos hacer que hagan que no sea una anónima o al revés. De paso queda como una practica también.
_Reassigned to Javier Dottori_</p:text>
  </p:cm>
  <p:cm authorId="1" dt="2019-06-14T17:40:46.222" idx="5">
    <p:pos x="6000" y="0"/>
    <p:text>Porque si separamos esa funcion en otra, en codePen tampoco tendria sentido cuentaRegre, porque solo sería una funcion con una linea. Si lo modificamos hay que definir el intervalo dentro del listener</p:tex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EDBD9CA6-BCCA-49E1-8796-FF233C285483}"/>
              </a:ext>
            </a:extLst>
          </p:cNvPr>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r>
              <a:rPr lang="es-AR"/>
              <a:t>Programador Full Stack</a:t>
            </a:r>
          </a:p>
        </p:txBody>
      </p:sp>
      <p:sp>
        <p:nvSpPr>
          <p:cNvPr id="3" name="Marcador de fecha 2">
            <a:extLst>
              <a:ext uri="{FF2B5EF4-FFF2-40B4-BE49-F238E27FC236}">
                <a16:creationId xmlns:a16="http://schemas.microsoft.com/office/drawing/2014/main" id="{C121C98C-221E-4210-B55D-6C5B0214398A}"/>
              </a:ext>
            </a:extLst>
          </p:cNvPr>
          <p:cNvSpPr>
            <a:spLocks noGrp="1"/>
          </p:cNvSpPr>
          <p:nvPr>
            <p:ph type="dt" sz="quarter" idx="1"/>
          </p:nvPr>
        </p:nvSpPr>
        <p:spPr>
          <a:xfrm>
            <a:off x="3850443" y="0"/>
            <a:ext cx="2945659" cy="498056"/>
          </a:xfrm>
          <a:prstGeom prst="rect">
            <a:avLst/>
          </a:prstGeom>
        </p:spPr>
        <p:txBody>
          <a:bodyPr vert="horz" lIns="91440" tIns="45720" rIns="91440" bIns="45720" rtlCol="0"/>
          <a:lstStyle>
            <a:lvl1pPr algn="r">
              <a:defRPr sz="1200"/>
            </a:lvl1pPr>
          </a:lstStyle>
          <a:p>
            <a:endParaRPr lang="es-AR"/>
          </a:p>
        </p:txBody>
      </p:sp>
      <p:sp>
        <p:nvSpPr>
          <p:cNvPr id="4" name="Marcador de pie de página 3">
            <a:extLst>
              <a:ext uri="{FF2B5EF4-FFF2-40B4-BE49-F238E27FC236}">
                <a16:creationId xmlns:a16="http://schemas.microsoft.com/office/drawing/2014/main" id="{26CE2E68-29BE-4B6D-86E3-ACED314E8175}"/>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r>
              <a:rPr lang="es-AR"/>
              <a:t>Front End - Clases 1 a 5</a:t>
            </a:r>
          </a:p>
        </p:txBody>
      </p:sp>
      <p:sp>
        <p:nvSpPr>
          <p:cNvPr id="5" name="Marcador de número de diapositiva 4">
            <a:extLst>
              <a:ext uri="{FF2B5EF4-FFF2-40B4-BE49-F238E27FC236}">
                <a16:creationId xmlns:a16="http://schemas.microsoft.com/office/drawing/2014/main" id="{752C0A50-4292-497C-B415-17CB51C84749}"/>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6D4DDCF9-F1AC-4C2B-B50B-58A72BB02CA5}" type="slidenum">
              <a:rPr lang="es-AR" smtClean="0"/>
              <a:t>‹Nº›</a:t>
            </a:fld>
            <a:endParaRPr lang="es-AR"/>
          </a:p>
        </p:txBody>
      </p:sp>
    </p:spTree>
    <p:extLst>
      <p:ext uri="{BB962C8B-B14F-4D97-AF65-F5344CB8AC3E}">
        <p14:creationId xmlns:p14="http://schemas.microsoft.com/office/powerpoint/2010/main" val="727595137"/>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lstStyle>
            <a:lvl1pPr marL="457200" marR="0" lvl="0" indent="-317500" algn="l" rtl="0">
              <a:spcBef>
                <a:spcPts val="330"/>
              </a:spcBef>
              <a:spcAft>
                <a:spcPts val="0"/>
              </a:spcAft>
              <a:buSzPts val="1400"/>
              <a:buChar char="●"/>
              <a:defRPr/>
            </a:lvl1pPr>
            <a:lvl2pPr marL="914400" marR="0" lvl="1" indent="-317500" algn="l" rtl="0">
              <a:spcBef>
                <a:spcPts val="330"/>
              </a:spcBef>
              <a:spcAft>
                <a:spcPts val="0"/>
              </a:spcAft>
              <a:buSzPts val="1400"/>
              <a:buChar char="○"/>
              <a:defRPr/>
            </a:lvl2pPr>
            <a:lvl3pPr marL="1371600" marR="0" lvl="2" indent="-317500" algn="l" rtl="0">
              <a:spcBef>
                <a:spcPts val="330"/>
              </a:spcBef>
              <a:spcAft>
                <a:spcPts val="0"/>
              </a:spcAft>
              <a:buSzPts val="1400"/>
              <a:buChar char="■"/>
              <a:defRPr/>
            </a:lvl3pPr>
            <a:lvl4pPr marL="1828800" marR="0" lvl="3" indent="-317500" algn="l" rtl="0">
              <a:spcBef>
                <a:spcPts val="330"/>
              </a:spcBef>
              <a:spcAft>
                <a:spcPts val="0"/>
              </a:spcAft>
              <a:buSzPts val="1400"/>
              <a:buChar char="●"/>
              <a:defRPr/>
            </a:lvl4pPr>
            <a:lvl5pPr marL="2286000" marR="0" lvl="4" indent="-317500" algn="l" rtl="0">
              <a:spcBef>
                <a:spcPts val="330"/>
              </a:spcBef>
              <a:spcAft>
                <a:spcPts val="0"/>
              </a:spcAft>
              <a:buSzPts val="1400"/>
              <a:buChar char="○"/>
              <a:defRPr/>
            </a:lvl5pPr>
            <a:lvl6pPr marL="2743200" marR="0" lvl="5" indent="-317500" algn="l" rtl="0">
              <a:spcBef>
                <a:spcPts val="0"/>
              </a:spcBef>
              <a:spcAft>
                <a:spcPts val="0"/>
              </a:spcAft>
              <a:buSzPts val="1400"/>
              <a:buChar char="■"/>
              <a:defRPr/>
            </a:lvl6pPr>
            <a:lvl7pPr marL="3200400" marR="0" lvl="6" indent="-317500" algn="l" rtl="0">
              <a:spcBef>
                <a:spcPts val="0"/>
              </a:spcBef>
              <a:spcAft>
                <a:spcPts val="0"/>
              </a:spcAft>
              <a:buSzPts val="1400"/>
              <a:buChar char="●"/>
              <a:defRPr/>
            </a:lvl7pPr>
            <a:lvl8pPr marL="3657600" marR="0" lvl="7" indent="-317500" algn="l" rtl="0">
              <a:spcBef>
                <a:spcPts val="0"/>
              </a:spcBef>
              <a:spcAft>
                <a:spcPts val="0"/>
              </a:spcAft>
              <a:buSzPts val="1400"/>
              <a:buChar char="○"/>
              <a:defRPr/>
            </a:lvl8pPr>
            <a:lvl9pPr marL="4114800" marR="0" lvl="8" indent="-317500" algn="l" rtl="0">
              <a:spcBef>
                <a:spcPts val="0"/>
              </a:spcBef>
              <a:spcAft>
                <a:spcPts val="0"/>
              </a:spcAft>
              <a:buSzPts val="1400"/>
              <a:buChar char="■"/>
              <a:defRPr/>
            </a:lvl9pPr>
          </a:lstStyle>
          <a:p>
            <a:endParaRPr/>
          </a:p>
        </p:txBody>
      </p:sp>
    </p:spTree>
  </p:cSld>
  <p:clrMap bg1="lt1" tx1="dk1" bg2="dk2" tx2="lt2" accent1="accent1" accent2="accent2" accent3="accent3" accent4="accent4" accent5="accent5" accent6="accent6" hlink="hlink" folHlink="folHlink"/>
  <p:hf/>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3" Type="http://schemas.openxmlformats.org/officeDocument/2006/relationships/hyperlink" Target="http://codepen.io/webUnicen/pen/eZMvzo" TargetMode="External"/><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hyperlink" Target="http://codepen.io/webUnicen/pen/jqzBpJ" TargetMode="External"/><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21126e8c0_0_63: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21126e8c0_0_63: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21126e8c0_0_271: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21126e8c0_0_271: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22a766e17_0_524: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22a766e17_0_524: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122a766e17_0_531: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122a766e17_0_531: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22a766e17_0_555: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22a766e17_0_555: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22a766e17_0_541: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22a766e17_0_541: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22a766e17_0_546: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22a766e17_0_546: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122a766e17_0_100: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122a766e17_0_10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122a766e17_0_109: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122a766e17_0_109: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22a766e17_0_119: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22a766e17_0_119: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139c5a89d_0_18: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139c5a89d_0_18: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AR"/>
              <a:t>HTML:</a:t>
            </a:r>
            <a:endParaRPr/>
          </a:p>
          <a:p>
            <a:pPr marL="0" lvl="0" indent="0" algn="l" rtl="0">
              <a:spcBef>
                <a:spcPts val="0"/>
              </a:spcBef>
              <a:spcAft>
                <a:spcPts val="0"/>
              </a:spcAft>
              <a:buClr>
                <a:schemeClr val="dk1"/>
              </a:buClr>
              <a:buSzPts val="1100"/>
              <a:buFont typeface="Arial"/>
              <a:buNone/>
            </a:pPr>
            <a:r>
              <a:rPr lang="es-AR"/>
              <a:t>&lt;h1&gt;Titulo Grande&lt;/h1&gt;</a:t>
            </a:r>
            <a:endParaRPr/>
          </a:p>
          <a:p>
            <a:pPr marL="0" lvl="0" indent="0" algn="l" rtl="0">
              <a:spcBef>
                <a:spcPts val="0"/>
              </a:spcBef>
              <a:spcAft>
                <a:spcPts val="0"/>
              </a:spcAft>
              <a:buClr>
                <a:schemeClr val="dk1"/>
              </a:buClr>
              <a:buSzPts val="1100"/>
              <a:buFont typeface="Arial"/>
              <a:buNone/>
            </a:pPr>
            <a:r>
              <a:rPr lang="es-AR"/>
              <a:t>&lt;h2&gt;Titulo No tan grande&lt;/h2&gt;</a:t>
            </a:r>
            <a:endParaRPr/>
          </a:p>
          <a:p>
            <a:pPr marL="0" lvl="0" indent="0" algn="l" rtl="0">
              <a:spcBef>
                <a:spcPts val="0"/>
              </a:spcBef>
              <a:spcAft>
                <a:spcPts val="0"/>
              </a:spcAft>
              <a:buClr>
                <a:schemeClr val="dk1"/>
              </a:buClr>
              <a:buSzPts val="1100"/>
              <a:buFont typeface="Arial"/>
              <a:buNone/>
            </a:pPr>
            <a:r>
              <a:rPr lang="es-AR"/>
              <a:t>&lt;p&gt;</a:t>
            </a:r>
            <a:endParaRPr/>
          </a:p>
          <a:p>
            <a:pPr marL="0" lvl="0" indent="0" algn="l" rtl="0">
              <a:spcBef>
                <a:spcPts val="0"/>
              </a:spcBef>
              <a:spcAft>
                <a:spcPts val="0"/>
              </a:spcAft>
              <a:buClr>
                <a:schemeClr val="dk1"/>
              </a:buClr>
              <a:buSzPts val="1100"/>
              <a:buFont typeface="Arial"/>
              <a:buNone/>
            </a:pPr>
            <a:r>
              <a:rPr lang="es-AR"/>
              <a:t>Lorem ipsum dolor sit amet, consectetur adipiscing elit. In elementum augue metus, non placerat enim congue ut. Suspendisse ex enim, imperdiet ut iaculis ac</a:t>
            </a:r>
            <a:endParaRPr/>
          </a:p>
          <a:p>
            <a:pPr marL="0" lvl="0" indent="0" algn="l" rtl="0">
              <a:spcBef>
                <a:spcPts val="0"/>
              </a:spcBef>
              <a:spcAft>
                <a:spcPts val="0"/>
              </a:spcAft>
              <a:buClr>
                <a:schemeClr val="dk1"/>
              </a:buClr>
              <a:buSzPts val="1100"/>
              <a:buFont typeface="Arial"/>
              <a:buNone/>
            </a:pPr>
            <a:r>
              <a:rPr lang="es-AR"/>
              <a:t>&lt;/p&gt;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r>
              <a:rPr lang="es-AR"/>
              <a:t>CSS:</a:t>
            </a:r>
            <a:endParaRPr/>
          </a:p>
          <a:p>
            <a:pPr marL="0" lvl="0" indent="0" algn="l" rtl="0">
              <a:spcBef>
                <a:spcPts val="0"/>
              </a:spcBef>
              <a:spcAft>
                <a:spcPts val="0"/>
              </a:spcAft>
              <a:buClr>
                <a:schemeClr val="dk1"/>
              </a:buClr>
              <a:buSzPts val="1100"/>
              <a:buFont typeface="Arial"/>
              <a:buNone/>
            </a:pPr>
            <a:r>
              <a:rPr lang="es-AR"/>
              <a:t>h1, h2, p {</a:t>
            </a:r>
            <a:endParaRPr/>
          </a:p>
          <a:p>
            <a:pPr marL="0" lvl="0" indent="0" algn="l" rtl="0">
              <a:spcBef>
                <a:spcPts val="0"/>
              </a:spcBef>
              <a:spcAft>
                <a:spcPts val="0"/>
              </a:spcAft>
              <a:buClr>
                <a:schemeClr val="dk1"/>
              </a:buClr>
              <a:buSzPts val="1100"/>
              <a:buFont typeface="Arial"/>
              <a:buNone/>
            </a:pPr>
            <a:r>
              <a:rPr lang="es-AR"/>
              <a:t>  font-family: Arial, Helvetica, sans-serif;</a:t>
            </a:r>
            <a:endParaRPr/>
          </a:p>
          <a:p>
            <a:pPr marL="0" lvl="0" indent="0" algn="l" rtl="0">
              <a:spcBef>
                <a:spcPts val="0"/>
              </a:spcBef>
              <a:spcAft>
                <a:spcPts val="0"/>
              </a:spcAft>
              <a:buClr>
                <a:schemeClr val="dk1"/>
              </a:buClr>
              <a:buSzPts val="1100"/>
              <a:buFont typeface="Arial"/>
              <a:buNone/>
            </a:pPr>
            <a:r>
              <a:rPr lang="es-AR"/>
              <a:t>  color: #8A8E7B;</a:t>
            </a:r>
            <a:endParaRPr/>
          </a:p>
          <a:p>
            <a:pPr marL="0" lvl="0" indent="0" algn="l" rtl="0">
              <a:spcBef>
                <a:spcPts val="0"/>
              </a:spcBef>
              <a:spcAft>
                <a:spcPts val="0"/>
              </a:spcAft>
              <a:buClr>
                <a:schemeClr val="dk1"/>
              </a:buClr>
              <a:buSzPts val="1100"/>
              <a:buFont typeface="Arial"/>
              <a:buNone/>
            </a:pPr>
            <a:r>
              <a:rPr lang="es-AR"/>
              <a:t>}</a:t>
            </a:r>
            <a:endParaRPr/>
          </a:p>
          <a:p>
            <a:pPr marL="0" lvl="0" indent="0" algn="l" rtl="0">
              <a:spcBef>
                <a:spcPts val="0"/>
              </a:spcBef>
              <a:spcAft>
                <a:spcPts val="0"/>
              </a:spcAft>
              <a:buClr>
                <a:schemeClr val="dk1"/>
              </a:buClr>
              <a:buSzPts val="1100"/>
              <a:buFont typeface="Arial"/>
              <a:buNone/>
            </a:pPr>
            <a:r>
              <a:rPr lang="es-AR"/>
              <a:t>p{</a:t>
            </a:r>
            <a:endParaRPr/>
          </a:p>
          <a:p>
            <a:pPr marL="0" lvl="0" indent="0" algn="l" rtl="0">
              <a:spcBef>
                <a:spcPts val="0"/>
              </a:spcBef>
              <a:spcAft>
                <a:spcPts val="0"/>
              </a:spcAft>
              <a:buClr>
                <a:schemeClr val="dk1"/>
              </a:buClr>
              <a:buSzPts val="1100"/>
              <a:buFont typeface="Arial"/>
              <a:buNone/>
            </a:pPr>
            <a:r>
              <a:rPr lang="es-AR"/>
              <a:t>  font-size: 40px;</a:t>
            </a:r>
            <a:endParaRPr/>
          </a:p>
          <a:p>
            <a:pPr marL="0" lvl="0" indent="0" algn="l" rtl="0">
              <a:spcBef>
                <a:spcPts val="0"/>
              </a:spcBef>
              <a:spcAft>
                <a:spcPts val="0"/>
              </a:spcAft>
              <a:buClr>
                <a:schemeClr val="dk1"/>
              </a:buClr>
              <a:buSzPts val="1100"/>
              <a:buFont typeface="Arial"/>
              <a:buNone/>
            </a:pPr>
            <a:r>
              <a:rPr lang="es-AR"/>
              <a:t>}</a:t>
            </a:r>
            <a:endParaRPr/>
          </a:p>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22a766e17_0_56: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22a766e17_0_56: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21126e8c0_0_221: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21126e8c0_0_221: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af9bc24d7_1_0: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af9bc24d7_1_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gaf9bc24d7_1_0:notes"/>
          <p:cNvSpPr txBox="1">
            <a:spLocks noGrp="1"/>
          </p:cNvSpPr>
          <p:nvPr>
            <p:ph type="sldNum" idx="12"/>
          </p:nvPr>
        </p:nvSpPr>
        <p:spPr>
          <a:xfrm>
            <a:off x="3850443" y="9428583"/>
            <a:ext cx="2945659" cy="496332"/>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AR"/>
              <a:t>110</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0:notes"/>
          <p:cNvSpPr txBox="1">
            <a:spLocks noGrp="1"/>
          </p:cNvSpPr>
          <p:nvPr>
            <p:ph type="body" idx="1"/>
          </p:nvPr>
        </p:nvSpPr>
        <p:spPr>
          <a:xfrm>
            <a:off x="679768" y="4715153"/>
            <a:ext cx="5438139" cy="4466987"/>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08" name="Google Shape;208;p20: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6e1c07f8f_0_18: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8" name="Google Shape;218;g36e1c07f8f_0_18: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36e1c07f8f_0_6: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36e1c07f8f_0_6: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15499469_0_18: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g315499469_0_18: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41" name="Google Shape;241;g315499469_0_18: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AR" sz="1200" b="0" i="0" u="none" strike="noStrike" cap="none">
                <a:solidFill>
                  <a:schemeClr val="dk1"/>
                </a:solidFill>
                <a:latin typeface="Calibri"/>
                <a:ea typeface="Calibri"/>
                <a:cs typeface="Calibri"/>
                <a:sym typeface="Calibri"/>
              </a:rPr>
              <a:t>114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5a8f28830_0_89: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AR"/>
              <a:t>http://es.wikipedia.org/wiki/Programaci%C3%B3n_dirigida_por_eventos</a:t>
            </a:r>
            <a:endParaRPr/>
          </a:p>
        </p:txBody>
      </p:sp>
      <p:sp>
        <p:nvSpPr>
          <p:cNvPr id="247" name="Google Shape;247;g35a8f28830_0_89: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5a8f28830_0_134: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53" name="Google Shape;253;g35a8f28830_0_134: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357fcea3ca_0_10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357fcea3ca_0_105: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35a8f28830_0_148: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80" name="Google Shape;280;g35a8f28830_0_148: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57fcea3ca_0_188: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357fcea3ca_0_188: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g357fcea3ca_0_188:notes"/>
          <p:cNvSpPr txBox="1">
            <a:spLocks noGrp="1"/>
          </p:cNvSpPr>
          <p:nvPr>
            <p:ph type="sldNum" idx="12"/>
          </p:nvPr>
        </p:nvSpPr>
        <p:spPr>
          <a:xfrm>
            <a:off x="3850443" y="9428583"/>
            <a:ext cx="2945659" cy="496332"/>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AR"/>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21126e8c0_0_200: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21126e8c0_0_20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57fcea3ca_0_203: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357fcea3ca_0_203: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7" name="Google Shape;307;g357fcea3ca_0_203:notes"/>
          <p:cNvSpPr txBox="1">
            <a:spLocks noGrp="1"/>
          </p:cNvSpPr>
          <p:nvPr>
            <p:ph type="sldNum" idx="12"/>
          </p:nvPr>
        </p:nvSpPr>
        <p:spPr>
          <a:xfrm>
            <a:off x="3850443" y="9428583"/>
            <a:ext cx="2945659" cy="496332"/>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AR"/>
              <a:t>120</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a8f28830_0_326: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5a8f28830_0_326: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4" name="Google Shape;314;g35a8f28830_0_326:notes"/>
          <p:cNvSpPr txBox="1">
            <a:spLocks noGrp="1"/>
          </p:cNvSpPr>
          <p:nvPr>
            <p:ph type="sldNum" idx="12"/>
          </p:nvPr>
        </p:nvSpPr>
        <p:spPr>
          <a:xfrm>
            <a:off x="3850443" y="9428583"/>
            <a:ext cx="2945659" cy="496332"/>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AR"/>
              <a:t>121</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a8f28830_0_265: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21" name="Google Shape;321;g35a8f28830_0_26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5a8f28830_0_334: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5a8f28830_0_334: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g35a8f28830_0_334:notes"/>
          <p:cNvSpPr txBox="1">
            <a:spLocks noGrp="1"/>
          </p:cNvSpPr>
          <p:nvPr>
            <p:ph type="sldNum" idx="12"/>
          </p:nvPr>
        </p:nvSpPr>
        <p:spPr>
          <a:xfrm>
            <a:off x="3850443" y="9428583"/>
            <a:ext cx="2945659" cy="496332"/>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s-AR"/>
              <a:t>123</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95e19a856_0_1: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300"/>
              </a:spcAft>
              <a:buClr>
                <a:srgbClr val="000000"/>
              </a:buClr>
              <a:buSzPts val="1100"/>
              <a:buFont typeface="Arial"/>
              <a:buNone/>
            </a:pPr>
            <a:r>
              <a:rPr lang="es-AR" sz="2400">
                <a:latin typeface="Proxima Nova"/>
                <a:ea typeface="Proxima Nova"/>
                <a:cs typeface="Proxima Nova"/>
                <a:sym typeface="Proxima Nova"/>
              </a:rPr>
              <a:t>Ejemplo Parte 2: </a:t>
            </a:r>
            <a:r>
              <a:rPr lang="es-AR" sz="2400" u="sng">
                <a:solidFill>
                  <a:schemeClr val="accent5"/>
                </a:solidFill>
                <a:latin typeface="Proxima Nova"/>
                <a:ea typeface="Proxima Nova"/>
                <a:cs typeface="Proxima Nova"/>
                <a:sym typeface="Proxima Nova"/>
                <a:hlinkClick r:id="rId3"/>
              </a:rPr>
              <a:t>http://codepen.io/webUnicen/pen/eZMvzo</a:t>
            </a:r>
            <a:endParaRPr sz="1200" b="0" i="0" u="none" strike="noStrike" cap="none">
              <a:solidFill>
                <a:schemeClr val="dk1"/>
              </a:solidFill>
              <a:latin typeface="Calibri"/>
              <a:ea typeface="Calibri"/>
              <a:cs typeface="Calibri"/>
              <a:sym typeface="Calibri"/>
            </a:endParaRPr>
          </a:p>
        </p:txBody>
      </p:sp>
      <p:sp>
        <p:nvSpPr>
          <p:cNvPr id="353" name="Google Shape;353;g595e19a856_0_1: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95e19a856_0_9: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95e19a856_0_9: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3" name="Google Shape;363;g595e19a856_0_9:notes"/>
          <p:cNvSpPr txBox="1">
            <a:spLocks noGrp="1"/>
          </p:cNvSpPr>
          <p:nvPr>
            <p:ph type="sldNum" idx="12"/>
          </p:nvPr>
        </p:nvSpPr>
        <p:spPr>
          <a:xfrm>
            <a:off x="3850443" y="9428583"/>
            <a:ext cx="2945659" cy="496332"/>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AR"/>
              <a:t>125</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893170938_1_402: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5893170938_1_402: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8" name="Google Shape;378;g5893170938_1_402:notes"/>
          <p:cNvSpPr txBox="1">
            <a:spLocks noGrp="1"/>
          </p:cNvSpPr>
          <p:nvPr>
            <p:ph type="sldNum" idx="12"/>
          </p:nvPr>
        </p:nvSpPr>
        <p:spPr>
          <a:xfrm>
            <a:off x="3850443" y="9428583"/>
            <a:ext cx="2945659" cy="496332"/>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AR"/>
              <a:t>126</a:t>
            </a:fld>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6e1c07f8f_0_50: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36e1c07f8f_0_5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0" name="Google Shape;400;g36e1c07f8f_0_50:notes"/>
          <p:cNvSpPr txBox="1">
            <a:spLocks noGrp="1"/>
          </p:cNvSpPr>
          <p:nvPr>
            <p:ph type="sldNum" idx="12"/>
          </p:nvPr>
        </p:nvSpPr>
        <p:spPr>
          <a:xfrm>
            <a:off x="3850443" y="9428583"/>
            <a:ext cx="2945659" cy="496332"/>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AR"/>
              <a:t>127</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57fcea3ca_0_265: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357fcea3ca_0_265: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35a8f28830_0_355: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14" name="Google Shape;414;g35a8f28830_0_35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21126e8c0_0_319: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21126e8c0_0_319: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35a8f28830_0_374: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1" name="Google Shape;421;g35a8f28830_0_374: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357fcea3ca_0_352: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357fcea3ca_0_352: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 name="Google Shape;428;g357fcea3ca_0_352:notes"/>
          <p:cNvSpPr txBox="1">
            <a:spLocks noGrp="1"/>
          </p:cNvSpPr>
          <p:nvPr>
            <p:ph type="sldNum" idx="12"/>
          </p:nvPr>
        </p:nvSpPr>
        <p:spPr>
          <a:xfrm>
            <a:off x="3850443" y="9428583"/>
            <a:ext cx="2945659" cy="496332"/>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AR"/>
              <a:t>131</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8b3b69704_0_4: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8b3b69704_0_4: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8b3b69704_0_13: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8b3b69704_0_13: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8b3b69704_0_19: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8b3b69704_0_19: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58b3b69704_0_38: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58b3b69704_0_38: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595e19a856_0_16: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595e19a856_0_16: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lnSpc>
                <a:spcPct val="115000"/>
              </a:lnSpc>
              <a:spcBef>
                <a:spcPts val="500"/>
              </a:spcBef>
              <a:spcAft>
                <a:spcPts val="0"/>
              </a:spcAft>
              <a:buClr>
                <a:schemeClr val="dk1"/>
              </a:buClr>
              <a:buSzPts val="1100"/>
              <a:buFont typeface="Arial"/>
              <a:buNone/>
            </a:pPr>
            <a:r>
              <a:rPr lang="es-AR" sz="1000">
                <a:solidFill>
                  <a:srgbClr val="333333"/>
                </a:solidFill>
                <a:highlight>
                  <a:srgbClr val="FFFFFF"/>
                </a:highlight>
              </a:rPr>
              <a:t>Mostrar la consola en el browser y usarla para traer cosas del DOM y modificarlo.</a:t>
            </a:r>
            <a:endParaRPr sz="1000">
              <a:solidFill>
                <a:srgbClr val="333333"/>
              </a:solidFill>
              <a:highlight>
                <a:srgbClr val="FFFFFF"/>
              </a:highlight>
            </a:endParaRPr>
          </a:p>
          <a:p>
            <a:pPr marL="0" lvl="0" indent="0" algn="l" rtl="0">
              <a:spcBef>
                <a:spcPts val="500"/>
              </a:spcBef>
              <a:spcAft>
                <a:spcPts val="0"/>
              </a:spcAft>
              <a:buNone/>
            </a:pPr>
            <a:endParaRPr/>
          </a:p>
        </p:txBody>
      </p:sp>
      <p:sp>
        <p:nvSpPr>
          <p:cNvPr id="473" name="Google Shape;473;g595e19a856_0_16:notes"/>
          <p:cNvSpPr txBox="1">
            <a:spLocks noGrp="1"/>
          </p:cNvSpPr>
          <p:nvPr>
            <p:ph type="sldNum" idx="12"/>
          </p:nvPr>
        </p:nvSpPr>
        <p:spPr>
          <a:xfrm>
            <a:off x="3850443" y="9428583"/>
            <a:ext cx="2945659" cy="496332"/>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AR"/>
              <a:t>136</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595e19a856_0_22: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300"/>
              </a:spcAft>
              <a:buNone/>
            </a:pPr>
            <a:endParaRPr/>
          </a:p>
        </p:txBody>
      </p:sp>
      <p:sp>
        <p:nvSpPr>
          <p:cNvPr id="479" name="Google Shape;479;g595e19a856_0_22: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5893170938_1_208: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5893170938_1_208: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3847ad1194_1_6: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300"/>
              </a:spcAft>
              <a:buNone/>
            </a:pPr>
            <a:endParaRPr/>
          </a:p>
        </p:txBody>
      </p:sp>
      <p:sp>
        <p:nvSpPr>
          <p:cNvPr id="502" name="Google Shape;502;g3847ad1194_1_6: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21126e8c0_0_338: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21126e8c0_0_338: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35a8f28830_0_379: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8" name="Google Shape;508;g35a8f28830_0_379: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63: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s-AR" sz="1200" b="0" i="0" u="none" strike="noStrike" cap="none">
                <a:solidFill>
                  <a:schemeClr val="dk1"/>
                </a:solidFill>
                <a:latin typeface="Calibri"/>
                <a:ea typeface="Calibri"/>
                <a:cs typeface="Calibri"/>
                <a:sym typeface="Calibri"/>
              </a:rPr>
              <a:t>Mostrar Two.js, o Impress.js</a:t>
            </a:r>
            <a:endParaRPr/>
          </a:p>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42" name="Google Shape;542;p63: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124e2dc545_0_151: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548" name="Google Shape;548;g124e2dc545_0_151: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af9bc24d7_1_0: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af9bc24d7_1_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af9bc24d7_1_0:notes"/>
          <p:cNvSpPr txBox="1">
            <a:spLocks noGrp="1"/>
          </p:cNvSpPr>
          <p:nvPr>
            <p:ph type="sldNum" idx="12"/>
          </p:nvPr>
        </p:nvSpPr>
        <p:spPr>
          <a:xfrm>
            <a:off x="3850443" y="9428583"/>
            <a:ext cx="2945659" cy="496332"/>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AR"/>
              <a:t>143</a:t>
            </a:fld>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83560c01a_0_249: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83560c01a_0_249: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7" name="Google Shape;207;g383560c01a_0_249:notes"/>
          <p:cNvSpPr txBox="1">
            <a:spLocks noGrp="1"/>
          </p:cNvSpPr>
          <p:nvPr>
            <p:ph type="sldNum" idx="12"/>
          </p:nvPr>
        </p:nvSpPr>
        <p:spPr>
          <a:xfrm>
            <a:off x="3850443" y="9428583"/>
            <a:ext cx="2945659" cy="496332"/>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AR"/>
              <a:t>144</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892fb36b7_0_17: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13" name="Google Shape;213;g3892fb36b7_0_17: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892fb36b7_0_28: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25" name="Google Shape;225;g3892fb36b7_0_28: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892fb36b7_0_45: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43" name="Google Shape;243;g3892fb36b7_0_4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3892fb36b7_0_57: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49" name="Google Shape;249;g3892fb36b7_0_57: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8a4fe2509_0_36: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61" name="Google Shape;261;g38a4fe2509_0_36: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121126e8c0_0_35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121126e8c0_0_355: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83560c01a_0_256: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83560c01a_0_256: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lnSpc>
                <a:spcPct val="115000"/>
              </a:lnSpc>
              <a:spcBef>
                <a:spcPts val="500"/>
              </a:spcBef>
              <a:spcAft>
                <a:spcPts val="0"/>
              </a:spcAft>
              <a:buClr>
                <a:schemeClr val="dk1"/>
              </a:buClr>
              <a:buSzPts val="1100"/>
              <a:buFont typeface="Arial"/>
              <a:buNone/>
            </a:pPr>
            <a:r>
              <a:rPr lang="es-AR" sz="1000">
                <a:solidFill>
                  <a:srgbClr val="333333"/>
                </a:solidFill>
                <a:highlight>
                  <a:srgbClr val="FFFFFF"/>
                </a:highlight>
              </a:rPr>
              <a:t>Mostrar la consola en el browser y usarla para traer cosas del DOM y modificarlo.</a:t>
            </a:r>
            <a:endParaRPr sz="1000">
              <a:solidFill>
                <a:srgbClr val="333333"/>
              </a:solidFill>
              <a:highlight>
                <a:srgbClr val="FFFFFF"/>
              </a:highlight>
            </a:endParaRPr>
          </a:p>
          <a:p>
            <a:pPr marL="0" lvl="0" indent="0" algn="l" rtl="0">
              <a:spcBef>
                <a:spcPts val="500"/>
              </a:spcBef>
              <a:spcAft>
                <a:spcPts val="0"/>
              </a:spcAft>
              <a:buNone/>
            </a:pPr>
            <a:endParaRPr/>
          </a:p>
        </p:txBody>
      </p:sp>
      <p:sp>
        <p:nvSpPr>
          <p:cNvPr id="273" name="Google Shape;273;g383560c01a_0_256:notes"/>
          <p:cNvSpPr txBox="1">
            <a:spLocks noGrp="1"/>
          </p:cNvSpPr>
          <p:nvPr>
            <p:ph type="sldNum" idx="12"/>
          </p:nvPr>
        </p:nvSpPr>
        <p:spPr>
          <a:xfrm>
            <a:off x="3850443" y="9428583"/>
            <a:ext cx="2945659" cy="496332"/>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AR"/>
              <a:t>150</a:t>
            </a:fld>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383560c01a_0_343: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383560c01a_0_343: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lnSpc>
                <a:spcPct val="115000"/>
              </a:lnSpc>
              <a:spcBef>
                <a:spcPts val="500"/>
              </a:spcBef>
              <a:spcAft>
                <a:spcPts val="0"/>
              </a:spcAft>
              <a:buClr>
                <a:schemeClr val="dk1"/>
              </a:buClr>
              <a:buSzPts val="1100"/>
              <a:buFont typeface="Arial"/>
              <a:buNone/>
            </a:pPr>
            <a:r>
              <a:rPr lang="es-AR" sz="1000">
                <a:solidFill>
                  <a:srgbClr val="333333"/>
                </a:solidFill>
                <a:highlight>
                  <a:srgbClr val="FFFFFF"/>
                </a:highlight>
              </a:rPr>
              <a:t>Mostrar la consola en el browser y usarla para traer cosas del DOM y modificarlo.</a:t>
            </a:r>
            <a:endParaRPr sz="1000">
              <a:solidFill>
                <a:srgbClr val="333333"/>
              </a:solidFill>
              <a:highlight>
                <a:srgbClr val="FFFFFF"/>
              </a:highlight>
            </a:endParaRPr>
          </a:p>
          <a:p>
            <a:pPr marL="0" lvl="0" indent="0" algn="l" rtl="0">
              <a:spcBef>
                <a:spcPts val="500"/>
              </a:spcBef>
              <a:spcAft>
                <a:spcPts val="0"/>
              </a:spcAft>
              <a:buNone/>
            </a:pPr>
            <a:endParaRPr/>
          </a:p>
        </p:txBody>
      </p:sp>
      <p:sp>
        <p:nvSpPr>
          <p:cNvPr id="284" name="Google Shape;284;g383560c01a_0_343:notes"/>
          <p:cNvSpPr txBox="1">
            <a:spLocks noGrp="1"/>
          </p:cNvSpPr>
          <p:nvPr>
            <p:ph type="sldNum" idx="12"/>
          </p:nvPr>
        </p:nvSpPr>
        <p:spPr>
          <a:xfrm>
            <a:off x="3850443" y="9428583"/>
            <a:ext cx="2945659" cy="496332"/>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AR"/>
              <a:t>151</a:t>
            </a:fld>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166b920f_1_292: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166b920f_1_292: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3166b920f_1_292:notes"/>
          <p:cNvSpPr txBox="1">
            <a:spLocks noGrp="1"/>
          </p:cNvSpPr>
          <p:nvPr>
            <p:ph type="sldNum" idx="12"/>
          </p:nvPr>
        </p:nvSpPr>
        <p:spPr>
          <a:xfrm>
            <a:off x="3850443" y="9428583"/>
            <a:ext cx="2945659" cy="496332"/>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AR"/>
              <a:t>152</a:t>
            </a:fld>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83c04cc2f_3_1: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83c04cc2f_3_1: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83c04cc2f_3_89: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83c04cc2f_3_89: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0" name="Google Shape;310;g383c04cc2f_3_89:notes"/>
          <p:cNvSpPr txBox="1">
            <a:spLocks noGrp="1"/>
          </p:cNvSpPr>
          <p:nvPr>
            <p:ph type="sldNum" idx="12"/>
          </p:nvPr>
        </p:nvSpPr>
        <p:spPr>
          <a:xfrm>
            <a:off x="3850443" y="9428583"/>
            <a:ext cx="2945659" cy="496332"/>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AR"/>
              <a:t>154</a:t>
            </a:fld>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315499469_0_49: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g315499469_0_49: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19" name="Google Shape;319;g315499469_0_49: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AR" sz="1200" b="0" i="0" u="none" strike="noStrike" cap="none">
                <a:solidFill>
                  <a:schemeClr val="dk1"/>
                </a:solidFill>
                <a:latin typeface="Calibri"/>
                <a:ea typeface="Calibri"/>
                <a:cs typeface="Calibri"/>
                <a:sym typeface="Calibri"/>
              </a:rPr>
              <a:t>155</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386a490edf_0_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g386a490edf_0_5:notes"/>
          <p:cNvSpPr txBox="1">
            <a:spLocks noGrp="1"/>
          </p:cNvSpPr>
          <p:nvPr>
            <p:ph type="body" idx="1"/>
          </p:nvPr>
        </p:nvSpPr>
        <p:spPr>
          <a:xfrm>
            <a:off x="679768" y="4715153"/>
            <a:ext cx="5438140" cy="44669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26" name="Google Shape;326;g386a490edf_0_5:notes"/>
          <p:cNvSpPr txBox="1">
            <a:spLocks noGrp="1"/>
          </p:cNvSpPr>
          <p:nvPr>
            <p:ph type="sldNum" idx="12"/>
          </p:nvPr>
        </p:nvSpPr>
        <p:spPr>
          <a:xfrm>
            <a:off x="3850443" y="9428583"/>
            <a:ext cx="2945659" cy="496332"/>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AR" sz="1200" b="0" i="0" u="none" strike="noStrike" cap="none">
                <a:solidFill>
                  <a:schemeClr val="dk1"/>
                </a:solidFill>
                <a:latin typeface="Calibri"/>
                <a:ea typeface="Calibri"/>
                <a:cs typeface="Calibri"/>
                <a:sym typeface="Calibri"/>
              </a:rPr>
              <a:t>156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83560c01a_0_147: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83560c01a_0_147: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35" name="Google Shape;335;g383560c01a_0_147:notes"/>
          <p:cNvSpPr txBox="1">
            <a:spLocks noGrp="1"/>
          </p:cNvSpPr>
          <p:nvPr>
            <p:ph type="sldNum" idx="12"/>
          </p:nvPr>
        </p:nvSpPr>
        <p:spPr>
          <a:xfrm>
            <a:off x="3850443" y="9428583"/>
            <a:ext cx="2945659" cy="496332"/>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AR"/>
              <a:t>157</a:t>
            </a:fld>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38bab70b26_0_0: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38bab70b26_0_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6" name="Google Shape;356;g38bab70b26_0_0:notes"/>
          <p:cNvSpPr txBox="1">
            <a:spLocks noGrp="1"/>
          </p:cNvSpPr>
          <p:nvPr>
            <p:ph type="sldNum" idx="12"/>
          </p:nvPr>
        </p:nvSpPr>
        <p:spPr>
          <a:xfrm>
            <a:off x="3850443" y="9428583"/>
            <a:ext cx="2945659" cy="496332"/>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AR"/>
              <a:t>158</a:t>
            </a:fld>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58: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300"/>
              </a:spcAft>
              <a:buNone/>
            </a:pPr>
            <a:r>
              <a:rPr lang="es-AR" sz="2400">
                <a:latin typeface="Proxima Nova"/>
                <a:ea typeface="Proxima Nova"/>
                <a:cs typeface="Proxima Nova"/>
                <a:sym typeface="Proxima Nova"/>
              </a:rPr>
              <a:t>Ejemplo Parte 7: </a:t>
            </a:r>
            <a:r>
              <a:rPr lang="es-AR" sz="2400" u="sng">
                <a:solidFill>
                  <a:schemeClr val="accent5"/>
                </a:solidFill>
                <a:latin typeface="Proxima Nova"/>
                <a:ea typeface="Proxima Nova"/>
                <a:cs typeface="Proxima Nova"/>
                <a:sym typeface="Proxima Nova"/>
                <a:hlinkClick r:id="rId3"/>
              </a:rPr>
              <a:t>http://codepen.io/webUnicen/pen/jqzBpJ</a:t>
            </a:r>
            <a:endParaRPr/>
          </a:p>
        </p:txBody>
      </p:sp>
      <p:sp>
        <p:nvSpPr>
          <p:cNvPr id="362" name="Google Shape;362;p58: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21126e8c0_0_373: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21126e8c0_0_373: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afc205c8c_0_1: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afc205c8c_0_1: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0" name="Google Shape;370;gafc205c8c_0_1:notes"/>
          <p:cNvSpPr txBox="1">
            <a:spLocks noGrp="1"/>
          </p:cNvSpPr>
          <p:nvPr>
            <p:ph type="sldNum" idx="12"/>
          </p:nvPr>
        </p:nvSpPr>
        <p:spPr>
          <a:xfrm>
            <a:off x="3850443" y="9428583"/>
            <a:ext cx="2945659" cy="496332"/>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AR"/>
              <a:t>160</a:t>
            </a:fld>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8a4fe2509_0_64: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8a4fe2509_0_64: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8" name="Google Shape;378;g38a4fe2509_0_64:notes"/>
          <p:cNvSpPr txBox="1">
            <a:spLocks noGrp="1"/>
          </p:cNvSpPr>
          <p:nvPr>
            <p:ph type="sldNum" idx="12"/>
          </p:nvPr>
        </p:nvSpPr>
        <p:spPr>
          <a:xfrm>
            <a:off x="3850443" y="9428583"/>
            <a:ext cx="2945659" cy="496332"/>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AR"/>
              <a:t>161</a:t>
            </a:fld>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38a4fe2509_0_70: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38a4fe2509_0_7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7" name="Google Shape;387;g38a4fe2509_0_70:notes"/>
          <p:cNvSpPr txBox="1">
            <a:spLocks noGrp="1"/>
          </p:cNvSpPr>
          <p:nvPr>
            <p:ph type="sldNum" idx="12"/>
          </p:nvPr>
        </p:nvSpPr>
        <p:spPr>
          <a:xfrm>
            <a:off x="3850443" y="9428583"/>
            <a:ext cx="2945659" cy="496332"/>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AR"/>
              <a:t>162</a:t>
            </a:fld>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9966410bc_4_2: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9966410bc_4_2: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5" name="Google Shape;395;g59966410bc_4_2:notes"/>
          <p:cNvSpPr txBox="1">
            <a:spLocks noGrp="1"/>
          </p:cNvSpPr>
          <p:nvPr>
            <p:ph type="sldNum" idx="12"/>
          </p:nvPr>
        </p:nvSpPr>
        <p:spPr>
          <a:xfrm>
            <a:off x="3850443" y="9428583"/>
            <a:ext cx="2945659" cy="496332"/>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s-AR"/>
              <a:t>163</a:t>
            </a:fld>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24e2dc545_0_151:notes"/>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429" name="Google Shape;429;g124e2dc545_0_151: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121126e8c0_0_388: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121126e8c0_0_388: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121126e8c0_0_397: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121126e8c0_0_397: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21126e8c0_0_451: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21126e8c0_0_451: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r>
              <a:rPr lang="es-AR"/>
              <a:t>Explicar las siguientes 3 slides sobre esta tabla resumen.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2e23f0952218f2ed_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2e23f0952218f2ed_5: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21126e8c0_0_427: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21126e8c0_0_427: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121126e8c0_0_434: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121126e8c0_0_434: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121126e8c0_0_442: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121126e8c0_0_442: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21126e8c0_0_458: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21126e8c0_0_458: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21126e8c0_0_468: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21126e8c0_0_468: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d24903a2f_1_7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d24903a2f_1_75: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121126e8c0_0_474: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 name="Google Shape;499;g121126e8c0_0_474: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21ad74998_0_0: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21ad74998_0_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13998ff91_0_10: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213998ff91_0_1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213998ff91_0_19: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13998ff91_0_19: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21126e8c0_0_97: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21126e8c0_0_97: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121ad74998_0_27: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121ad74998_0_27: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21ad74998_0_46: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21ad74998_0_46: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122a7830cf_0_0: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122a7830cf_0_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4f4815cb9_0_429: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4f4815cb9_0_429: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34f4815cb9_0_310: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34f4815cb9_0_31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34f4815cb9_0_31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34f4815cb9_0_315: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4f4815cb9_0_320: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4f4815cb9_0_32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4f4815cb9_0_328: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4f4815cb9_0_328: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23a9a61c5_0_68: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23a9a61c5_0_68: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36b103b035_3_0: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36b103b035_3_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1126e8c0_0_106: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21126e8c0_0_106: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23a9a61c5_0_82: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23a9a61c5_0_82: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f1397a816_0_1: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1f1397a816_0_1: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f1397a816_0_8: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f1397a816_0_8: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f1397a816_0_15: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f1397a816_0_15: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1f1397a816_0_22: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1f1397a816_0_22: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045546ee5_0_0: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045546ee5_0_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1004160a4_6_5: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1004160a4_6_5: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14877fee8_0_11: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14877fee8_0_11: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1dbe1279b6_0_1: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1dbe1279b6_0_1: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dbe1279b6_0_8: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dbe1279b6_0_8: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55e004df1_0_24: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55e004df1_0_24: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4f4815cb9_0_96: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4f4815cb9_0_96: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4f4815cb9_0_126: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34f4815cb9_0_126: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34f4815cb9_0_101: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34f4815cb9_0_101: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34f4815cb9_0_120: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34f4815cb9_0_12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AR"/>
              <a:t>CSS: </a:t>
            </a:r>
            <a:endParaRPr/>
          </a:p>
          <a:p>
            <a:pPr marL="0" lvl="0" indent="0" algn="l" rtl="0">
              <a:spcBef>
                <a:spcPts val="0"/>
              </a:spcBef>
              <a:spcAft>
                <a:spcPts val="0"/>
              </a:spcAft>
              <a:buNone/>
            </a:pPr>
            <a:r>
              <a:rPr lang="es-AR">
                <a:solidFill>
                  <a:schemeClr val="dk1"/>
                </a:solidFill>
              </a:rPr>
              <a:t>div {</a:t>
            </a:r>
            <a:endParaRPr>
              <a:solidFill>
                <a:schemeClr val="dk1"/>
              </a:solidFill>
            </a:endParaRPr>
          </a:p>
          <a:p>
            <a:pPr marL="0" lvl="0" indent="0" algn="l" rtl="0">
              <a:spcBef>
                <a:spcPts val="0"/>
              </a:spcBef>
              <a:spcAft>
                <a:spcPts val="0"/>
              </a:spcAft>
              <a:buNone/>
            </a:pPr>
            <a:r>
              <a:rPr lang="es-AR">
                <a:solidFill>
                  <a:schemeClr val="dk1"/>
                </a:solidFill>
              </a:rPr>
              <a:t>    display: inline-block;</a:t>
            </a:r>
            <a:endParaRPr>
              <a:solidFill>
                <a:schemeClr val="dk1"/>
              </a:solidFill>
            </a:endParaRPr>
          </a:p>
          <a:p>
            <a:pPr marL="0" lvl="0" indent="0" algn="l" rtl="0">
              <a:spcBef>
                <a:spcPts val="0"/>
              </a:spcBef>
              <a:spcAft>
                <a:spcPts val="0"/>
              </a:spcAft>
              <a:buNone/>
            </a:pPr>
            <a:r>
              <a:rPr lang="es-AR">
                <a:solidFill>
                  <a:schemeClr val="dk1"/>
                </a:solidFill>
              </a:rPr>
              <a:t>}</a:t>
            </a:r>
            <a:endParaRPr>
              <a:solidFill>
                <a:schemeClr val="dk1"/>
              </a:solidFill>
            </a:endParaRPr>
          </a:p>
          <a:p>
            <a:pPr marL="0" lvl="0" indent="0" algn="l" rtl="0">
              <a:spcBef>
                <a:spcPts val="0"/>
              </a:spcBef>
              <a:spcAft>
                <a:spcPts val="0"/>
              </a:spcAft>
              <a:buNone/>
            </a:pPr>
            <a:r>
              <a:rPr lang="es-AR">
                <a:solidFill>
                  <a:schemeClr val="dk1"/>
                </a:solidFill>
              </a:rPr>
              <a:t>HTML:</a:t>
            </a:r>
            <a:endParaRPr>
              <a:solidFill>
                <a:schemeClr val="dk1"/>
              </a:solidFill>
            </a:endParaRPr>
          </a:p>
          <a:p>
            <a:pPr marL="0" lvl="0" indent="0" algn="l" rtl="0">
              <a:spcBef>
                <a:spcPts val="0"/>
              </a:spcBef>
              <a:spcAft>
                <a:spcPts val="0"/>
              </a:spcAft>
              <a:buClr>
                <a:schemeClr val="dk1"/>
              </a:buClr>
              <a:buSzPts val="1100"/>
              <a:buFont typeface="Arial"/>
              <a:buNone/>
            </a:pPr>
            <a:r>
              <a:rPr lang="es-AR"/>
              <a:t>&lt;!DOCTYPE html&gt;</a:t>
            </a:r>
            <a:endParaRPr/>
          </a:p>
          <a:p>
            <a:pPr marL="0" lvl="0" indent="0" algn="l" rtl="0">
              <a:spcBef>
                <a:spcPts val="0"/>
              </a:spcBef>
              <a:spcAft>
                <a:spcPts val="0"/>
              </a:spcAft>
              <a:buClr>
                <a:schemeClr val="dk1"/>
              </a:buClr>
              <a:buSzPts val="1100"/>
              <a:buFont typeface="Arial"/>
              <a:buNone/>
            </a:pPr>
            <a:r>
              <a:rPr lang="es-AR"/>
              <a:t>&lt;html&gt;</a:t>
            </a:r>
            <a:endParaRPr/>
          </a:p>
          <a:p>
            <a:pPr marL="0" lvl="0" indent="0" algn="l" rtl="0">
              <a:spcBef>
                <a:spcPts val="0"/>
              </a:spcBef>
              <a:spcAft>
                <a:spcPts val="0"/>
              </a:spcAft>
              <a:buClr>
                <a:schemeClr val="dk1"/>
              </a:buClr>
              <a:buSzPts val="1100"/>
              <a:buFont typeface="Arial"/>
              <a:buNone/>
            </a:pPr>
            <a:r>
              <a:rPr lang="es-AR"/>
              <a:t>&lt;head&gt;</a:t>
            </a:r>
            <a:endParaRPr/>
          </a:p>
          <a:p>
            <a:pPr marL="0" lvl="0" indent="0" algn="l" rtl="0">
              <a:spcBef>
                <a:spcPts val="0"/>
              </a:spcBef>
              <a:spcAft>
                <a:spcPts val="0"/>
              </a:spcAft>
              <a:buClr>
                <a:schemeClr val="dk1"/>
              </a:buClr>
              <a:buSzPts val="1100"/>
              <a:buFont typeface="Arial"/>
              <a:buNone/>
            </a:pPr>
            <a:r>
              <a:rPr lang="es-AR"/>
              <a:t>&lt;/head&gt;</a:t>
            </a:r>
            <a:endParaRPr/>
          </a:p>
          <a:p>
            <a:pPr marL="0" lvl="0" indent="0" algn="l" rtl="0">
              <a:spcBef>
                <a:spcPts val="0"/>
              </a:spcBef>
              <a:spcAft>
                <a:spcPts val="0"/>
              </a:spcAft>
              <a:buClr>
                <a:schemeClr val="dk1"/>
              </a:buClr>
              <a:buSzPts val="1100"/>
              <a:buFont typeface="Arial"/>
              <a:buNone/>
            </a:pPr>
            <a:r>
              <a:rPr lang="es-AR"/>
              <a:t>&lt;body&gt;</a:t>
            </a:r>
            <a:endParaRPr/>
          </a:p>
          <a:p>
            <a:pPr marL="0" lvl="0" indent="0" algn="l" rtl="0">
              <a:spcBef>
                <a:spcPts val="0"/>
              </a:spcBef>
              <a:spcAft>
                <a:spcPts val="0"/>
              </a:spcAft>
              <a:buClr>
                <a:schemeClr val="dk1"/>
              </a:buClr>
              <a:buSzPts val="1100"/>
              <a:buFont typeface="Arial"/>
              <a:buNone/>
            </a:pPr>
            <a:r>
              <a:rPr lang="es-AR"/>
              <a:t>&lt;div&gt;</a:t>
            </a:r>
            <a:endParaRPr/>
          </a:p>
          <a:p>
            <a:pPr marL="0" lvl="0" indent="0" algn="l" rtl="0">
              <a:spcBef>
                <a:spcPts val="0"/>
              </a:spcBef>
              <a:spcAft>
                <a:spcPts val="0"/>
              </a:spcAft>
              <a:buClr>
                <a:schemeClr val="dk1"/>
              </a:buClr>
              <a:buSzPts val="1100"/>
              <a:buFont typeface="Arial"/>
              <a:buNone/>
            </a:pPr>
            <a:r>
              <a:rPr lang="es-AR"/>
              <a:t>&lt;p&gt;This is a paragraph.&lt;/p&gt;</a:t>
            </a:r>
            <a:endParaRPr/>
          </a:p>
          <a:p>
            <a:pPr marL="0" lvl="0" indent="0" algn="l" rtl="0">
              <a:spcBef>
                <a:spcPts val="0"/>
              </a:spcBef>
              <a:spcAft>
                <a:spcPts val="0"/>
              </a:spcAft>
              <a:buClr>
                <a:schemeClr val="dk1"/>
              </a:buClr>
              <a:buSzPts val="1100"/>
              <a:buFont typeface="Arial"/>
              <a:buNone/>
            </a:pPr>
            <a:r>
              <a:rPr lang="es-AR"/>
              <a:t>&lt;/div&gt;</a:t>
            </a:r>
            <a:endParaRPr/>
          </a:p>
          <a:p>
            <a:pPr marL="0" lvl="0" indent="0" algn="l" rtl="0">
              <a:spcBef>
                <a:spcPts val="0"/>
              </a:spcBef>
              <a:spcAft>
                <a:spcPts val="0"/>
              </a:spcAft>
              <a:buClr>
                <a:schemeClr val="dk1"/>
              </a:buClr>
              <a:buSzPts val="1100"/>
              <a:buFont typeface="Arial"/>
              <a:buNone/>
            </a:pPr>
            <a:r>
              <a:rPr lang="es-AR"/>
              <a:t>&lt;div&gt;</a:t>
            </a:r>
            <a:endParaRPr/>
          </a:p>
          <a:p>
            <a:pPr marL="0" lvl="0" indent="0" algn="l" rtl="0">
              <a:spcBef>
                <a:spcPts val="0"/>
              </a:spcBef>
              <a:spcAft>
                <a:spcPts val="0"/>
              </a:spcAft>
              <a:buClr>
                <a:schemeClr val="dk1"/>
              </a:buClr>
              <a:buSzPts val="1100"/>
              <a:buFont typeface="Arial"/>
              <a:buNone/>
            </a:pPr>
            <a:r>
              <a:rPr lang="es-AR"/>
              <a:t>&lt;p&gt;This is a paragraph.&lt;/p&gt;</a:t>
            </a:r>
            <a:endParaRPr/>
          </a:p>
          <a:p>
            <a:pPr marL="0" lvl="0" indent="0" algn="l" rtl="0">
              <a:spcBef>
                <a:spcPts val="0"/>
              </a:spcBef>
              <a:spcAft>
                <a:spcPts val="0"/>
              </a:spcAft>
              <a:buClr>
                <a:schemeClr val="dk1"/>
              </a:buClr>
              <a:buSzPts val="1100"/>
              <a:buFont typeface="Arial"/>
              <a:buNone/>
            </a:pPr>
            <a:r>
              <a:rPr lang="es-AR"/>
              <a:t>&lt;/div&gt;</a:t>
            </a:r>
            <a:endParaRPr/>
          </a:p>
          <a:p>
            <a:pPr marL="0" lvl="0" indent="0" algn="l" rtl="0">
              <a:spcBef>
                <a:spcPts val="0"/>
              </a:spcBef>
              <a:spcAft>
                <a:spcPts val="0"/>
              </a:spcAft>
              <a:buClr>
                <a:schemeClr val="dk1"/>
              </a:buClr>
              <a:buSzPts val="1100"/>
              <a:buFont typeface="Arial"/>
              <a:buNone/>
            </a:pPr>
            <a:r>
              <a:rPr lang="es-AR"/>
              <a:t>&lt;div&gt;</a:t>
            </a:r>
            <a:endParaRPr/>
          </a:p>
          <a:p>
            <a:pPr marL="0" lvl="0" indent="0" algn="l" rtl="0">
              <a:spcBef>
                <a:spcPts val="0"/>
              </a:spcBef>
              <a:spcAft>
                <a:spcPts val="0"/>
              </a:spcAft>
              <a:buClr>
                <a:schemeClr val="dk1"/>
              </a:buClr>
              <a:buSzPts val="1100"/>
              <a:buFont typeface="Arial"/>
              <a:buNone/>
            </a:pPr>
            <a:r>
              <a:rPr lang="es-AR"/>
              <a:t>&lt;p&gt;This is a paragraph.&lt;/p&gt;</a:t>
            </a:r>
            <a:endParaRPr/>
          </a:p>
          <a:p>
            <a:pPr marL="0" lvl="0" indent="0" algn="l" rtl="0">
              <a:spcBef>
                <a:spcPts val="0"/>
              </a:spcBef>
              <a:spcAft>
                <a:spcPts val="0"/>
              </a:spcAft>
              <a:buClr>
                <a:schemeClr val="dk1"/>
              </a:buClr>
              <a:buSzPts val="1100"/>
              <a:buFont typeface="Arial"/>
              <a:buNone/>
            </a:pPr>
            <a:r>
              <a:rPr lang="es-AR"/>
              <a:t>&lt;/div&gt;</a:t>
            </a:r>
            <a:endParaRPr/>
          </a:p>
          <a:p>
            <a:pPr marL="0" lvl="0" indent="0" algn="l" rtl="0">
              <a:spcBef>
                <a:spcPts val="0"/>
              </a:spcBef>
              <a:spcAft>
                <a:spcPts val="0"/>
              </a:spcAft>
              <a:buClr>
                <a:schemeClr val="dk1"/>
              </a:buClr>
              <a:buSzPts val="1100"/>
              <a:buFont typeface="Arial"/>
              <a:buNone/>
            </a:pPr>
            <a:r>
              <a:rPr lang="es-AR"/>
              <a:t>&lt;div&gt;</a:t>
            </a:r>
            <a:endParaRPr/>
          </a:p>
          <a:p>
            <a:pPr marL="0" lvl="0" indent="0" algn="l" rtl="0">
              <a:spcBef>
                <a:spcPts val="0"/>
              </a:spcBef>
              <a:spcAft>
                <a:spcPts val="0"/>
              </a:spcAft>
              <a:buClr>
                <a:schemeClr val="dk1"/>
              </a:buClr>
              <a:buSzPts val="1100"/>
              <a:buFont typeface="Arial"/>
              <a:buNone/>
            </a:pPr>
            <a:r>
              <a:rPr lang="es-AR"/>
              <a:t>&lt;p&gt;This is a paragraph.&lt;/p&gt;</a:t>
            </a:r>
            <a:endParaRPr/>
          </a:p>
          <a:p>
            <a:pPr marL="0" lvl="0" indent="0" algn="l" rtl="0">
              <a:spcBef>
                <a:spcPts val="0"/>
              </a:spcBef>
              <a:spcAft>
                <a:spcPts val="0"/>
              </a:spcAft>
              <a:buClr>
                <a:schemeClr val="dk1"/>
              </a:buClr>
              <a:buSzPts val="1100"/>
              <a:buFont typeface="Arial"/>
              <a:buNone/>
            </a:pPr>
            <a:r>
              <a:rPr lang="es-AR"/>
              <a:t>&lt;/div&gt;</a:t>
            </a:r>
            <a:endParaRPr/>
          </a:p>
          <a:p>
            <a:pPr marL="0" lvl="0" indent="0" algn="l" rtl="0">
              <a:spcBef>
                <a:spcPts val="0"/>
              </a:spcBef>
              <a:spcAft>
                <a:spcPts val="0"/>
              </a:spcAft>
              <a:buClr>
                <a:schemeClr val="dk1"/>
              </a:buClr>
              <a:buSzPts val="1100"/>
              <a:buFont typeface="Arial"/>
              <a:buNone/>
            </a:pPr>
            <a:r>
              <a:rPr lang="es-AR"/>
              <a:t>&lt;div&gt;</a:t>
            </a:r>
            <a:endParaRPr/>
          </a:p>
          <a:p>
            <a:pPr marL="0" lvl="0" indent="0" algn="l" rtl="0">
              <a:spcBef>
                <a:spcPts val="0"/>
              </a:spcBef>
              <a:spcAft>
                <a:spcPts val="0"/>
              </a:spcAft>
              <a:buClr>
                <a:schemeClr val="dk1"/>
              </a:buClr>
              <a:buSzPts val="1100"/>
              <a:buFont typeface="Arial"/>
              <a:buNone/>
            </a:pPr>
            <a:r>
              <a:rPr lang="es-AR"/>
              <a:t>&lt;p&gt;This is a paragraph.&lt;/p&gt;</a:t>
            </a:r>
            <a:endParaRPr/>
          </a:p>
          <a:p>
            <a:pPr marL="0" lvl="0" indent="0" algn="l" rtl="0">
              <a:spcBef>
                <a:spcPts val="0"/>
              </a:spcBef>
              <a:spcAft>
                <a:spcPts val="0"/>
              </a:spcAft>
              <a:buClr>
                <a:schemeClr val="dk1"/>
              </a:buClr>
              <a:buSzPts val="1100"/>
              <a:buFont typeface="Arial"/>
              <a:buNone/>
            </a:pPr>
            <a:r>
              <a:rPr lang="es-AR"/>
              <a:t>&lt;/div&gt;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s-AR"/>
              <a:t>&lt;/body&gt;</a:t>
            </a:r>
            <a:endParaRPr/>
          </a:p>
          <a:p>
            <a:pPr marL="0" lvl="0" indent="0" algn="l" rtl="0">
              <a:spcBef>
                <a:spcPts val="0"/>
              </a:spcBef>
              <a:spcAft>
                <a:spcPts val="0"/>
              </a:spcAft>
              <a:buClr>
                <a:schemeClr val="dk1"/>
              </a:buClr>
              <a:buSzPts val="1100"/>
              <a:buFont typeface="Arial"/>
              <a:buNone/>
            </a:pPr>
            <a:r>
              <a:rPr lang="es-AR"/>
              <a:t>&lt;/html&gt;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23a9a61c5_0_166: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23a9a61c5_0_166: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374b469f3c_0_16: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374b469f3c_0_16: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23a9a61c5_0_179: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123a9a61c5_0_179: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123a9a61c5_0_184: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123a9a61c5_0_184: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23ac7c9a5_1_0: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23ac7c9a5_1_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21388b3a9f_0_5: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21388b3a9f_0_5: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121126e8c0_0_178: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121126e8c0_0_178: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p: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ae1f2ac77_0_38: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ae1f2ac77_0_38: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ae1f2ac77_0_67: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ae1f2ac77_0_67: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Comentarios obtenid</a:t>
            </a:r>
            <a:r>
              <a:rPr lang="en" sz="1200"/>
              <a:t>os en clase.</a:t>
            </a:r>
            <a:endParaRPr sz="1200"/>
          </a:p>
          <a:p>
            <a:pPr marL="457200" lvl="0" indent="-304800" algn="l" rtl="0">
              <a:lnSpc>
                <a:spcPct val="115000"/>
              </a:lnSpc>
              <a:spcBef>
                <a:spcPts val="0"/>
              </a:spcBef>
              <a:spcAft>
                <a:spcPts val="0"/>
              </a:spcAft>
              <a:buSzPts val="1200"/>
              <a:buFont typeface="Proxima Nova"/>
              <a:buChar char="●"/>
            </a:pPr>
            <a:endParaRPr sz="120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439383fadbb38c72_0: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439383fadbb38c72_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96be0d107_0_4: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96be0d107_0_4: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ae1f2ac77_0_33: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ae1f2ac77_0_33: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ae1f2ac77_0_74: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ae1f2ac77_0_74: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ae1f2ac77_0_96: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ae1f2ac77_0_96: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ae1f2ac77_0_112: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ae1f2ac77_0_112: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13068d1a99_1_16: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13068d1a99_1_16: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121126e8c0_0_214: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121126e8c0_0_214: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ae1f2ac77_0_121: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ae1f2ac77_0_121: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ae1f2ac77_0_129: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ae1f2ac77_0_129: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ae70d9922_0_1: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ae70d9922_0_1: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ae70d9922_0_32: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ae70d9922_0_32: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ae70d9922_0_15: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ae70d9922_0_15: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ae70d9922_0_76: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ae70d9922_0_76: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3ad5e4cc74_0_4: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3ad5e4cc74_0_4: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2fd5661b4_0_0: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2fd5661b4_0_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2fd5661b4_0_20: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2fd5661b4_0_2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2fd5661b4_0_6: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2fd5661b4_0_6: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21126e8c0_0_233: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21126e8c0_0_233: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2fd5661b4_0_27: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2fd5661b4_0_27: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12fd5661b4_0_34: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12fd5661b4_0_34: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3068d1a99_1_22: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3068d1a99_1_22: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ae70d9922_0_134: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ae70d9922_0_134: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12fd5661b4_0_81: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12fd5661b4_0_81: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g13068d1a99_3_0: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9" name="Google Shape;459;g13068d1a99_3_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222cd860da_0_0: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222cd860da_0_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12fd5661b4_0_86: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12fd5661b4_0_86: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4:notes"/>
          <p:cNvSpPr txBox="1">
            <a:spLocks noGrp="1"/>
          </p:cNvSpPr>
          <p:nvPr>
            <p:ph type="body" idx="1"/>
          </p:nvPr>
        </p:nvSpPr>
        <p:spPr>
          <a:xfrm>
            <a:off x="679768" y="4715153"/>
            <a:ext cx="5438139" cy="4466987"/>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100" b="0" i="0" u="none" strike="noStrike" cap="none">
              <a:solidFill>
                <a:schemeClr val="dk1"/>
              </a:solidFill>
              <a:latin typeface="Arial"/>
              <a:ea typeface="Arial"/>
              <a:cs typeface="Arial"/>
              <a:sym typeface="Arial"/>
            </a:endParaRPr>
          </a:p>
        </p:txBody>
      </p:sp>
      <p:sp>
        <p:nvSpPr>
          <p:cNvPr id="189" name="Google Shape;189;p4: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22a766e17_0_86: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22a766e17_0_86: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21126e8c0_0_240:notes"/>
          <p:cNvSpPr>
            <a:spLocks noGrp="1" noRot="1" noChangeAspect="1"/>
          </p:cNvSpPr>
          <p:nvPr>
            <p:ph type="sldImg" idx="2"/>
          </p:nvPr>
        </p:nvSpPr>
        <p:spPr>
          <a:xfrm>
            <a:off x="917575" y="744538"/>
            <a:ext cx="4962525"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21126e8c0_0_24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33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5aa55ca70_0_0: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5aa55ca70_0_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22a766e17_0_394: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22a766e17_0_394: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22a766e17_0_505: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22a766e17_0_505: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22a766e17_0_20: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2a766e17_0_2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2a766e17_0_27: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122a766e17_0_27: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2a766e17_0_40: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122a766e17_0_4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22a766e17_0_367: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22a766e17_0_367: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122a766e17_0_72: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122a766e17_0_72: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22a766e17_0_78: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22a766e17_0_78: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8e2ee7c92_0_92:notes"/>
          <p:cNvSpPr>
            <a:spLocks noGrp="1" noRot="1" noChangeAspect="1"/>
          </p:cNvSpPr>
          <p:nvPr>
            <p:ph type="sldImg" idx="2"/>
          </p:nvPr>
        </p:nvSpPr>
        <p:spPr>
          <a:xfrm>
            <a:off x="919163" y="744538"/>
            <a:ext cx="4960937"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8e2ee7c92_0_92: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4"/>
        <p:cNvGrpSpPr/>
        <p:nvPr/>
      </p:nvGrpSpPr>
      <p:grpSpPr>
        <a:xfrm>
          <a:off x="0" y="0"/>
          <a:ext cx="0" cy="0"/>
          <a:chOff x="0" y="0"/>
          <a:chExt cx="0" cy="0"/>
        </a:xfrm>
      </p:grpSpPr>
      <p:sp>
        <p:nvSpPr>
          <p:cNvPr id="15" name="Google Shape;15;p2"/>
          <p:cNvSpPr/>
          <p:nvPr/>
        </p:nvSpPr>
        <p:spPr>
          <a:xfrm rot="10800000" flipH="1">
            <a:off x="1525" y="575"/>
            <a:ext cx="2220900" cy="2301300"/>
          </a:xfrm>
          <a:prstGeom prst="snip1Rect">
            <a:avLst>
              <a:gd name="adj" fmla="val 50000"/>
            </a:avLst>
          </a:prstGeom>
          <a:solidFill>
            <a:srgbClr val="0195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b="1">
              <a:solidFill>
                <a:srgbClr val="FFFFFF"/>
              </a:solidFill>
            </a:endParaRPr>
          </a:p>
        </p:txBody>
      </p:sp>
      <p:grpSp>
        <p:nvGrpSpPr>
          <p:cNvPr id="16" name="Google Shape;16;p2"/>
          <p:cNvGrpSpPr/>
          <p:nvPr/>
        </p:nvGrpSpPr>
        <p:grpSpPr>
          <a:xfrm>
            <a:off x="-1300" y="52"/>
            <a:ext cx="9146775" cy="6857929"/>
            <a:chOff x="-1300" y="52"/>
            <a:chExt cx="9146775" cy="6857929"/>
          </a:xfrm>
        </p:grpSpPr>
        <p:sp>
          <p:nvSpPr>
            <p:cNvPr id="17" name="Google Shape;17;p2"/>
            <p:cNvSpPr/>
            <p:nvPr/>
          </p:nvSpPr>
          <p:spPr>
            <a:xfrm>
              <a:off x="1028075" y="52"/>
              <a:ext cx="8117400" cy="1247400"/>
            </a:xfrm>
            <a:prstGeom prst="rect">
              <a:avLst/>
            </a:prstGeom>
            <a:solidFill>
              <a:srgbClr val="0195D6"/>
            </a:solidFill>
            <a:ln>
              <a:noFill/>
            </a:ln>
          </p:spPr>
          <p:txBody>
            <a:bodyPr spcFirstLastPara="1" wrap="square" lIns="91425" tIns="45700" rIns="91425" bIns="45700" anchor="ctr" anchorCtr="0">
              <a:noAutofit/>
            </a:bodyPr>
            <a:lstStyle/>
            <a:p>
              <a:pPr marL="0" lvl="0" indent="0" algn="l" rtl="0">
                <a:spcBef>
                  <a:spcPts val="0"/>
                </a:spcBef>
                <a:spcAft>
                  <a:spcPts val="0"/>
                </a:spcAft>
                <a:buSzPts val="1100"/>
                <a:buNone/>
              </a:pPr>
              <a:endParaRPr sz="1200" b="1">
                <a:solidFill>
                  <a:srgbClr val="FFFFFF"/>
                </a:solidFill>
              </a:endParaRPr>
            </a:p>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grpSp>
          <p:nvGrpSpPr>
            <p:cNvPr id="18" name="Google Shape;18;p2"/>
            <p:cNvGrpSpPr/>
            <p:nvPr/>
          </p:nvGrpSpPr>
          <p:grpSpPr>
            <a:xfrm rot="10800000">
              <a:off x="-1300" y="4051474"/>
              <a:ext cx="9143950" cy="2806507"/>
              <a:chOff x="0" y="275"/>
              <a:chExt cx="9143950" cy="381817"/>
            </a:xfrm>
          </p:grpSpPr>
          <p:sp>
            <p:nvSpPr>
              <p:cNvPr id="19" name="Google Shape;19;p2"/>
              <p:cNvSpPr/>
              <p:nvPr/>
            </p:nvSpPr>
            <p:spPr>
              <a:xfrm>
                <a:off x="1026550" y="275"/>
                <a:ext cx="8117400" cy="242700"/>
              </a:xfrm>
              <a:prstGeom prst="rect">
                <a:avLst/>
              </a:prstGeom>
              <a:solidFill>
                <a:srgbClr val="0195D6"/>
              </a:solidFill>
              <a:ln>
                <a:noFill/>
              </a:ln>
            </p:spPr>
            <p:txBody>
              <a:bodyPr spcFirstLastPara="1" wrap="square" lIns="91425" tIns="45700" rIns="91425" bIns="45700" anchor="ctr" anchorCtr="0">
                <a:noAutofit/>
              </a:bodyPr>
              <a:lstStyle/>
              <a:p>
                <a:pPr marL="0" lvl="0" indent="0" algn="l" rtl="0">
                  <a:spcBef>
                    <a:spcPts val="0"/>
                  </a:spcBef>
                  <a:spcAft>
                    <a:spcPts val="0"/>
                  </a:spcAft>
                  <a:buSzPts val="1100"/>
                  <a:buNone/>
                </a:pPr>
                <a:endParaRPr sz="1200" b="1">
                  <a:solidFill>
                    <a:srgbClr val="FFFFFF"/>
                  </a:solidFill>
                </a:endParaRPr>
              </a:p>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20" name="Google Shape;20;p2"/>
              <p:cNvSpPr/>
              <p:nvPr/>
            </p:nvSpPr>
            <p:spPr>
              <a:xfrm rot="10800000" flipH="1">
                <a:off x="0" y="492"/>
                <a:ext cx="2348100" cy="381600"/>
              </a:xfrm>
              <a:prstGeom prst="snip1Rect">
                <a:avLst>
                  <a:gd name="adj" fmla="val 50000"/>
                </a:avLst>
              </a:prstGeom>
              <a:solidFill>
                <a:srgbClr val="0195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b="1">
                  <a:solidFill>
                    <a:srgbClr val="FFFFFF"/>
                  </a:solidFill>
                </a:endParaRPr>
              </a:p>
            </p:txBody>
          </p:sp>
        </p:grpSp>
      </p:grpSp>
      <p:sp>
        <p:nvSpPr>
          <p:cNvPr id="21" name="Google Shape;21;p2"/>
          <p:cNvSpPr txBox="1">
            <a:spLocks noGrp="1"/>
          </p:cNvSpPr>
          <p:nvPr>
            <p:ph type="subTitle" idx="1"/>
          </p:nvPr>
        </p:nvSpPr>
        <p:spPr>
          <a:xfrm>
            <a:off x="0" y="5416114"/>
            <a:ext cx="9147000" cy="550200"/>
          </a:xfrm>
          <a:prstGeom prst="rect">
            <a:avLst/>
          </a:prstGeom>
          <a:noFill/>
          <a:ln>
            <a:noFill/>
          </a:ln>
        </p:spPr>
        <p:txBody>
          <a:bodyPr spcFirstLastPara="1" wrap="square" lIns="91425" tIns="45700" rIns="91425" bIns="45700" anchor="t" anchorCtr="0"/>
          <a:lstStyle>
            <a:lvl1pPr lvl="0" algn="ctr">
              <a:lnSpc>
                <a:spcPct val="90000"/>
              </a:lnSpc>
              <a:spcBef>
                <a:spcPts val="1000"/>
              </a:spcBef>
              <a:spcAft>
                <a:spcPts val="0"/>
              </a:spcAft>
              <a:buClr>
                <a:schemeClr val="lt1"/>
              </a:buClr>
              <a:buSzPts val="3200"/>
              <a:buNone/>
              <a:defRPr sz="3200" b="1" i="1">
                <a:solidFill>
                  <a:schemeClr val="lt1"/>
                </a:solidFill>
                <a:latin typeface="Arial"/>
                <a:ea typeface="Arial"/>
                <a:cs typeface="Arial"/>
                <a:sym typeface="Aria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2" name="Google Shape;22;p2"/>
          <p:cNvSpPr txBox="1"/>
          <p:nvPr/>
        </p:nvSpPr>
        <p:spPr>
          <a:xfrm>
            <a:off x="1986150" y="1997675"/>
            <a:ext cx="4984200" cy="213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AR" sz="6000" b="1">
                <a:solidFill>
                  <a:schemeClr val="accent5"/>
                </a:solidFill>
              </a:rPr>
              <a:t>CFP</a:t>
            </a:r>
            <a:endParaRPr sz="6000" b="1">
              <a:solidFill>
                <a:schemeClr val="accent5"/>
              </a:solidFill>
            </a:endParaRPr>
          </a:p>
          <a:p>
            <a:pPr marL="0" lvl="0" indent="0" algn="ctr" rtl="0">
              <a:spcBef>
                <a:spcPts val="0"/>
              </a:spcBef>
              <a:spcAft>
                <a:spcPts val="0"/>
              </a:spcAft>
              <a:buNone/>
            </a:pPr>
            <a:r>
              <a:rPr lang="es-AR" sz="6000" b="1">
                <a:solidFill>
                  <a:schemeClr val="accent5"/>
                </a:solidFill>
              </a:rPr>
              <a:t>Programador </a:t>
            </a:r>
            <a:endParaRPr sz="6000" b="1">
              <a:solidFill>
                <a:schemeClr val="accent5"/>
              </a:solidFill>
            </a:endParaRPr>
          </a:p>
          <a:p>
            <a:pPr marL="0" lvl="0" indent="0" algn="ctr" rtl="0">
              <a:spcBef>
                <a:spcPts val="0"/>
              </a:spcBef>
              <a:spcAft>
                <a:spcPts val="0"/>
              </a:spcAft>
              <a:buNone/>
            </a:pPr>
            <a:r>
              <a:rPr lang="es-AR" sz="6000" b="1">
                <a:solidFill>
                  <a:schemeClr val="accent5"/>
                </a:solidFill>
              </a:rPr>
              <a:t>full-stack</a:t>
            </a:r>
            <a:endParaRPr sz="6000" b="1">
              <a:solidFill>
                <a:schemeClr val="accent5"/>
              </a:solidFill>
            </a:endParaRPr>
          </a:p>
        </p:txBody>
      </p:sp>
      <p:sp>
        <p:nvSpPr>
          <p:cNvPr id="23" name="Google Shape;23;p2"/>
          <p:cNvSpPr txBox="1">
            <a:spLocks noGrp="1"/>
          </p:cNvSpPr>
          <p:nvPr>
            <p:ph type="ctrTitle"/>
          </p:nvPr>
        </p:nvSpPr>
        <p:spPr>
          <a:xfrm>
            <a:off x="92375" y="0"/>
            <a:ext cx="8962200" cy="807300"/>
          </a:xfrm>
          <a:prstGeom prst="rect">
            <a:avLst/>
          </a:prstGeom>
          <a:noFill/>
          <a:ln>
            <a:noFill/>
          </a:ln>
        </p:spPr>
        <p:txBody>
          <a:bodyPr spcFirstLastPara="1" wrap="square" lIns="91425" tIns="45700" rIns="91425" bIns="45700" anchor="b" anchorCtr="0"/>
          <a:lstStyle>
            <a:lvl1pPr lvl="0" algn="ctr" rtl="0">
              <a:lnSpc>
                <a:spcPct val="90000"/>
              </a:lnSpc>
              <a:spcBef>
                <a:spcPts val="0"/>
              </a:spcBef>
              <a:spcAft>
                <a:spcPts val="0"/>
              </a:spcAft>
              <a:buClr>
                <a:schemeClr val="lt1"/>
              </a:buClr>
              <a:buSzPts val="4800"/>
              <a:buFont typeface="Arial"/>
              <a:buNone/>
              <a:defRPr sz="4800" b="1">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27"/>
        <p:cNvGrpSpPr/>
        <p:nvPr/>
      </p:nvGrpSpPr>
      <p:grpSpPr>
        <a:xfrm>
          <a:off x="0" y="0"/>
          <a:ext cx="0" cy="0"/>
          <a:chOff x="0" y="0"/>
          <a:chExt cx="0" cy="0"/>
        </a:xfrm>
      </p:grpSpPr>
      <p:sp>
        <p:nvSpPr>
          <p:cNvPr id="128" name="Google Shape;128;p14"/>
          <p:cNvSpPr txBox="1">
            <a:spLocks noGrp="1"/>
          </p:cNvSpPr>
          <p:nvPr>
            <p:ph type="title"/>
          </p:nvPr>
        </p:nvSpPr>
        <p:spPr>
          <a:xfrm>
            <a:off x="782241" y="124200"/>
            <a:ext cx="7886700" cy="1077900"/>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9" name="Google Shape;129;p14"/>
          <p:cNvSpPr txBox="1">
            <a:spLocks noGrp="1"/>
          </p:cNvSpPr>
          <p:nvPr>
            <p:ph type="body" idx="1"/>
          </p:nvPr>
        </p:nvSpPr>
        <p:spPr>
          <a:xfrm>
            <a:off x="629850" y="1077576"/>
            <a:ext cx="3868200" cy="2509500"/>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0" name="Google Shape;130;p14"/>
          <p:cNvSpPr txBox="1">
            <a:spLocks noGrp="1"/>
          </p:cNvSpPr>
          <p:nvPr>
            <p:ph type="body" idx="2"/>
          </p:nvPr>
        </p:nvSpPr>
        <p:spPr>
          <a:xfrm>
            <a:off x="629850" y="3647181"/>
            <a:ext cx="3868200" cy="29175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1" name="Google Shape;131;p14"/>
          <p:cNvSpPr txBox="1">
            <a:spLocks noGrp="1"/>
          </p:cNvSpPr>
          <p:nvPr>
            <p:ph type="body" idx="3"/>
          </p:nvPr>
        </p:nvSpPr>
        <p:spPr>
          <a:xfrm>
            <a:off x="4629150" y="1077576"/>
            <a:ext cx="3887400" cy="2509500"/>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32" name="Google Shape;132;p14"/>
          <p:cNvSpPr txBox="1">
            <a:spLocks noGrp="1"/>
          </p:cNvSpPr>
          <p:nvPr>
            <p:ph type="body" idx="4"/>
          </p:nvPr>
        </p:nvSpPr>
        <p:spPr>
          <a:xfrm>
            <a:off x="4629154" y="3647181"/>
            <a:ext cx="3887400" cy="29175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3" name="Google Shape;133;p14"/>
          <p:cNvSpPr txBox="1">
            <a:spLocks noGrp="1"/>
          </p:cNvSpPr>
          <p:nvPr>
            <p:ph type="ftr" idx="11"/>
          </p:nvPr>
        </p:nvSpPr>
        <p:spPr>
          <a:xfrm>
            <a:off x="0" y="6575425"/>
            <a:ext cx="1920000" cy="3651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4"/>
          <p:cNvSpPr txBox="1">
            <a:spLocks noGrp="1"/>
          </p:cNvSpPr>
          <p:nvPr>
            <p:ph type="sldNum" idx="12"/>
          </p:nvPr>
        </p:nvSpPr>
        <p:spPr>
          <a:xfrm>
            <a:off x="8587620" y="6575425"/>
            <a:ext cx="5565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Arial"/>
                <a:ea typeface="Arial"/>
                <a:cs typeface="Arial"/>
                <a:sym typeface="Arial"/>
              </a:defRPr>
            </a:lvl1pPr>
            <a:lvl2pPr marL="0" lvl="1" indent="0" algn="r">
              <a:spcBef>
                <a:spcPts val="0"/>
              </a:spcBef>
              <a:buNone/>
              <a:defRPr sz="1200">
                <a:solidFill>
                  <a:schemeClr val="lt1"/>
                </a:solidFill>
                <a:latin typeface="Arial"/>
                <a:ea typeface="Arial"/>
                <a:cs typeface="Arial"/>
                <a:sym typeface="Arial"/>
              </a:defRPr>
            </a:lvl2pPr>
            <a:lvl3pPr marL="0" lvl="2" indent="0" algn="r">
              <a:spcBef>
                <a:spcPts val="0"/>
              </a:spcBef>
              <a:buNone/>
              <a:defRPr sz="1200">
                <a:solidFill>
                  <a:schemeClr val="lt1"/>
                </a:solidFill>
                <a:latin typeface="Arial"/>
                <a:ea typeface="Arial"/>
                <a:cs typeface="Arial"/>
                <a:sym typeface="Arial"/>
              </a:defRPr>
            </a:lvl3pPr>
            <a:lvl4pPr marL="0" lvl="3" indent="0" algn="r">
              <a:spcBef>
                <a:spcPts val="0"/>
              </a:spcBef>
              <a:buNone/>
              <a:defRPr sz="1200">
                <a:solidFill>
                  <a:schemeClr val="lt1"/>
                </a:solidFill>
                <a:latin typeface="Arial"/>
                <a:ea typeface="Arial"/>
                <a:cs typeface="Arial"/>
                <a:sym typeface="Arial"/>
              </a:defRPr>
            </a:lvl4pPr>
            <a:lvl5pPr marL="0" lvl="4" indent="0" algn="r">
              <a:spcBef>
                <a:spcPts val="0"/>
              </a:spcBef>
              <a:buNone/>
              <a:defRPr sz="1200">
                <a:solidFill>
                  <a:schemeClr val="lt1"/>
                </a:solidFill>
                <a:latin typeface="Arial"/>
                <a:ea typeface="Arial"/>
                <a:cs typeface="Arial"/>
                <a:sym typeface="Arial"/>
              </a:defRPr>
            </a:lvl5pPr>
            <a:lvl6pPr marL="0" lvl="5" indent="0" algn="r">
              <a:spcBef>
                <a:spcPts val="0"/>
              </a:spcBef>
              <a:buNone/>
              <a:defRPr sz="1200">
                <a:solidFill>
                  <a:schemeClr val="lt1"/>
                </a:solidFill>
                <a:latin typeface="Arial"/>
                <a:ea typeface="Arial"/>
                <a:cs typeface="Arial"/>
                <a:sym typeface="Arial"/>
              </a:defRPr>
            </a:lvl6pPr>
            <a:lvl7pPr marL="0" lvl="6" indent="0" algn="r">
              <a:spcBef>
                <a:spcPts val="0"/>
              </a:spcBef>
              <a:buNone/>
              <a:defRPr sz="1200">
                <a:solidFill>
                  <a:schemeClr val="lt1"/>
                </a:solidFill>
                <a:latin typeface="Arial"/>
                <a:ea typeface="Arial"/>
                <a:cs typeface="Arial"/>
                <a:sym typeface="Arial"/>
              </a:defRPr>
            </a:lvl7pPr>
            <a:lvl8pPr marL="0" lvl="7" indent="0" algn="r">
              <a:spcBef>
                <a:spcPts val="0"/>
              </a:spcBef>
              <a:buNone/>
              <a:defRPr sz="1200">
                <a:solidFill>
                  <a:schemeClr val="lt1"/>
                </a:solidFill>
                <a:latin typeface="Arial"/>
                <a:ea typeface="Arial"/>
                <a:cs typeface="Arial"/>
                <a:sym typeface="Arial"/>
              </a:defRPr>
            </a:lvl8pPr>
            <a:lvl9pPr marL="0" lvl="8" indent="0" algn="r">
              <a:spcBef>
                <a:spcPts val="0"/>
              </a:spcBef>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AR"/>
              <a:t>‹Nº›</a:t>
            </a:fld>
            <a:endParaRPr/>
          </a:p>
        </p:txBody>
      </p:sp>
      <p:sp>
        <p:nvSpPr>
          <p:cNvPr id="135" name="Google Shape;135;p14"/>
          <p:cNvSpPr txBox="1"/>
          <p:nvPr/>
        </p:nvSpPr>
        <p:spPr>
          <a:xfrm>
            <a:off x="0" y="-82375"/>
            <a:ext cx="1226100" cy="6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sz="2400" b="1">
                <a:solidFill>
                  <a:srgbClr val="FFFFFF"/>
                </a:solidFill>
              </a:rPr>
              <a:t>CFP</a:t>
            </a:r>
            <a:endParaRPr sz="2400" b="1">
              <a:solidFill>
                <a:srgbClr val="FFFFFF"/>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36"/>
        <p:cNvGrpSpPr/>
        <p:nvPr/>
      </p:nvGrpSpPr>
      <p:grpSpPr>
        <a:xfrm>
          <a:off x="0" y="0"/>
          <a:ext cx="0" cy="0"/>
          <a:chOff x="0" y="0"/>
          <a:chExt cx="0" cy="0"/>
        </a:xfrm>
      </p:grpSpPr>
      <p:sp>
        <p:nvSpPr>
          <p:cNvPr id="137" name="Google Shape;137;p15"/>
          <p:cNvSpPr txBox="1">
            <a:spLocks noGrp="1"/>
          </p:cNvSpPr>
          <p:nvPr>
            <p:ph type="title"/>
          </p:nvPr>
        </p:nvSpPr>
        <p:spPr>
          <a:xfrm>
            <a:off x="628650" y="900000"/>
            <a:ext cx="7886700" cy="1139100"/>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15"/>
          <p:cNvSpPr txBox="1">
            <a:spLocks noGrp="1"/>
          </p:cNvSpPr>
          <p:nvPr>
            <p:ph type="ftr" idx="11"/>
          </p:nvPr>
        </p:nvSpPr>
        <p:spPr>
          <a:xfrm>
            <a:off x="0" y="6575425"/>
            <a:ext cx="1920000" cy="3651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15"/>
          <p:cNvSpPr txBox="1">
            <a:spLocks noGrp="1"/>
          </p:cNvSpPr>
          <p:nvPr>
            <p:ph type="sldNum" idx="12"/>
          </p:nvPr>
        </p:nvSpPr>
        <p:spPr>
          <a:xfrm>
            <a:off x="8587620" y="6575425"/>
            <a:ext cx="5565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Arial"/>
                <a:ea typeface="Arial"/>
                <a:cs typeface="Arial"/>
                <a:sym typeface="Arial"/>
              </a:defRPr>
            </a:lvl1pPr>
            <a:lvl2pPr marL="0" lvl="1" indent="0" algn="r">
              <a:spcBef>
                <a:spcPts val="0"/>
              </a:spcBef>
              <a:buNone/>
              <a:defRPr sz="1200">
                <a:solidFill>
                  <a:schemeClr val="lt1"/>
                </a:solidFill>
                <a:latin typeface="Arial"/>
                <a:ea typeface="Arial"/>
                <a:cs typeface="Arial"/>
                <a:sym typeface="Arial"/>
              </a:defRPr>
            </a:lvl2pPr>
            <a:lvl3pPr marL="0" lvl="2" indent="0" algn="r">
              <a:spcBef>
                <a:spcPts val="0"/>
              </a:spcBef>
              <a:buNone/>
              <a:defRPr sz="1200">
                <a:solidFill>
                  <a:schemeClr val="lt1"/>
                </a:solidFill>
                <a:latin typeface="Arial"/>
                <a:ea typeface="Arial"/>
                <a:cs typeface="Arial"/>
                <a:sym typeface="Arial"/>
              </a:defRPr>
            </a:lvl3pPr>
            <a:lvl4pPr marL="0" lvl="3" indent="0" algn="r">
              <a:spcBef>
                <a:spcPts val="0"/>
              </a:spcBef>
              <a:buNone/>
              <a:defRPr sz="1200">
                <a:solidFill>
                  <a:schemeClr val="lt1"/>
                </a:solidFill>
                <a:latin typeface="Arial"/>
                <a:ea typeface="Arial"/>
                <a:cs typeface="Arial"/>
                <a:sym typeface="Arial"/>
              </a:defRPr>
            </a:lvl4pPr>
            <a:lvl5pPr marL="0" lvl="4" indent="0" algn="r">
              <a:spcBef>
                <a:spcPts val="0"/>
              </a:spcBef>
              <a:buNone/>
              <a:defRPr sz="1200">
                <a:solidFill>
                  <a:schemeClr val="lt1"/>
                </a:solidFill>
                <a:latin typeface="Arial"/>
                <a:ea typeface="Arial"/>
                <a:cs typeface="Arial"/>
                <a:sym typeface="Arial"/>
              </a:defRPr>
            </a:lvl5pPr>
            <a:lvl6pPr marL="0" lvl="5" indent="0" algn="r">
              <a:spcBef>
                <a:spcPts val="0"/>
              </a:spcBef>
              <a:buNone/>
              <a:defRPr sz="1200">
                <a:solidFill>
                  <a:schemeClr val="lt1"/>
                </a:solidFill>
                <a:latin typeface="Arial"/>
                <a:ea typeface="Arial"/>
                <a:cs typeface="Arial"/>
                <a:sym typeface="Arial"/>
              </a:defRPr>
            </a:lvl6pPr>
            <a:lvl7pPr marL="0" lvl="6" indent="0" algn="r">
              <a:spcBef>
                <a:spcPts val="0"/>
              </a:spcBef>
              <a:buNone/>
              <a:defRPr sz="1200">
                <a:solidFill>
                  <a:schemeClr val="lt1"/>
                </a:solidFill>
                <a:latin typeface="Arial"/>
                <a:ea typeface="Arial"/>
                <a:cs typeface="Arial"/>
                <a:sym typeface="Arial"/>
              </a:defRPr>
            </a:lvl7pPr>
            <a:lvl8pPr marL="0" lvl="7" indent="0" algn="r">
              <a:spcBef>
                <a:spcPts val="0"/>
              </a:spcBef>
              <a:buNone/>
              <a:defRPr sz="1200">
                <a:solidFill>
                  <a:schemeClr val="lt1"/>
                </a:solidFill>
                <a:latin typeface="Arial"/>
                <a:ea typeface="Arial"/>
                <a:cs typeface="Arial"/>
                <a:sym typeface="Arial"/>
              </a:defRPr>
            </a:lvl8pPr>
            <a:lvl9pPr marL="0" lvl="8" indent="0" algn="r">
              <a:spcBef>
                <a:spcPts val="0"/>
              </a:spcBef>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AR"/>
              <a:t>‹Nº›</a:t>
            </a:fld>
            <a:endParaRPr/>
          </a:p>
        </p:txBody>
      </p:sp>
      <p:sp>
        <p:nvSpPr>
          <p:cNvPr id="140" name="Google Shape;140;p15"/>
          <p:cNvSpPr txBox="1"/>
          <p:nvPr/>
        </p:nvSpPr>
        <p:spPr>
          <a:xfrm>
            <a:off x="0" y="-82375"/>
            <a:ext cx="1226100" cy="6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sz="2400" b="1">
                <a:solidFill>
                  <a:srgbClr val="FFFFFF"/>
                </a:solidFill>
              </a:rPr>
              <a:t>CFP</a:t>
            </a:r>
            <a:endParaRPr sz="2400" b="1">
              <a:solidFill>
                <a:srgbClr val="FFFFFF"/>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Espacio en blanco">
  <p:cSld name="Espacio en blanco">
    <p:spTree>
      <p:nvGrpSpPr>
        <p:cNvPr id="1" name="Shape 141"/>
        <p:cNvGrpSpPr/>
        <p:nvPr/>
      </p:nvGrpSpPr>
      <p:grpSpPr>
        <a:xfrm>
          <a:off x="0" y="0"/>
          <a:ext cx="0" cy="0"/>
          <a:chOff x="0" y="0"/>
          <a:chExt cx="0" cy="0"/>
        </a:xfrm>
      </p:grpSpPr>
      <p:sp>
        <p:nvSpPr>
          <p:cNvPr id="142" name="Google Shape;142;p16"/>
          <p:cNvSpPr txBox="1">
            <a:spLocks noGrp="1"/>
          </p:cNvSpPr>
          <p:nvPr>
            <p:ph type="ftr" idx="11"/>
          </p:nvPr>
        </p:nvSpPr>
        <p:spPr>
          <a:xfrm>
            <a:off x="0" y="6575425"/>
            <a:ext cx="1920000" cy="3651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16"/>
          <p:cNvSpPr txBox="1">
            <a:spLocks noGrp="1"/>
          </p:cNvSpPr>
          <p:nvPr>
            <p:ph type="sldNum" idx="12"/>
          </p:nvPr>
        </p:nvSpPr>
        <p:spPr>
          <a:xfrm>
            <a:off x="8587620" y="6575425"/>
            <a:ext cx="5565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Arial"/>
                <a:ea typeface="Arial"/>
                <a:cs typeface="Arial"/>
                <a:sym typeface="Arial"/>
              </a:defRPr>
            </a:lvl1pPr>
            <a:lvl2pPr marL="0" lvl="1" indent="0" algn="r">
              <a:spcBef>
                <a:spcPts val="0"/>
              </a:spcBef>
              <a:buNone/>
              <a:defRPr sz="1200">
                <a:solidFill>
                  <a:schemeClr val="lt1"/>
                </a:solidFill>
                <a:latin typeface="Arial"/>
                <a:ea typeface="Arial"/>
                <a:cs typeface="Arial"/>
                <a:sym typeface="Arial"/>
              </a:defRPr>
            </a:lvl2pPr>
            <a:lvl3pPr marL="0" lvl="2" indent="0" algn="r">
              <a:spcBef>
                <a:spcPts val="0"/>
              </a:spcBef>
              <a:buNone/>
              <a:defRPr sz="1200">
                <a:solidFill>
                  <a:schemeClr val="lt1"/>
                </a:solidFill>
                <a:latin typeface="Arial"/>
                <a:ea typeface="Arial"/>
                <a:cs typeface="Arial"/>
                <a:sym typeface="Arial"/>
              </a:defRPr>
            </a:lvl3pPr>
            <a:lvl4pPr marL="0" lvl="3" indent="0" algn="r">
              <a:spcBef>
                <a:spcPts val="0"/>
              </a:spcBef>
              <a:buNone/>
              <a:defRPr sz="1200">
                <a:solidFill>
                  <a:schemeClr val="lt1"/>
                </a:solidFill>
                <a:latin typeface="Arial"/>
                <a:ea typeface="Arial"/>
                <a:cs typeface="Arial"/>
                <a:sym typeface="Arial"/>
              </a:defRPr>
            </a:lvl4pPr>
            <a:lvl5pPr marL="0" lvl="4" indent="0" algn="r">
              <a:spcBef>
                <a:spcPts val="0"/>
              </a:spcBef>
              <a:buNone/>
              <a:defRPr sz="1200">
                <a:solidFill>
                  <a:schemeClr val="lt1"/>
                </a:solidFill>
                <a:latin typeface="Arial"/>
                <a:ea typeface="Arial"/>
                <a:cs typeface="Arial"/>
                <a:sym typeface="Arial"/>
              </a:defRPr>
            </a:lvl5pPr>
            <a:lvl6pPr marL="0" lvl="5" indent="0" algn="r">
              <a:spcBef>
                <a:spcPts val="0"/>
              </a:spcBef>
              <a:buNone/>
              <a:defRPr sz="1200">
                <a:solidFill>
                  <a:schemeClr val="lt1"/>
                </a:solidFill>
                <a:latin typeface="Arial"/>
                <a:ea typeface="Arial"/>
                <a:cs typeface="Arial"/>
                <a:sym typeface="Arial"/>
              </a:defRPr>
            </a:lvl6pPr>
            <a:lvl7pPr marL="0" lvl="6" indent="0" algn="r">
              <a:spcBef>
                <a:spcPts val="0"/>
              </a:spcBef>
              <a:buNone/>
              <a:defRPr sz="1200">
                <a:solidFill>
                  <a:schemeClr val="lt1"/>
                </a:solidFill>
                <a:latin typeface="Arial"/>
                <a:ea typeface="Arial"/>
                <a:cs typeface="Arial"/>
                <a:sym typeface="Arial"/>
              </a:defRPr>
            </a:lvl7pPr>
            <a:lvl8pPr marL="0" lvl="7" indent="0" algn="r">
              <a:spcBef>
                <a:spcPts val="0"/>
              </a:spcBef>
              <a:buNone/>
              <a:defRPr sz="1200">
                <a:solidFill>
                  <a:schemeClr val="lt1"/>
                </a:solidFill>
                <a:latin typeface="Arial"/>
                <a:ea typeface="Arial"/>
                <a:cs typeface="Arial"/>
                <a:sym typeface="Arial"/>
              </a:defRPr>
            </a:lvl8pPr>
            <a:lvl9pPr marL="0" lvl="8" indent="0" algn="r">
              <a:spcBef>
                <a:spcPts val="0"/>
              </a:spcBef>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44"/>
        <p:cNvGrpSpPr/>
        <p:nvPr/>
      </p:nvGrpSpPr>
      <p:grpSpPr>
        <a:xfrm>
          <a:off x="0" y="0"/>
          <a:ext cx="0" cy="0"/>
          <a:chOff x="0" y="0"/>
          <a:chExt cx="0" cy="0"/>
        </a:xfrm>
      </p:grpSpPr>
      <p:sp>
        <p:nvSpPr>
          <p:cNvPr id="145" name="Google Shape;145;p17"/>
          <p:cNvSpPr txBox="1">
            <a:spLocks noGrp="1"/>
          </p:cNvSpPr>
          <p:nvPr>
            <p:ph type="title"/>
          </p:nvPr>
        </p:nvSpPr>
        <p:spPr>
          <a:xfrm>
            <a:off x="629841" y="987426"/>
            <a:ext cx="2949300" cy="1070100"/>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6" name="Google Shape;146;p17"/>
          <p:cNvSpPr txBox="1">
            <a:spLocks noGrp="1"/>
          </p:cNvSpPr>
          <p:nvPr>
            <p:ph type="body" idx="1"/>
          </p:nvPr>
        </p:nvSpPr>
        <p:spPr>
          <a:xfrm>
            <a:off x="3887391" y="987426"/>
            <a:ext cx="4629300" cy="5489700"/>
          </a:xfrm>
          <a:prstGeom prst="rect">
            <a:avLst/>
          </a:prstGeom>
          <a:noFill/>
          <a:ln>
            <a:noFill/>
          </a:ln>
        </p:spPr>
        <p:txBody>
          <a:bodyPr spcFirstLastPara="1" wrap="square" lIns="91425" tIns="45700" rIns="91425" bIns="45700" anchor="t" anchorCtr="0"/>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47" name="Google Shape;147;p17"/>
          <p:cNvSpPr txBox="1">
            <a:spLocks noGrp="1"/>
          </p:cNvSpPr>
          <p:nvPr>
            <p:ph type="body" idx="2"/>
          </p:nvPr>
        </p:nvSpPr>
        <p:spPr>
          <a:xfrm>
            <a:off x="629841" y="2057400"/>
            <a:ext cx="2949300" cy="4419600"/>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48" name="Google Shape;148;p17"/>
          <p:cNvSpPr txBox="1">
            <a:spLocks noGrp="1"/>
          </p:cNvSpPr>
          <p:nvPr>
            <p:ph type="ftr" idx="11"/>
          </p:nvPr>
        </p:nvSpPr>
        <p:spPr>
          <a:xfrm>
            <a:off x="0" y="6575425"/>
            <a:ext cx="1920000" cy="3651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17"/>
          <p:cNvSpPr txBox="1">
            <a:spLocks noGrp="1"/>
          </p:cNvSpPr>
          <p:nvPr>
            <p:ph type="sldNum" idx="12"/>
          </p:nvPr>
        </p:nvSpPr>
        <p:spPr>
          <a:xfrm>
            <a:off x="8587620" y="6575425"/>
            <a:ext cx="5565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Arial"/>
                <a:ea typeface="Arial"/>
                <a:cs typeface="Arial"/>
                <a:sym typeface="Arial"/>
              </a:defRPr>
            </a:lvl1pPr>
            <a:lvl2pPr marL="0" lvl="1" indent="0" algn="r">
              <a:spcBef>
                <a:spcPts val="0"/>
              </a:spcBef>
              <a:buNone/>
              <a:defRPr sz="1200">
                <a:solidFill>
                  <a:schemeClr val="lt1"/>
                </a:solidFill>
                <a:latin typeface="Arial"/>
                <a:ea typeface="Arial"/>
                <a:cs typeface="Arial"/>
                <a:sym typeface="Arial"/>
              </a:defRPr>
            </a:lvl2pPr>
            <a:lvl3pPr marL="0" lvl="2" indent="0" algn="r">
              <a:spcBef>
                <a:spcPts val="0"/>
              </a:spcBef>
              <a:buNone/>
              <a:defRPr sz="1200">
                <a:solidFill>
                  <a:schemeClr val="lt1"/>
                </a:solidFill>
                <a:latin typeface="Arial"/>
                <a:ea typeface="Arial"/>
                <a:cs typeface="Arial"/>
                <a:sym typeface="Arial"/>
              </a:defRPr>
            </a:lvl3pPr>
            <a:lvl4pPr marL="0" lvl="3" indent="0" algn="r">
              <a:spcBef>
                <a:spcPts val="0"/>
              </a:spcBef>
              <a:buNone/>
              <a:defRPr sz="1200">
                <a:solidFill>
                  <a:schemeClr val="lt1"/>
                </a:solidFill>
                <a:latin typeface="Arial"/>
                <a:ea typeface="Arial"/>
                <a:cs typeface="Arial"/>
                <a:sym typeface="Arial"/>
              </a:defRPr>
            </a:lvl4pPr>
            <a:lvl5pPr marL="0" lvl="4" indent="0" algn="r">
              <a:spcBef>
                <a:spcPts val="0"/>
              </a:spcBef>
              <a:buNone/>
              <a:defRPr sz="1200">
                <a:solidFill>
                  <a:schemeClr val="lt1"/>
                </a:solidFill>
                <a:latin typeface="Arial"/>
                <a:ea typeface="Arial"/>
                <a:cs typeface="Arial"/>
                <a:sym typeface="Arial"/>
              </a:defRPr>
            </a:lvl5pPr>
            <a:lvl6pPr marL="0" lvl="5" indent="0" algn="r">
              <a:spcBef>
                <a:spcPts val="0"/>
              </a:spcBef>
              <a:buNone/>
              <a:defRPr sz="1200">
                <a:solidFill>
                  <a:schemeClr val="lt1"/>
                </a:solidFill>
                <a:latin typeface="Arial"/>
                <a:ea typeface="Arial"/>
                <a:cs typeface="Arial"/>
                <a:sym typeface="Arial"/>
              </a:defRPr>
            </a:lvl6pPr>
            <a:lvl7pPr marL="0" lvl="6" indent="0" algn="r">
              <a:spcBef>
                <a:spcPts val="0"/>
              </a:spcBef>
              <a:buNone/>
              <a:defRPr sz="1200">
                <a:solidFill>
                  <a:schemeClr val="lt1"/>
                </a:solidFill>
                <a:latin typeface="Arial"/>
                <a:ea typeface="Arial"/>
                <a:cs typeface="Arial"/>
                <a:sym typeface="Arial"/>
              </a:defRPr>
            </a:lvl7pPr>
            <a:lvl8pPr marL="0" lvl="7" indent="0" algn="r">
              <a:spcBef>
                <a:spcPts val="0"/>
              </a:spcBef>
              <a:buNone/>
              <a:defRPr sz="1200">
                <a:solidFill>
                  <a:schemeClr val="lt1"/>
                </a:solidFill>
                <a:latin typeface="Arial"/>
                <a:ea typeface="Arial"/>
                <a:cs typeface="Arial"/>
                <a:sym typeface="Arial"/>
              </a:defRPr>
            </a:lvl8pPr>
            <a:lvl9pPr marL="0" lvl="8" indent="0" algn="r">
              <a:spcBef>
                <a:spcPts val="0"/>
              </a:spcBef>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AR"/>
              <a:t>‹Nº›</a:t>
            </a:fld>
            <a:endParaRPr/>
          </a:p>
        </p:txBody>
      </p:sp>
      <p:sp>
        <p:nvSpPr>
          <p:cNvPr id="150" name="Google Shape;150;p17"/>
          <p:cNvSpPr txBox="1"/>
          <p:nvPr/>
        </p:nvSpPr>
        <p:spPr>
          <a:xfrm>
            <a:off x="0" y="-82375"/>
            <a:ext cx="1226100" cy="6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sz="2400" b="1">
                <a:solidFill>
                  <a:srgbClr val="FFFFFF"/>
                </a:solidFill>
              </a:rPr>
              <a:t>CFP</a:t>
            </a:r>
            <a:endParaRPr sz="2400" b="1">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51"/>
        <p:cNvGrpSpPr/>
        <p:nvPr/>
      </p:nvGrpSpPr>
      <p:grpSpPr>
        <a:xfrm>
          <a:off x="0" y="0"/>
          <a:ext cx="0" cy="0"/>
          <a:chOff x="0" y="0"/>
          <a:chExt cx="0" cy="0"/>
        </a:xfrm>
      </p:grpSpPr>
      <p:sp>
        <p:nvSpPr>
          <p:cNvPr id="152" name="Google Shape;152;p18"/>
          <p:cNvSpPr txBox="1">
            <a:spLocks noGrp="1"/>
          </p:cNvSpPr>
          <p:nvPr>
            <p:ph type="title"/>
          </p:nvPr>
        </p:nvSpPr>
        <p:spPr>
          <a:xfrm>
            <a:off x="629841" y="1032932"/>
            <a:ext cx="2949300" cy="1024500"/>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18"/>
          <p:cNvSpPr txBox="1">
            <a:spLocks noGrp="1"/>
          </p:cNvSpPr>
          <p:nvPr>
            <p:ph type="body" idx="1"/>
          </p:nvPr>
        </p:nvSpPr>
        <p:spPr>
          <a:xfrm>
            <a:off x="629841" y="2057400"/>
            <a:ext cx="2949300" cy="4059900"/>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54" name="Google Shape;154;p18"/>
          <p:cNvSpPr txBox="1">
            <a:spLocks noGrp="1"/>
          </p:cNvSpPr>
          <p:nvPr>
            <p:ph type="ftr" idx="11"/>
          </p:nvPr>
        </p:nvSpPr>
        <p:spPr>
          <a:xfrm>
            <a:off x="0" y="6575425"/>
            <a:ext cx="1920000" cy="3651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18"/>
          <p:cNvSpPr txBox="1">
            <a:spLocks noGrp="1"/>
          </p:cNvSpPr>
          <p:nvPr>
            <p:ph type="sldNum" idx="12"/>
          </p:nvPr>
        </p:nvSpPr>
        <p:spPr>
          <a:xfrm>
            <a:off x="8587620" y="6575425"/>
            <a:ext cx="5565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Arial"/>
                <a:ea typeface="Arial"/>
                <a:cs typeface="Arial"/>
                <a:sym typeface="Arial"/>
              </a:defRPr>
            </a:lvl1pPr>
            <a:lvl2pPr marL="0" lvl="1" indent="0" algn="r">
              <a:spcBef>
                <a:spcPts val="0"/>
              </a:spcBef>
              <a:buNone/>
              <a:defRPr sz="1200">
                <a:solidFill>
                  <a:schemeClr val="lt1"/>
                </a:solidFill>
                <a:latin typeface="Arial"/>
                <a:ea typeface="Arial"/>
                <a:cs typeface="Arial"/>
                <a:sym typeface="Arial"/>
              </a:defRPr>
            </a:lvl2pPr>
            <a:lvl3pPr marL="0" lvl="2" indent="0" algn="r">
              <a:spcBef>
                <a:spcPts val="0"/>
              </a:spcBef>
              <a:buNone/>
              <a:defRPr sz="1200">
                <a:solidFill>
                  <a:schemeClr val="lt1"/>
                </a:solidFill>
                <a:latin typeface="Arial"/>
                <a:ea typeface="Arial"/>
                <a:cs typeface="Arial"/>
                <a:sym typeface="Arial"/>
              </a:defRPr>
            </a:lvl3pPr>
            <a:lvl4pPr marL="0" lvl="3" indent="0" algn="r">
              <a:spcBef>
                <a:spcPts val="0"/>
              </a:spcBef>
              <a:buNone/>
              <a:defRPr sz="1200">
                <a:solidFill>
                  <a:schemeClr val="lt1"/>
                </a:solidFill>
                <a:latin typeface="Arial"/>
                <a:ea typeface="Arial"/>
                <a:cs typeface="Arial"/>
                <a:sym typeface="Arial"/>
              </a:defRPr>
            </a:lvl4pPr>
            <a:lvl5pPr marL="0" lvl="4" indent="0" algn="r">
              <a:spcBef>
                <a:spcPts val="0"/>
              </a:spcBef>
              <a:buNone/>
              <a:defRPr sz="1200">
                <a:solidFill>
                  <a:schemeClr val="lt1"/>
                </a:solidFill>
                <a:latin typeface="Arial"/>
                <a:ea typeface="Arial"/>
                <a:cs typeface="Arial"/>
                <a:sym typeface="Arial"/>
              </a:defRPr>
            </a:lvl5pPr>
            <a:lvl6pPr marL="0" lvl="5" indent="0" algn="r">
              <a:spcBef>
                <a:spcPts val="0"/>
              </a:spcBef>
              <a:buNone/>
              <a:defRPr sz="1200">
                <a:solidFill>
                  <a:schemeClr val="lt1"/>
                </a:solidFill>
                <a:latin typeface="Arial"/>
                <a:ea typeface="Arial"/>
                <a:cs typeface="Arial"/>
                <a:sym typeface="Arial"/>
              </a:defRPr>
            </a:lvl6pPr>
            <a:lvl7pPr marL="0" lvl="6" indent="0" algn="r">
              <a:spcBef>
                <a:spcPts val="0"/>
              </a:spcBef>
              <a:buNone/>
              <a:defRPr sz="1200">
                <a:solidFill>
                  <a:schemeClr val="lt1"/>
                </a:solidFill>
                <a:latin typeface="Arial"/>
                <a:ea typeface="Arial"/>
                <a:cs typeface="Arial"/>
                <a:sym typeface="Arial"/>
              </a:defRPr>
            </a:lvl7pPr>
            <a:lvl8pPr marL="0" lvl="7" indent="0" algn="r">
              <a:spcBef>
                <a:spcPts val="0"/>
              </a:spcBef>
              <a:buNone/>
              <a:defRPr sz="1200">
                <a:solidFill>
                  <a:schemeClr val="lt1"/>
                </a:solidFill>
                <a:latin typeface="Arial"/>
                <a:ea typeface="Arial"/>
                <a:cs typeface="Arial"/>
                <a:sym typeface="Arial"/>
              </a:defRPr>
            </a:lvl8pPr>
            <a:lvl9pPr marL="0" lvl="8" indent="0" algn="r">
              <a:spcBef>
                <a:spcPts val="0"/>
              </a:spcBef>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AR"/>
              <a:t>‹Nº›</a:t>
            </a:fld>
            <a:endParaRPr/>
          </a:p>
        </p:txBody>
      </p:sp>
      <p:sp>
        <p:nvSpPr>
          <p:cNvPr id="156" name="Google Shape;156;p18"/>
          <p:cNvSpPr txBox="1"/>
          <p:nvPr/>
        </p:nvSpPr>
        <p:spPr>
          <a:xfrm>
            <a:off x="0" y="-82375"/>
            <a:ext cx="1226100" cy="6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sz="2400" b="1">
                <a:solidFill>
                  <a:srgbClr val="FFFFFF"/>
                </a:solidFill>
              </a:rPr>
              <a:t>CFP</a:t>
            </a:r>
            <a:endParaRPr sz="2400" b="1">
              <a:solidFill>
                <a:srgbClr val="FFFFFF"/>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57"/>
        <p:cNvGrpSpPr/>
        <p:nvPr/>
      </p:nvGrpSpPr>
      <p:grpSpPr>
        <a:xfrm>
          <a:off x="0" y="0"/>
          <a:ext cx="0" cy="0"/>
          <a:chOff x="0" y="0"/>
          <a:chExt cx="0" cy="0"/>
        </a:xfrm>
      </p:grpSpPr>
      <p:sp>
        <p:nvSpPr>
          <p:cNvPr id="158" name="Google Shape;158;p19"/>
          <p:cNvSpPr txBox="1">
            <a:spLocks noGrp="1"/>
          </p:cNvSpPr>
          <p:nvPr>
            <p:ph type="title"/>
          </p:nvPr>
        </p:nvSpPr>
        <p:spPr>
          <a:xfrm>
            <a:off x="628650" y="200400"/>
            <a:ext cx="7886700" cy="1101000"/>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19"/>
          <p:cNvSpPr txBox="1">
            <a:spLocks noGrp="1"/>
          </p:cNvSpPr>
          <p:nvPr>
            <p:ph type="body" idx="1"/>
          </p:nvPr>
        </p:nvSpPr>
        <p:spPr>
          <a:xfrm rot="5400000">
            <a:off x="2396400" y="392250"/>
            <a:ext cx="4351200" cy="78867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0" name="Google Shape;160;p19"/>
          <p:cNvSpPr txBox="1">
            <a:spLocks noGrp="1"/>
          </p:cNvSpPr>
          <p:nvPr>
            <p:ph type="ftr" idx="11"/>
          </p:nvPr>
        </p:nvSpPr>
        <p:spPr>
          <a:xfrm>
            <a:off x="0" y="6575425"/>
            <a:ext cx="1920000" cy="3651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1" name="Google Shape;161;p19"/>
          <p:cNvSpPr txBox="1">
            <a:spLocks noGrp="1"/>
          </p:cNvSpPr>
          <p:nvPr>
            <p:ph type="sldNum" idx="12"/>
          </p:nvPr>
        </p:nvSpPr>
        <p:spPr>
          <a:xfrm>
            <a:off x="8587620" y="6575425"/>
            <a:ext cx="5565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Arial"/>
                <a:ea typeface="Arial"/>
                <a:cs typeface="Arial"/>
                <a:sym typeface="Arial"/>
              </a:defRPr>
            </a:lvl1pPr>
            <a:lvl2pPr marL="0" lvl="1" indent="0" algn="r">
              <a:spcBef>
                <a:spcPts val="0"/>
              </a:spcBef>
              <a:buNone/>
              <a:defRPr sz="1200">
                <a:solidFill>
                  <a:schemeClr val="lt1"/>
                </a:solidFill>
                <a:latin typeface="Arial"/>
                <a:ea typeface="Arial"/>
                <a:cs typeface="Arial"/>
                <a:sym typeface="Arial"/>
              </a:defRPr>
            </a:lvl2pPr>
            <a:lvl3pPr marL="0" lvl="2" indent="0" algn="r">
              <a:spcBef>
                <a:spcPts val="0"/>
              </a:spcBef>
              <a:buNone/>
              <a:defRPr sz="1200">
                <a:solidFill>
                  <a:schemeClr val="lt1"/>
                </a:solidFill>
                <a:latin typeface="Arial"/>
                <a:ea typeface="Arial"/>
                <a:cs typeface="Arial"/>
                <a:sym typeface="Arial"/>
              </a:defRPr>
            </a:lvl3pPr>
            <a:lvl4pPr marL="0" lvl="3" indent="0" algn="r">
              <a:spcBef>
                <a:spcPts val="0"/>
              </a:spcBef>
              <a:buNone/>
              <a:defRPr sz="1200">
                <a:solidFill>
                  <a:schemeClr val="lt1"/>
                </a:solidFill>
                <a:latin typeface="Arial"/>
                <a:ea typeface="Arial"/>
                <a:cs typeface="Arial"/>
                <a:sym typeface="Arial"/>
              </a:defRPr>
            </a:lvl4pPr>
            <a:lvl5pPr marL="0" lvl="4" indent="0" algn="r">
              <a:spcBef>
                <a:spcPts val="0"/>
              </a:spcBef>
              <a:buNone/>
              <a:defRPr sz="1200">
                <a:solidFill>
                  <a:schemeClr val="lt1"/>
                </a:solidFill>
                <a:latin typeface="Arial"/>
                <a:ea typeface="Arial"/>
                <a:cs typeface="Arial"/>
                <a:sym typeface="Arial"/>
              </a:defRPr>
            </a:lvl5pPr>
            <a:lvl6pPr marL="0" lvl="5" indent="0" algn="r">
              <a:spcBef>
                <a:spcPts val="0"/>
              </a:spcBef>
              <a:buNone/>
              <a:defRPr sz="1200">
                <a:solidFill>
                  <a:schemeClr val="lt1"/>
                </a:solidFill>
                <a:latin typeface="Arial"/>
                <a:ea typeface="Arial"/>
                <a:cs typeface="Arial"/>
                <a:sym typeface="Arial"/>
              </a:defRPr>
            </a:lvl6pPr>
            <a:lvl7pPr marL="0" lvl="6" indent="0" algn="r">
              <a:spcBef>
                <a:spcPts val="0"/>
              </a:spcBef>
              <a:buNone/>
              <a:defRPr sz="1200">
                <a:solidFill>
                  <a:schemeClr val="lt1"/>
                </a:solidFill>
                <a:latin typeface="Arial"/>
                <a:ea typeface="Arial"/>
                <a:cs typeface="Arial"/>
                <a:sym typeface="Arial"/>
              </a:defRPr>
            </a:lvl7pPr>
            <a:lvl8pPr marL="0" lvl="7" indent="0" algn="r">
              <a:spcBef>
                <a:spcPts val="0"/>
              </a:spcBef>
              <a:buNone/>
              <a:defRPr sz="1200">
                <a:solidFill>
                  <a:schemeClr val="lt1"/>
                </a:solidFill>
                <a:latin typeface="Arial"/>
                <a:ea typeface="Arial"/>
                <a:cs typeface="Arial"/>
                <a:sym typeface="Arial"/>
              </a:defRPr>
            </a:lvl8pPr>
            <a:lvl9pPr marL="0" lvl="8" indent="0" algn="r">
              <a:spcBef>
                <a:spcPts val="0"/>
              </a:spcBef>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AR"/>
              <a:t>‹Nº›</a:t>
            </a:fld>
            <a:endParaRPr/>
          </a:p>
        </p:txBody>
      </p:sp>
      <p:sp>
        <p:nvSpPr>
          <p:cNvPr id="162" name="Google Shape;162;p19"/>
          <p:cNvSpPr txBox="1"/>
          <p:nvPr/>
        </p:nvSpPr>
        <p:spPr>
          <a:xfrm>
            <a:off x="0" y="-82375"/>
            <a:ext cx="1226100" cy="6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sz="2400" b="1">
                <a:solidFill>
                  <a:srgbClr val="FFFFFF"/>
                </a:solidFill>
              </a:rPr>
              <a:t>CFP</a:t>
            </a:r>
            <a:endParaRPr sz="2400" b="1">
              <a:solidFill>
                <a:srgbClr val="FFFFFF"/>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63"/>
        <p:cNvGrpSpPr/>
        <p:nvPr/>
      </p:nvGrpSpPr>
      <p:grpSpPr>
        <a:xfrm>
          <a:off x="0" y="0"/>
          <a:ext cx="0" cy="0"/>
          <a:chOff x="0" y="0"/>
          <a:chExt cx="0" cy="0"/>
        </a:xfrm>
      </p:grpSpPr>
      <p:sp>
        <p:nvSpPr>
          <p:cNvPr id="164" name="Google Shape;164;p20"/>
          <p:cNvSpPr txBox="1">
            <a:spLocks noGrp="1"/>
          </p:cNvSpPr>
          <p:nvPr>
            <p:ph type="title"/>
          </p:nvPr>
        </p:nvSpPr>
        <p:spPr>
          <a:xfrm rot="5400000">
            <a:off x="4646850" y="2706900"/>
            <a:ext cx="5765400" cy="1971600"/>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5" name="Google Shape;165;p20"/>
          <p:cNvSpPr txBox="1">
            <a:spLocks noGrp="1"/>
          </p:cNvSpPr>
          <p:nvPr>
            <p:ph type="body" idx="1"/>
          </p:nvPr>
        </p:nvSpPr>
        <p:spPr>
          <a:xfrm rot="5400000">
            <a:off x="646275" y="792300"/>
            <a:ext cx="5765400" cy="58008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6" name="Google Shape;166;p20"/>
          <p:cNvSpPr txBox="1">
            <a:spLocks noGrp="1"/>
          </p:cNvSpPr>
          <p:nvPr>
            <p:ph type="ftr" idx="11"/>
          </p:nvPr>
        </p:nvSpPr>
        <p:spPr>
          <a:xfrm>
            <a:off x="0" y="6575425"/>
            <a:ext cx="1920000" cy="3651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7" name="Google Shape;167;p20"/>
          <p:cNvSpPr txBox="1">
            <a:spLocks noGrp="1"/>
          </p:cNvSpPr>
          <p:nvPr>
            <p:ph type="sldNum" idx="12"/>
          </p:nvPr>
        </p:nvSpPr>
        <p:spPr>
          <a:xfrm>
            <a:off x="8587620" y="6575425"/>
            <a:ext cx="5565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Arial"/>
                <a:ea typeface="Arial"/>
                <a:cs typeface="Arial"/>
                <a:sym typeface="Arial"/>
              </a:defRPr>
            </a:lvl1pPr>
            <a:lvl2pPr marL="0" lvl="1" indent="0" algn="r">
              <a:spcBef>
                <a:spcPts val="0"/>
              </a:spcBef>
              <a:buNone/>
              <a:defRPr sz="1200">
                <a:solidFill>
                  <a:schemeClr val="lt1"/>
                </a:solidFill>
                <a:latin typeface="Arial"/>
                <a:ea typeface="Arial"/>
                <a:cs typeface="Arial"/>
                <a:sym typeface="Arial"/>
              </a:defRPr>
            </a:lvl2pPr>
            <a:lvl3pPr marL="0" lvl="2" indent="0" algn="r">
              <a:spcBef>
                <a:spcPts val="0"/>
              </a:spcBef>
              <a:buNone/>
              <a:defRPr sz="1200">
                <a:solidFill>
                  <a:schemeClr val="lt1"/>
                </a:solidFill>
                <a:latin typeface="Arial"/>
                <a:ea typeface="Arial"/>
                <a:cs typeface="Arial"/>
                <a:sym typeface="Arial"/>
              </a:defRPr>
            </a:lvl3pPr>
            <a:lvl4pPr marL="0" lvl="3" indent="0" algn="r">
              <a:spcBef>
                <a:spcPts val="0"/>
              </a:spcBef>
              <a:buNone/>
              <a:defRPr sz="1200">
                <a:solidFill>
                  <a:schemeClr val="lt1"/>
                </a:solidFill>
                <a:latin typeface="Arial"/>
                <a:ea typeface="Arial"/>
                <a:cs typeface="Arial"/>
                <a:sym typeface="Arial"/>
              </a:defRPr>
            </a:lvl4pPr>
            <a:lvl5pPr marL="0" lvl="4" indent="0" algn="r">
              <a:spcBef>
                <a:spcPts val="0"/>
              </a:spcBef>
              <a:buNone/>
              <a:defRPr sz="1200">
                <a:solidFill>
                  <a:schemeClr val="lt1"/>
                </a:solidFill>
                <a:latin typeface="Arial"/>
                <a:ea typeface="Arial"/>
                <a:cs typeface="Arial"/>
                <a:sym typeface="Arial"/>
              </a:defRPr>
            </a:lvl5pPr>
            <a:lvl6pPr marL="0" lvl="5" indent="0" algn="r">
              <a:spcBef>
                <a:spcPts val="0"/>
              </a:spcBef>
              <a:buNone/>
              <a:defRPr sz="1200">
                <a:solidFill>
                  <a:schemeClr val="lt1"/>
                </a:solidFill>
                <a:latin typeface="Arial"/>
                <a:ea typeface="Arial"/>
                <a:cs typeface="Arial"/>
                <a:sym typeface="Arial"/>
              </a:defRPr>
            </a:lvl6pPr>
            <a:lvl7pPr marL="0" lvl="6" indent="0" algn="r">
              <a:spcBef>
                <a:spcPts val="0"/>
              </a:spcBef>
              <a:buNone/>
              <a:defRPr sz="1200">
                <a:solidFill>
                  <a:schemeClr val="lt1"/>
                </a:solidFill>
                <a:latin typeface="Arial"/>
                <a:ea typeface="Arial"/>
                <a:cs typeface="Arial"/>
                <a:sym typeface="Arial"/>
              </a:defRPr>
            </a:lvl7pPr>
            <a:lvl8pPr marL="0" lvl="7" indent="0" algn="r">
              <a:spcBef>
                <a:spcPts val="0"/>
              </a:spcBef>
              <a:buNone/>
              <a:defRPr sz="1200">
                <a:solidFill>
                  <a:schemeClr val="lt1"/>
                </a:solidFill>
                <a:latin typeface="Arial"/>
                <a:ea typeface="Arial"/>
                <a:cs typeface="Arial"/>
                <a:sym typeface="Arial"/>
              </a:defRPr>
            </a:lvl8pPr>
            <a:lvl9pPr marL="0" lvl="8" indent="0" algn="r">
              <a:spcBef>
                <a:spcPts val="0"/>
              </a:spcBef>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AR"/>
              <a:t>‹Nº›</a:t>
            </a:fld>
            <a:endParaRPr/>
          </a:p>
        </p:txBody>
      </p:sp>
      <p:sp>
        <p:nvSpPr>
          <p:cNvPr id="168" name="Google Shape;168;p20"/>
          <p:cNvSpPr txBox="1"/>
          <p:nvPr/>
        </p:nvSpPr>
        <p:spPr>
          <a:xfrm>
            <a:off x="0" y="-82375"/>
            <a:ext cx="1226100" cy="6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sz="2400" b="1">
                <a:solidFill>
                  <a:srgbClr val="FFFFFF"/>
                </a:solidFill>
              </a:rPr>
              <a:t>CFP</a:t>
            </a:r>
            <a:endParaRPr sz="2400" b="1">
              <a:solidFill>
                <a:srgbClr val="FFFFFF"/>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9"/>
        <p:cNvGrpSpPr/>
        <p:nvPr/>
      </p:nvGrpSpPr>
      <p:grpSpPr>
        <a:xfrm>
          <a:off x="0" y="0"/>
          <a:ext cx="0" cy="0"/>
          <a:chOff x="0" y="0"/>
          <a:chExt cx="0" cy="0"/>
        </a:xfrm>
      </p:grpSpPr>
      <p:sp>
        <p:nvSpPr>
          <p:cNvPr id="170" name="Google Shape;170;p21"/>
          <p:cNvSpPr/>
          <p:nvPr/>
        </p:nvSpPr>
        <p:spPr>
          <a:xfrm>
            <a:off x="0" y="666875"/>
            <a:ext cx="110700" cy="61908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
        <p:nvSpPr>
          <p:cNvPr id="171" name="Google Shape;171;p21"/>
          <p:cNvSpPr txBox="1">
            <a:spLocks noGrp="1"/>
          </p:cNvSpPr>
          <p:nvPr>
            <p:ph type="title"/>
          </p:nvPr>
        </p:nvSpPr>
        <p:spPr>
          <a:xfrm>
            <a:off x="110625" y="-1"/>
            <a:ext cx="9033300" cy="646800"/>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chemeClr val="dk2"/>
              </a:buClr>
              <a:buSzPts val="1400"/>
              <a:buFont typeface="Proxima Nova"/>
              <a:buNone/>
              <a:defRPr sz="2800" b="1" i="0" u="none" strike="noStrike" cap="none">
                <a:solidFill>
                  <a:schemeClr val="dk2"/>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1400"/>
              <a:buFont typeface="Proxima Nova"/>
              <a:buNone/>
              <a:defRPr sz="2800" b="1"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1400"/>
              <a:buFont typeface="Proxima Nova"/>
              <a:buNone/>
              <a:defRPr sz="2800" b="1"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1400"/>
              <a:buFont typeface="Proxima Nova"/>
              <a:buNone/>
              <a:defRPr sz="2800" b="1"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1400"/>
              <a:buFont typeface="Proxima Nova"/>
              <a:buNone/>
              <a:defRPr sz="2800" b="1"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1400"/>
              <a:buFont typeface="Proxima Nova"/>
              <a:buNone/>
              <a:defRPr sz="2800" b="1"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1400"/>
              <a:buFont typeface="Proxima Nova"/>
              <a:buNone/>
              <a:defRPr sz="2800" b="1"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1400"/>
              <a:buFont typeface="Proxima Nova"/>
              <a:buNone/>
              <a:defRPr sz="2800" b="1"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1400"/>
              <a:buFont typeface="Proxima Nova"/>
              <a:buNone/>
              <a:defRPr sz="2800" b="1" i="0" u="none" strike="noStrike" cap="none">
                <a:solidFill>
                  <a:schemeClr val="dk1"/>
                </a:solidFill>
                <a:latin typeface="Proxima Nova"/>
                <a:ea typeface="Proxima Nova"/>
                <a:cs typeface="Proxima Nova"/>
                <a:sym typeface="Proxima Nova"/>
              </a:defRPr>
            </a:lvl9pPr>
          </a:lstStyle>
          <a:p>
            <a:endParaRPr/>
          </a:p>
        </p:txBody>
      </p:sp>
      <p:sp>
        <p:nvSpPr>
          <p:cNvPr id="172" name="Google Shape;172;p21"/>
          <p:cNvSpPr txBox="1">
            <a:spLocks noGrp="1"/>
          </p:cNvSpPr>
          <p:nvPr>
            <p:ph type="body" idx="1"/>
          </p:nvPr>
        </p:nvSpPr>
        <p:spPr>
          <a:xfrm>
            <a:off x="311700" y="721449"/>
            <a:ext cx="8520600" cy="5696400"/>
          </a:xfrm>
          <a:prstGeom prst="rect">
            <a:avLst/>
          </a:prstGeom>
          <a:noFill/>
          <a:ln>
            <a:noFill/>
          </a:ln>
        </p:spPr>
        <p:txBody>
          <a:bodyPr spcFirstLastPara="1" wrap="square" lIns="91425" tIns="45700" rIns="91425" bIns="45700" anchor="t" anchorCtr="0"/>
          <a:lstStyle>
            <a:lvl1pPr marL="457200" marR="0" lvl="0" indent="-317500" algn="l" rtl="0">
              <a:lnSpc>
                <a:spcPct val="115000"/>
              </a:lnSpc>
              <a:spcBef>
                <a:spcPts val="0"/>
              </a:spcBef>
              <a:spcAft>
                <a:spcPts val="0"/>
              </a:spcAft>
              <a:buClr>
                <a:srgbClr val="000000"/>
              </a:buClr>
              <a:buSzPts val="1400"/>
              <a:buFont typeface="Proxima Nova"/>
              <a:buChar char="●"/>
              <a:defRPr sz="2400" b="0" i="0" u="none" strike="noStrike" cap="none">
                <a:solidFill>
                  <a:srgbClr val="000000"/>
                </a:solidFill>
                <a:latin typeface="Proxima Nova"/>
                <a:ea typeface="Proxima Nova"/>
                <a:cs typeface="Proxima Nova"/>
                <a:sym typeface="Proxima Nova"/>
              </a:defRPr>
            </a:lvl1pPr>
            <a:lvl2pPr marL="914400" marR="0" lvl="1" indent="-317500" algn="l" rtl="0">
              <a:lnSpc>
                <a:spcPct val="115000"/>
              </a:lnSpc>
              <a:spcBef>
                <a:spcPts val="300"/>
              </a:spcBef>
              <a:spcAft>
                <a:spcPts val="0"/>
              </a:spcAft>
              <a:buClr>
                <a:srgbClr val="000000"/>
              </a:buClr>
              <a:buSzPts val="1400"/>
              <a:buFont typeface="Proxima Nova"/>
              <a:buChar char="○"/>
              <a:defRPr sz="2200" b="0" i="0" u="none" strike="noStrike" cap="none">
                <a:solidFill>
                  <a:srgbClr val="000000"/>
                </a:solidFill>
                <a:latin typeface="Proxima Nova"/>
                <a:ea typeface="Proxima Nova"/>
                <a:cs typeface="Proxima Nova"/>
                <a:sym typeface="Proxima Nova"/>
              </a:defRPr>
            </a:lvl2pPr>
            <a:lvl3pPr marL="1371600" marR="0" lvl="2" indent="-317500" algn="l" rtl="0">
              <a:lnSpc>
                <a:spcPct val="115000"/>
              </a:lnSpc>
              <a:spcBef>
                <a:spcPts val="300"/>
              </a:spcBef>
              <a:spcAft>
                <a:spcPts val="0"/>
              </a:spcAft>
              <a:buClr>
                <a:srgbClr val="000000"/>
              </a:buClr>
              <a:buSzPts val="1400"/>
              <a:buFont typeface="Proxima Nova"/>
              <a:buChar char="■"/>
              <a:defRPr sz="2000" b="0" i="0" u="none" strike="noStrike" cap="none">
                <a:solidFill>
                  <a:srgbClr val="000000"/>
                </a:solidFill>
                <a:latin typeface="Proxima Nova"/>
                <a:ea typeface="Proxima Nova"/>
                <a:cs typeface="Proxima Nova"/>
                <a:sym typeface="Proxima Nova"/>
              </a:defRPr>
            </a:lvl3pPr>
            <a:lvl4pPr marL="1828800" marR="0" lvl="3" indent="-317500" algn="l" rtl="0">
              <a:lnSpc>
                <a:spcPct val="115000"/>
              </a:lnSpc>
              <a:spcBef>
                <a:spcPts val="300"/>
              </a:spcBef>
              <a:spcAft>
                <a:spcPts val="0"/>
              </a:spcAft>
              <a:buClr>
                <a:srgbClr val="000000"/>
              </a:buClr>
              <a:buSzPts val="1400"/>
              <a:buFont typeface="Proxima Nova"/>
              <a:buChar char="●"/>
              <a:defRPr sz="2000" b="0" i="0" u="none" strike="noStrike" cap="none">
                <a:solidFill>
                  <a:srgbClr val="000000"/>
                </a:solidFill>
                <a:latin typeface="Proxima Nova"/>
                <a:ea typeface="Proxima Nova"/>
                <a:cs typeface="Proxima Nova"/>
                <a:sym typeface="Proxima Nova"/>
              </a:defRPr>
            </a:lvl4pPr>
            <a:lvl5pPr marL="2286000" marR="0" lvl="4" indent="-317500" algn="l" rtl="0">
              <a:lnSpc>
                <a:spcPct val="115000"/>
              </a:lnSpc>
              <a:spcBef>
                <a:spcPts val="300"/>
              </a:spcBef>
              <a:spcAft>
                <a:spcPts val="0"/>
              </a:spcAft>
              <a:buClr>
                <a:srgbClr val="000000"/>
              </a:buClr>
              <a:buSzPts val="1400"/>
              <a:buFont typeface="Proxima Nova"/>
              <a:buChar char="○"/>
              <a:defRPr sz="2000" b="0" i="0" u="none" strike="noStrike" cap="none">
                <a:solidFill>
                  <a:srgbClr val="000000"/>
                </a:solidFill>
                <a:latin typeface="Proxima Nova"/>
                <a:ea typeface="Proxima Nova"/>
                <a:cs typeface="Proxima Nova"/>
                <a:sym typeface="Proxima Nova"/>
              </a:defRPr>
            </a:lvl5pPr>
            <a:lvl6pPr marL="2743200" marR="0" lvl="5" indent="-317500" algn="l" rtl="0">
              <a:lnSpc>
                <a:spcPct val="115000"/>
              </a:lnSpc>
              <a:spcBef>
                <a:spcPts val="300"/>
              </a:spcBef>
              <a:spcAft>
                <a:spcPts val="0"/>
              </a:spcAft>
              <a:buClr>
                <a:srgbClr val="000000"/>
              </a:buClr>
              <a:buSzPts val="1400"/>
              <a:buFont typeface="Proxima Nova"/>
              <a:buChar char="■"/>
              <a:defRPr sz="2000" b="0" i="0" u="none" strike="noStrike" cap="none">
                <a:solidFill>
                  <a:srgbClr val="000000"/>
                </a:solidFill>
                <a:latin typeface="Proxima Nova"/>
                <a:ea typeface="Proxima Nova"/>
                <a:cs typeface="Proxima Nova"/>
                <a:sym typeface="Proxima Nova"/>
              </a:defRPr>
            </a:lvl6pPr>
            <a:lvl7pPr marL="3200400" marR="0" lvl="6" indent="-317500" algn="l" rtl="0">
              <a:lnSpc>
                <a:spcPct val="115000"/>
              </a:lnSpc>
              <a:spcBef>
                <a:spcPts val="300"/>
              </a:spcBef>
              <a:spcAft>
                <a:spcPts val="0"/>
              </a:spcAft>
              <a:buClr>
                <a:srgbClr val="000000"/>
              </a:buClr>
              <a:buSzPts val="1400"/>
              <a:buFont typeface="Proxima Nova"/>
              <a:buChar char="●"/>
              <a:defRPr sz="2000" b="0" i="0" u="none" strike="noStrike" cap="none">
                <a:solidFill>
                  <a:srgbClr val="000000"/>
                </a:solidFill>
                <a:latin typeface="Proxima Nova"/>
                <a:ea typeface="Proxima Nova"/>
                <a:cs typeface="Proxima Nova"/>
                <a:sym typeface="Proxima Nova"/>
              </a:defRPr>
            </a:lvl7pPr>
            <a:lvl8pPr marL="3657600" marR="0" lvl="7" indent="-317500" algn="l" rtl="0">
              <a:lnSpc>
                <a:spcPct val="115000"/>
              </a:lnSpc>
              <a:spcBef>
                <a:spcPts val="300"/>
              </a:spcBef>
              <a:spcAft>
                <a:spcPts val="0"/>
              </a:spcAft>
              <a:buClr>
                <a:srgbClr val="000000"/>
              </a:buClr>
              <a:buSzPts val="1400"/>
              <a:buFont typeface="Proxima Nova"/>
              <a:buChar char="○"/>
              <a:defRPr sz="2000" b="0" i="0" u="none" strike="noStrike" cap="none">
                <a:solidFill>
                  <a:srgbClr val="000000"/>
                </a:solidFill>
                <a:latin typeface="Proxima Nova"/>
                <a:ea typeface="Proxima Nova"/>
                <a:cs typeface="Proxima Nova"/>
                <a:sym typeface="Proxima Nova"/>
              </a:defRPr>
            </a:lvl8pPr>
            <a:lvl9pPr marL="4114800" marR="0" lvl="8" indent="-317500" algn="l" rtl="0">
              <a:lnSpc>
                <a:spcPct val="115000"/>
              </a:lnSpc>
              <a:spcBef>
                <a:spcPts val="300"/>
              </a:spcBef>
              <a:spcAft>
                <a:spcPts val="300"/>
              </a:spcAft>
              <a:buClr>
                <a:srgbClr val="000000"/>
              </a:buClr>
              <a:buSzPts val="1400"/>
              <a:buFont typeface="Proxima Nova"/>
              <a:buChar char="■"/>
              <a:defRPr sz="2000" b="0" i="0" u="none" strike="noStrike" cap="none">
                <a:solidFill>
                  <a:srgbClr val="000000"/>
                </a:solidFill>
                <a:latin typeface="Proxima Nova"/>
                <a:ea typeface="Proxima Nova"/>
                <a:cs typeface="Proxima Nova"/>
                <a:sym typeface="Proxima Nova"/>
              </a:defRPr>
            </a:lvl9pPr>
          </a:lstStyle>
          <a:p>
            <a:endParaRPr/>
          </a:p>
        </p:txBody>
      </p:sp>
      <p:sp>
        <p:nvSpPr>
          <p:cNvPr id="173" name="Google Shape;173;p21"/>
          <p:cNvSpPr txBox="1">
            <a:spLocks noGrp="1"/>
          </p:cNvSpPr>
          <p:nvPr>
            <p:ph type="sldNum" idx="12"/>
          </p:nvPr>
        </p:nvSpPr>
        <p:spPr>
          <a:xfrm>
            <a:off x="8472457" y="6217621"/>
            <a:ext cx="548700" cy="5250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AR"/>
              <a:t>‹Nº›</a:t>
            </a:fld>
            <a:endParaRPr/>
          </a:p>
        </p:txBody>
      </p:sp>
      <p:sp>
        <p:nvSpPr>
          <p:cNvPr id="174" name="Google Shape;174;p21"/>
          <p:cNvSpPr/>
          <p:nvPr/>
        </p:nvSpPr>
        <p:spPr>
          <a:xfrm>
            <a:off x="0" y="646977"/>
            <a:ext cx="8692200" cy="456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p:cSld name="SECTION_HEADER_1">
    <p:bg>
      <p:bgPr>
        <a:solidFill>
          <a:schemeClr val="dk1"/>
        </a:solidFill>
        <a:effectLst/>
      </p:bgPr>
    </p:bg>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510450" y="2743200"/>
            <a:ext cx="8123100" cy="1038300"/>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chemeClr val="lt2"/>
              </a:buClr>
              <a:buSzPts val="1400"/>
              <a:buFont typeface="Proxima Nova"/>
              <a:buNone/>
              <a:defRPr sz="3600" b="0" i="0" u="none" strike="noStrike" cap="none">
                <a:solidFill>
                  <a:schemeClr val="lt2"/>
                </a:solidFill>
                <a:latin typeface="Proxima Nova"/>
                <a:ea typeface="Proxima Nova"/>
                <a:cs typeface="Proxima Nova"/>
                <a:sym typeface="Proxima Nova"/>
              </a:defRPr>
            </a:lvl1pPr>
            <a:lvl2pPr marR="0" lvl="1" algn="l" rtl="0">
              <a:lnSpc>
                <a:spcPct val="100000"/>
              </a:lnSpc>
              <a:spcBef>
                <a:spcPts val="0"/>
              </a:spcBef>
              <a:spcAft>
                <a:spcPts val="0"/>
              </a:spcAft>
              <a:buClr>
                <a:schemeClr val="lt2"/>
              </a:buClr>
              <a:buSzPts val="1400"/>
              <a:buFont typeface="Proxima Nova"/>
              <a:buNone/>
              <a:defRPr sz="3600" b="0" i="0" u="none" strike="noStrike" cap="none">
                <a:solidFill>
                  <a:schemeClr val="lt2"/>
                </a:solidFill>
                <a:latin typeface="Proxima Nova"/>
                <a:ea typeface="Proxima Nova"/>
                <a:cs typeface="Proxima Nova"/>
                <a:sym typeface="Proxima Nova"/>
              </a:defRPr>
            </a:lvl2pPr>
            <a:lvl3pPr marR="0" lvl="2" algn="l" rtl="0">
              <a:lnSpc>
                <a:spcPct val="100000"/>
              </a:lnSpc>
              <a:spcBef>
                <a:spcPts val="0"/>
              </a:spcBef>
              <a:spcAft>
                <a:spcPts val="0"/>
              </a:spcAft>
              <a:buClr>
                <a:schemeClr val="lt2"/>
              </a:buClr>
              <a:buSzPts val="1400"/>
              <a:buFont typeface="Proxima Nova"/>
              <a:buNone/>
              <a:defRPr sz="3600" b="0" i="0" u="none" strike="noStrike" cap="none">
                <a:solidFill>
                  <a:schemeClr val="lt2"/>
                </a:solidFill>
                <a:latin typeface="Proxima Nova"/>
                <a:ea typeface="Proxima Nova"/>
                <a:cs typeface="Proxima Nova"/>
                <a:sym typeface="Proxima Nova"/>
              </a:defRPr>
            </a:lvl3pPr>
            <a:lvl4pPr marR="0" lvl="3" algn="l" rtl="0">
              <a:lnSpc>
                <a:spcPct val="100000"/>
              </a:lnSpc>
              <a:spcBef>
                <a:spcPts val="0"/>
              </a:spcBef>
              <a:spcAft>
                <a:spcPts val="0"/>
              </a:spcAft>
              <a:buClr>
                <a:schemeClr val="lt2"/>
              </a:buClr>
              <a:buSzPts val="1400"/>
              <a:buFont typeface="Proxima Nova"/>
              <a:buNone/>
              <a:defRPr sz="3600" b="0" i="0" u="none" strike="noStrike" cap="none">
                <a:solidFill>
                  <a:schemeClr val="lt2"/>
                </a:solidFill>
                <a:latin typeface="Proxima Nova"/>
                <a:ea typeface="Proxima Nova"/>
                <a:cs typeface="Proxima Nova"/>
                <a:sym typeface="Proxima Nova"/>
              </a:defRPr>
            </a:lvl4pPr>
            <a:lvl5pPr marR="0" lvl="4" algn="l" rtl="0">
              <a:lnSpc>
                <a:spcPct val="100000"/>
              </a:lnSpc>
              <a:spcBef>
                <a:spcPts val="0"/>
              </a:spcBef>
              <a:spcAft>
                <a:spcPts val="0"/>
              </a:spcAft>
              <a:buClr>
                <a:schemeClr val="lt2"/>
              </a:buClr>
              <a:buSzPts val="1400"/>
              <a:buFont typeface="Proxima Nova"/>
              <a:buNone/>
              <a:defRPr sz="3600" b="0" i="0" u="none" strike="noStrike" cap="none">
                <a:solidFill>
                  <a:schemeClr val="lt2"/>
                </a:solidFill>
                <a:latin typeface="Proxima Nova"/>
                <a:ea typeface="Proxima Nova"/>
                <a:cs typeface="Proxima Nova"/>
                <a:sym typeface="Proxima Nova"/>
              </a:defRPr>
            </a:lvl5pPr>
            <a:lvl6pPr marR="0" lvl="5" algn="l" rtl="0">
              <a:lnSpc>
                <a:spcPct val="100000"/>
              </a:lnSpc>
              <a:spcBef>
                <a:spcPts val="0"/>
              </a:spcBef>
              <a:spcAft>
                <a:spcPts val="0"/>
              </a:spcAft>
              <a:buClr>
                <a:schemeClr val="lt2"/>
              </a:buClr>
              <a:buSzPts val="1400"/>
              <a:buFont typeface="Proxima Nova"/>
              <a:buNone/>
              <a:defRPr sz="3600" b="0" i="0" u="none" strike="noStrike" cap="none">
                <a:solidFill>
                  <a:schemeClr val="lt2"/>
                </a:solidFill>
                <a:latin typeface="Proxima Nova"/>
                <a:ea typeface="Proxima Nova"/>
                <a:cs typeface="Proxima Nova"/>
                <a:sym typeface="Proxima Nova"/>
              </a:defRPr>
            </a:lvl6pPr>
            <a:lvl7pPr marR="0" lvl="6" algn="l" rtl="0">
              <a:lnSpc>
                <a:spcPct val="100000"/>
              </a:lnSpc>
              <a:spcBef>
                <a:spcPts val="0"/>
              </a:spcBef>
              <a:spcAft>
                <a:spcPts val="0"/>
              </a:spcAft>
              <a:buClr>
                <a:schemeClr val="lt2"/>
              </a:buClr>
              <a:buSzPts val="1400"/>
              <a:buFont typeface="Proxima Nova"/>
              <a:buNone/>
              <a:defRPr sz="3600" b="0" i="0" u="none" strike="noStrike" cap="none">
                <a:solidFill>
                  <a:schemeClr val="lt2"/>
                </a:solidFill>
                <a:latin typeface="Proxima Nova"/>
                <a:ea typeface="Proxima Nova"/>
                <a:cs typeface="Proxima Nova"/>
                <a:sym typeface="Proxima Nova"/>
              </a:defRPr>
            </a:lvl7pPr>
            <a:lvl8pPr marR="0" lvl="7" algn="l" rtl="0">
              <a:lnSpc>
                <a:spcPct val="100000"/>
              </a:lnSpc>
              <a:spcBef>
                <a:spcPts val="0"/>
              </a:spcBef>
              <a:spcAft>
                <a:spcPts val="0"/>
              </a:spcAft>
              <a:buClr>
                <a:schemeClr val="lt2"/>
              </a:buClr>
              <a:buSzPts val="1400"/>
              <a:buFont typeface="Proxima Nova"/>
              <a:buNone/>
              <a:defRPr sz="3600" b="0" i="0" u="none" strike="noStrike" cap="none">
                <a:solidFill>
                  <a:schemeClr val="lt2"/>
                </a:solidFill>
                <a:latin typeface="Proxima Nova"/>
                <a:ea typeface="Proxima Nova"/>
                <a:cs typeface="Proxima Nova"/>
                <a:sym typeface="Proxima Nova"/>
              </a:defRPr>
            </a:lvl8pPr>
            <a:lvl9pPr marR="0" lvl="8" algn="l" rtl="0">
              <a:lnSpc>
                <a:spcPct val="100000"/>
              </a:lnSpc>
              <a:spcBef>
                <a:spcPts val="0"/>
              </a:spcBef>
              <a:spcAft>
                <a:spcPts val="0"/>
              </a:spcAft>
              <a:buClr>
                <a:schemeClr val="lt2"/>
              </a:buClr>
              <a:buSzPts val="1400"/>
              <a:buFont typeface="Proxima Nova"/>
              <a:buNone/>
              <a:defRPr sz="3600" b="0" i="0" u="none" strike="noStrike" cap="none">
                <a:solidFill>
                  <a:schemeClr val="lt2"/>
                </a:solidFill>
                <a:latin typeface="Proxima Nova"/>
                <a:ea typeface="Proxima Nova"/>
                <a:cs typeface="Proxima Nova"/>
                <a:sym typeface="Proxima Nova"/>
              </a:defRPr>
            </a:lvl9pPr>
          </a:lstStyle>
          <a:p>
            <a:endParaRPr/>
          </a:p>
        </p:txBody>
      </p:sp>
      <p:sp>
        <p:nvSpPr>
          <p:cNvPr id="180" name="Google Shape;180;p23"/>
          <p:cNvSpPr txBox="1">
            <a:spLocks noGrp="1"/>
          </p:cNvSpPr>
          <p:nvPr>
            <p:ph type="sldNum" idx="12"/>
          </p:nvPr>
        </p:nvSpPr>
        <p:spPr>
          <a:xfrm>
            <a:off x="8472457" y="6217621"/>
            <a:ext cx="548700" cy="5250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1pPr>
            <a:lvl2pPr marL="0" marR="0" lvl="1"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2pPr>
            <a:lvl3pPr marL="0" marR="0" lvl="2"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3pPr>
            <a:lvl4pPr marL="0" marR="0" lvl="3"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4pPr>
            <a:lvl5pPr marL="0" marR="0" lvl="4"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5pPr>
            <a:lvl6pPr marL="0" marR="0" lvl="5"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6pPr>
            <a:lvl7pPr marL="0" marR="0" lvl="6"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7pPr>
            <a:lvl8pPr marL="0" marR="0" lvl="7"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8pPr>
            <a:lvl9pPr marL="0" marR="0" lvl="8" indent="0" algn="l" rtl="0">
              <a:lnSpc>
                <a:spcPct val="100000"/>
              </a:lnSpc>
              <a:spcBef>
                <a:spcPts val="0"/>
              </a:spcBef>
              <a:spcAft>
                <a:spcPts val="0"/>
              </a:spcAft>
              <a:buClr>
                <a:schemeClr val="lt1"/>
              </a:buClr>
              <a:buSzPts val="1400"/>
              <a:buFont typeface="Arial"/>
              <a:buNone/>
              <a:defRPr sz="1400" b="0" i="0" u="none" strike="noStrike" cap="none">
                <a:solidFill>
                  <a:schemeClr val="lt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AR"/>
              <a:t>‹Nº›</a:t>
            </a:fld>
            <a:endParaRPr/>
          </a:p>
        </p:txBody>
      </p:sp>
      <p:sp>
        <p:nvSpPr>
          <p:cNvPr id="181" name="Google Shape;181;p23"/>
          <p:cNvSpPr/>
          <p:nvPr/>
        </p:nvSpPr>
        <p:spPr>
          <a:xfrm>
            <a:off x="0" y="4005064"/>
            <a:ext cx="110700" cy="28527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2"/>
              </a:solidFill>
              <a:latin typeface="Arial"/>
              <a:ea typeface="Arial"/>
              <a:cs typeface="Arial"/>
              <a:sym typeface="Arial"/>
            </a:endParaRPr>
          </a:p>
        </p:txBody>
      </p:sp>
      <p:cxnSp>
        <p:nvCxnSpPr>
          <p:cNvPr id="182" name="Google Shape;182;p23"/>
          <p:cNvCxnSpPr/>
          <p:nvPr/>
        </p:nvCxnSpPr>
        <p:spPr>
          <a:xfrm>
            <a:off x="0" y="3997533"/>
            <a:ext cx="9144000" cy="0"/>
          </a:xfrm>
          <a:prstGeom prst="straightConnector1">
            <a:avLst/>
          </a:prstGeom>
          <a:noFill/>
          <a:ln w="19050" cap="flat" cmpd="sng">
            <a:solidFill>
              <a:schemeClr val="accent2"/>
            </a:solidFill>
            <a:prstDash val="solid"/>
            <a:round/>
            <a:headEnd type="none" w="sm" len="sm"/>
            <a:tailEnd type="none" w="sm" len="sm"/>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83"/>
        <p:cNvGrpSpPr/>
        <p:nvPr/>
      </p:nvGrpSpPr>
      <p:grpSpPr>
        <a:xfrm>
          <a:off x="0" y="0"/>
          <a:ext cx="0" cy="0"/>
          <a:chOff x="0" y="0"/>
          <a:chExt cx="0" cy="0"/>
        </a:xfrm>
      </p:grpSpPr>
      <p:sp>
        <p:nvSpPr>
          <p:cNvPr id="184" name="Google Shape;184;p24"/>
          <p:cNvSpPr txBox="1">
            <a:spLocks noGrp="1"/>
          </p:cNvSpPr>
          <p:nvPr>
            <p:ph type="sldNum" idx="12"/>
          </p:nvPr>
        </p:nvSpPr>
        <p:spPr>
          <a:xfrm>
            <a:off x="8472457" y="6217621"/>
            <a:ext cx="548700" cy="5250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s-A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4"/>
        <p:cNvGrpSpPr/>
        <p:nvPr/>
      </p:nvGrpSpPr>
      <p:grpSpPr>
        <a:xfrm>
          <a:off x="0" y="0"/>
          <a:ext cx="0" cy="0"/>
          <a:chOff x="0" y="0"/>
          <a:chExt cx="0" cy="0"/>
        </a:xfrm>
      </p:grpSpPr>
      <p:grpSp>
        <p:nvGrpSpPr>
          <p:cNvPr id="25" name="Google Shape;25;p3"/>
          <p:cNvGrpSpPr/>
          <p:nvPr/>
        </p:nvGrpSpPr>
        <p:grpSpPr>
          <a:xfrm>
            <a:off x="0" y="275"/>
            <a:ext cx="9143950" cy="480375"/>
            <a:chOff x="0" y="275"/>
            <a:chExt cx="9143950" cy="480375"/>
          </a:xfrm>
        </p:grpSpPr>
        <p:sp>
          <p:nvSpPr>
            <p:cNvPr id="26" name="Google Shape;26;p3"/>
            <p:cNvSpPr/>
            <p:nvPr/>
          </p:nvSpPr>
          <p:spPr>
            <a:xfrm>
              <a:off x="1026550" y="275"/>
              <a:ext cx="8117400" cy="242700"/>
            </a:xfrm>
            <a:prstGeom prst="rect">
              <a:avLst/>
            </a:prstGeom>
            <a:solidFill>
              <a:srgbClr val="0195D6"/>
            </a:solidFill>
            <a:ln>
              <a:noFill/>
            </a:ln>
          </p:spPr>
          <p:txBody>
            <a:bodyPr spcFirstLastPara="1" wrap="square" lIns="91425" tIns="45700" rIns="91425" bIns="45700" anchor="ctr" anchorCtr="0">
              <a:noAutofit/>
            </a:bodyPr>
            <a:lstStyle/>
            <a:p>
              <a:pPr marL="0" lvl="0" indent="0" algn="l" rtl="0">
                <a:spcBef>
                  <a:spcPts val="0"/>
                </a:spcBef>
                <a:spcAft>
                  <a:spcPts val="0"/>
                </a:spcAft>
                <a:buSzPts val="1100"/>
                <a:buNone/>
              </a:pPr>
              <a:endParaRPr sz="1200" b="1">
                <a:solidFill>
                  <a:srgbClr val="FFFFFF"/>
                </a:solidFill>
              </a:endParaRPr>
            </a:p>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27" name="Google Shape;27;p3"/>
            <p:cNvSpPr/>
            <p:nvPr/>
          </p:nvSpPr>
          <p:spPr>
            <a:xfrm rot="10800000" flipH="1">
              <a:off x="0" y="350"/>
              <a:ext cx="1098000" cy="480300"/>
            </a:xfrm>
            <a:prstGeom prst="snip1Rect">
              <a:avLst>
                <a:gd name="adj" fmla="val 50000"/>
              </a:avLst>
            </a:prstGeom>
            <a:solidFill>
              <a:srgbClr val="0195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b="1">
                <a:solidFill>
                  <a:srgbClr val="FFFFFF"/>
                </a:solidFill>
              </a:endParaRPr>
            </a:p>
          </p:txBody>
        </p:sp>
      </p:grpSp>
      <p:sp>
        <p:nvSpPr>
          <p:cNvPr id="28" name="Google Shape;28;p3"/>
          <p:cNvSpPr txBox="1">
            <a:spLocks noGrp="1"/>
          </p:cNvSpPr>
          <p:nvPr>
            <p:ph type="sldNum" idx="12"/>
          </p:nvPr>
        </p:nvSpPr>
        <p:spPr>
          <a:xfrm>
            <a:off x="8587620" y="6575425"/>
            <a:ext cx="5565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b="0" i="0" u="none" strike="noStrike" cap="none">
                <a:solidFill>
                  <a:schemeClr val="lt1"/>
                </a:solidFill>
                <a:latin typeface="Arial"/>
                <a:ea typeface="Arial"/>
                <a:cs typeface="Arial"/>
                <a:sym typeface="Arial"/>
              </a:defRPr>
            </a:lvl1pPr>
            <a:lvl2pPr marL="0" lvl="1" indent="0" algn="r">
              <a:spcBef>
                <a:spcPts val="0"/>
              </a:spcBef>
              <a:buNone/>
              <a:defRPr sz="1200" b="0" i="0" u="none" strike="noStrike" cap="none">
                <a:solidFill>
                  <a:schemeClr val="lt1"/>
                </a:solidFill>
                <a:latin typeface="Arial"/>
                <a:ea typeface="Arial"/>
                <a:cs typeface="Arial"/>
                <a:sym typeface="Arial"/>
              </a:defRPr>
            </a:lvl2pPr>
            <a:lvl3pPr marL="0" lvl="2" indent="0" algn="r">
              <a:spcBef>
                <a:spcPts val="0"/>
              </a:spcBef>
              <a:buNone/>
              <a:defRPr sz="1200" b="0" i="0" u="none" strike="noStrike" cap="none">
                <a:solidFill>
                  <a:schemeClr val="lt1"/>
                </a:solidFill>
                <a:latin typeface="Arial"/>
                <a:ea typeface="Arial"/>
                <a:cs typeface="Arial"/>
                <a:sym typeface="Arial"/>
              </a:defRPr>
            </a:lvl3pPr>
            <a:lvl4pPr marL="0" lvl="3" indent="0" algn="r">
              <a:spcBef>
                <a:spcPts val="0"/>
              </a:spcBef>
              <a:buNone/>
              <a:defRPr sz="1200" b="0" i="0" u="none" strike="noStrike" cap="none">
                <a:solidFill>
                  <a:schemeClr val="lt1"/>
                </a:solidFill>
                <a:latin typeface="Arial"/>
                <a:ea typeface="Arial"/>
                <a:cs typeface="Arial"/>
                <a:sym typeface="Arial"/>
              </a:defRPr>
            </a:lvl4pPr>
            <a:lvl5pPr marL="0" lvl="4" indent="0" algn="r">
              <a:spcBef>
                <a:spcPts val="0"/>
              </a:spcBef>
              <a:buNone/>
              <a:defRPr sz="1200" b="0" i="0" u="none" strike="noStrike" cap="none">
                <a:solidFill>
                  <a:schemeClr val="lt1"/>
                </a:solidFill>
                <a:latin typeface="Arial"/>
                <a:ea typeface="Arial"/>
                <a:cs typeface="Arial"/>
                <a:sym typeface="Arial"/>
              </a:defRPr>
            </a:lvl5pPr>
            <a:lvl6pPr marL="0" lvl="5" indent="0" algn="r">
              <a:spcBef>
                <a:spcPts val="0"/>
              </a:spcBef>
              <a:buNone/>
              <a:defRPr sz="1200" b="0" i="0" u="none" strike="noStrike" cap="none">
                <a:solidFill>
                  <a:schemeClr val="lt1"/>
                </a:solidFill>
                <a:latin typeface="Arial"/>
                <a:ea typeface="Arial"/>
                <a:cs typeface="Arial"/>
                <a:sym typeface="Arial"/>
              </a:defRPr>
            </a:lvl6pPr>
            <a:lvl7pPr marL="0" lvl="6" indent="0" algn="r">
              <a:spcBef>
                <a:spcPts val="0"/>
              </a:spcBef>
              <a:buNone/>
              <a:defRPr sz="1200" b="0" i="0" u="none" strike="noStrike" cap="none">
                <a:solidFill>
                  <a:schemeClr val="lt1"/>
                </a:solidFill>
                <a:latin typeface="Arial"/>
                <a:ea typeface="Arial"/>
                <a:cs typeface="Arial"/>
                <a:sym typeface="Arial"/>
              </a:defRPr>
            </a:lvl7pPr>
            <a:lvl8pPr marL="0" lvl="7" indent="0" algn="r">
              <a:spcBef>
                <a:spcPts val="0"/>
              </a:spcBef>
              <a:buNone/>
              <a:defRPr sz="1200" b="0" i="0" u="none" strike="noStrike" cap="none">
                <a:solidFill>
                  <a:schemeClr val="lt1"/>
                </a:solidFill>
                <a:latin typeface="Arial"/>
                <a:ea typeface="Arial"/>
                <a:cs typeface="Arial"/>
                <a:sym typeface="Arial"/>
              </a:defRPr>
            </a:lvl8pPr>
            <a:lvl9pPr marL="0" lvl="8" indent="0" algn="r">
              <a:spcBef>
                <a:spcPts val="0"/>
              </a:spcBef>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AR"/>
              <a:t>‹Nº›</a:t>
            </a:fld>
            <a:endParaRPr/>
          </a:p>
        </p:txBody>
      </p:sp>
      <p:sp>
        <p:nvSpPr>
          <p:cNvPr id="29" name="Google Shape;29;p3"/>
          <p:cNvSpPr txBox="1">
            <a:spLocks noGrp="1"/>
          </p:cNvSpPr>
          <p:nvPr>
            <p:ph type="title"/>
          </p:nvPr>
        </p:nvSpPr>
        <p:spPr>
          <a:xfrm>
            <a:off x="628663" y="275700"/>
            <a:ext cx="7886700" cy="1220400"/>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1"/>
              </a:buClr>
              <a:buSzPts val="4000"/>
              <a:buFont typeface="Arial"/>
              <a:buNone/>
              <a:defRPr sz="40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 name="Google Shape;30;p3"/>
          <p:cNvSpPr txBox="1">
            <a:spLocks noGrp="1"/>
          </p:cNvSpPr>
          <p:nvPr>
            <p:ph type="body" idx="1"/>
          </p:nvPr>
        </p:nvSpPr>
        <p:spPr>
          <a:xfrm>
            <a:off x="628650" y="1530725"/>
            <a:ext cx="7886700" cy="49806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1" name="Google Shape;31;p3"/>
          <p:cNvSpPr txBox="1"/>
          <p:nvPr/>
        </p:nvSpPr>
        <p:spPr>
          <a:xfrm>
            <a:off x="60525" y="34600"/>
            <a:ext cx="91650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AR" sz="2400" b="1">
                <a:solidFill>
                  <a:srgbClr val="FFFFFF"/>
                </a:solidFill>
              </a:rPr>
              <a:t>CFP</a:t>
            </a:r>
            <a:endParaRPr sz="2400" b="1">
              <a:solidFill>
                <a:srgbClr val="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ilmina - Conceptos">
  <p:cSld name="Filmina - Conceptos">
    <p:spTree>
      <p:nvGrpSpPr>
        <p:cNvPr id="1" name="Shape 42"/>
        <p:cNvGrpSpPr/>
        <p:nvPr/>
      </p:nvGrpSpPr>
      <p:grpSpPr>
        <a:xfrm>
          <a:off x="0" y="0"/>
          <a:ext cx="0" cy="0"/>
          <a:chOff x="0" y="0"/>
          <a:chExt cx="0" cy="0"/>
        </a:xfrm>
      </p:grpSpPr>
      <p:sp>
        <p:nvSpPr>
          <p:cNvPr id="43" name="Google Shape;43;p5"/>
          <p:cNvSpPr/>
          <p:nvPr/>
        </p:nvSpPr>
        <p:spPr>
          <a:xfrm>
            <a:off x="-25" y="6754950"/>
            <a:ext cx="9144000" cy="146100"/>
          </a:xfrm>
          <a:prstGeom prst="rect">
            <a:avLst/>
          </a:prstGeom>
          <a:solidFill>
            <a:srgbClr val="1DC1DC"/>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44;p5"/>
          <p:cNvSpPr/>
          <p:nvPr/>
        </p:nvSpPr>
        <p:spPr>
          <a:xfrm flipH="1">
            <a:off x="8440500" y="6615100"/>
            <a:ext cx="703500" cy="285900"/>
          </a:xfrm>
          <a:prstGeom prst="snip1Rect">
            <a:avLst>
              <a:gd name="adj" fmla="val 50000"/>
            </a:avLst>
          </a:prstGeom>
          <a:solidFill>
            <a:srgbClr val="1DC1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b="1">
              <a:solidFill>
                <a:srgbClr val="FFFFFF"/>
              </a:solidFill>
            </a:endParaRPr>
          </a:p>
        </p:txBody>
      </p:sp>
      <p:sp>
        <p:nvSpPr>
          <p:cNvPr id="45" name="Google Shape;45;p5"/>
          <p:cNvSpPr txBox="1">
            <a:spLocks noGrp="1"/>
          </p:cNvSpPr>
          <p:nvPr>
            <p:ph type="title"/>
          </p:nvPr>
        </p:nvSpPr>
        <p:spPr>
          <a:xfrm>
            <a:off x="628663" y="275700"/>
            <a:ext cx="7886700" cy="1220400"/>
          </a:xfrm>
          <a:prstGeom prst="rect">
            <a:avLst/>
          </a:prstGeom>
          <a:noFill/>
          <a:ln>
            <a:noFill/>
          </a:ln>
        </p:spPr>
        <p:txBody>
          <a:bodyPr spcFirstLastPara="1" wrap="square" lIns="91425" tIns="45700" rIns="91425" bIns="45700" anchor="ctr" anchorCtr="0"/>
          <a:lstStyle>
            <a:lvl1pPr marR="0" lvl="0" algn="ctr">
              <a:lnSpc>
                <a:spcPct val="90000"/>
              </a:lnSpc>
              <a:spcBef>
                <a:spcPts val="0"/>
              </a:spcBef>
              <a:spcAft>
                <a:spcPts val="0"/>
              </a:spcAft>
              <a:buClr>
                <a:schemeClr val="dk1"/>
              </a:buClr>
              <a:buSzPts val="4000"/>
              <a:buFont typeface="Arial"/>
              <a:buNone/>
              <a:defRPr sz="4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5"/>
          <p:cNvSpPr txBox="1">
            <a:spLocks noGrp="1"/>
          </p:cNvSpPr>
          <p:nvPr>
            <p:ph type="sldNum" idx="12"/>
          </p:nvPr>
        </p:nvSpPr>
        <p:spPr>
          <a:xfrm>
            <a:off x="8587620" y="6575425"/>
            <a:ext cx="556500" cy="3651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200" b="0" i="0" u="none" strike="noStrike" cap="none">
                <a:solidFill>
                  <a:schemeClr val="lt1"/>
                </a:solidFill>
                <a:latin typeface="Arial"/>
                <a:ea typeface="Arial"/>
                <a:cs typeface="Arial"/>
                <a:sym typeface="Arial"/>
              </a:defRPr>
            </a:lvl1pPr>
            <a:lvl2pPr marL="0" lvl="1" indent="0" algn="r" rtl="0">
              <a:spcBef>
                <a:spcPts val="0"/>
              </a:spcBef>
              <a:buNone/>
              <a:defRPr sz="1200" b="0" i="0" u="none" strike="noStrike" cap="none">
                <a:solidFill>
                  <a:schemeClr val="lt1"/>
                </a:solidFill>
                <a:latin typeface="Arial"/>
                <a:ea typeface="Arial"/>
                <a:cs typeface="Arial"/>
                <a:sym typeface="Arial"/>
              </a:defRPr>
            </a:lvl2pPr>
            <a:lvl3pPr marL="0" lvl="2" indent="0" algn="r" rtl="0">
              <a:spcBef>
                <a:spcPts val="0"/>
              </a:spcBef>
              <a:buNone/>
              <a:defRPr sz="1200" b="0" i="0" u="none" strike="noStrike" cap="none">
                <a:solidFill>
                  <a:schemeClr val="lt1"/>
                </a:solidFill>
                <a:latin typeface="Arial"/>
                <a:ea typeface="Arial"/>
                <a:cs typeface="Arial"/>
                <a:sym typeface="Arial"/>
              </a:defRPr>
            </a:lvl3pPr>
            <a:lvl4pPr marL="0" lvl="3" indent="0" algn="r" rtl="0">
              <a:spcBef>
                <a:spcPts val="0"/>
              </a:spcBef>
              <a:buNone/>
              <a:defRPr sz="1200" b="0" i="0" u="none" strike="noStrike" cap="none">
                <a:solidFill>
                  <a:schemeClr val="lt1"/>
                </a:solidFill>
                <a:latin typeface="Arial"/>
                <a:ea typeface="Arial"/>
                <a:cs typeface="Arial"/>
                <a:sym typeface="Arial"/>
              </a:defRPr>
            </a:lvl4pPr>
            <a:lvl5pPr marL="0" lvl="4" indent="0" algn="r" rtl="0">
              <a:spcBef>
                <a:spcPts val="0"/>
              </a:spcBef>
              <a:buNone/>
              <a:defRPr sz="1200" b="0" i="0" u="none" strike="noStrike" cap="none">
                <a:solidFill>
                  <a:schemeClr val="lt1"/>
                </a:solidFill>
                <a:latin typeface="Arial"/>
                <a:ea typeface="Arial"/>
                <a:cs typeface="Arial"/>
                <a:sym typeface="Arial"/>
              </a:defRPr>
            </a:lvl5pPr>
            <a:lvl6pPr marL="0" lvl="5" indent="0" algn="r" rtl="0">
              <a:spcBef>
                <a:spcPts val="0"/>
              </a:spcBef>
              <a:buNone/>
              <a:defRPr sz="1200" b="0" i="0" u="none" strike="noStrike" cap="none">
                <a:solidFill>
                  <a:schemeClr val="lt1"/>
                </a:solidFill>
                <a:latin typeface="Arial"/>
                <a:ea typeface="Arial"/>
                <a:cs typeface="Arial"/>
                <a:sym typeface="Arial"/>
              </a:defRPr>
            </a:lvl6pPr>
            <a:lvl7pPr marL="0" lvl="6" indent="0" algn="r" rtl="0">
              <a:spcBef>
                <a:spcPts val="0"/>
              </a:spcBef>
              <a:buNone/>
              <a:defRPr sz="1200" b="0" i="0" u="none" strike="noStrike" cap="none">
                <a:solidFill>
                  <a:schemeClr val="lt1"/>
                </a:solidFill>
                <a:latin typeface="Arial"/>
                <a:ea typeface="Arial"/>
                <a:cs typeface="Arial"/>
                <a:sym typeface="Arial"/>
              </a:defRPr>
            </a:lvl7pPr>
            <a:lvl8pPr marL="0" lvl="7" indent="0" algn="r" rtl="0">
              <a:spcBef>
                <a:spcPts val="0"/>
              </a:spcBef>
              <a:buNone/>
              <a:defRPr sz="1200" b="0" i="0" u="none" strike="noStrike" cap="none">
                <a:solidFill>
                  <a:schemeClr val="lt1"/>
                </a:solidFill>
                <a:latin typeface="Arial"/>
                <a:ea typeface="Arial"/>
                <a:cs typeface="Arial"/>
                <a:sym typeface="Arial"/>
              </a:defRPr>
            </a:lvl8pPr>
            <a:lvl9pPr marL="0" lvl="8" indent="0" algn="r" rtl="0">
              <a:spcBef>
                <a:spcPts val="0"/>
              </a:spcBef>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AR"/>
              <a:t>‹Nº›</a:t>
            </a:fld>
            <a:endParaRPr/>
          </a:p>
        </p:txBody>
      </p:sp>
      <p:grpSp>
        <p:nvGrpSpPr>
          <p:cNvPr id="47" name="Google Shape;47;p5"/>
          <p:cNvGrpSpPr/>
          <p:nvPr/>
        </p:nvGrpSpPr>
        <p:grpSpPr>
          <a:xfrm>
            <a:off x="0" y="275"/>
            <a:ext cx="9143950" cy="480375"/>
            <a:chOff x="0" y="275"/>
            <a:chExt cx="9143950" cy="480375"/>
          </a:xfrm>
        </p:grpSpPr>
        <p:sp>
          <p:nvSpPr>
            <p:cNvPr id="48" name="Google Shape;48;p5"/>
            <p:cNvSpPr/>
            <p:nvPr/>
          </p:nvSpPr>
          <p:spPr>
            <a:xfrm>
              <a:off x="1026550" y="275"/>
              <a:ext cx="8117400" cy="242700"/>
            </a:xfrm>
            <a:prstGeom prst="rect">
              <a:avLst/>
            </a:prstGeom>
            <a:solidFill>
              <a:srgbClr val="1DC1DC"/>
            </a:solidFill>
            <a:ln>
              <a:noFill/>
            </a:ln>
          </p:spPr>
          <p:txBody>
            <a:bodyPr spcFirstLastPara="1" wrap="square" lIns="91425" tIns="45700" rIns="91425" bIns="45700" anchor="ctr" anchorCtr="0">
              <a:noAutofit/>
            </a:bodyPr>
            <a:lstStyle/>
            <a:p>
              <a:pPr marL="0" lvl="0" indent="0" algn="l" rtl="0">
                <a:spcBef>
                  <a:spcPts val="0"/>
                </a:spcBef>
                <a:spcAft>
                  <a:spcPts val="0"/>
                </a:spcAft>
                <a:buSzPts val="1100"/>
                <a:buNone/>
              </a:pPr>
              <a:endParaRPr sz="1200" b="1">
                <a:solidFill>
                  <a:srgbClr val="FFFFFF"/>
                </a:solidFill>
              </a:endParaRPr>
            </a:p>
            <a:p>
              <a:pPr marL="0" marR="0" lvl="0" indent="0" algn="ctr" rtl="0">
                <a:lnSpc>
                  <a:spcPct val="100000"/>
                </a:lnSpc>
                <a:spcBef>
                  <a:spcPts val="0"/>
                </a:spcBef>
                <a:spcAft>
                  <a:spcPts val="0"/>
                </a:spcAft>
                <a:buNone/>
              </a:pPr>
              <a:endParaRPr sz="1800">
                <a:solidFill>
                  <a:schemeClr val="lt1"/>
                </a:solidFill>
                <a:latin typeface="Calibri"/>
                <a:ea typeface="Calibri"/>
                <a:cs typeface="Calibri"/>
                <a:sym typeface="Calibri"/>
              </a:endParaRPr>
            </a:p>
          </p:txBody>
        </p:sp>
        <p:sp>
          <p:nvSpPr>
            <p:cNvPr id="49" name="Google Shape;49;p5"/>
            <p:cNvSpPr/>
            <p:nvPr/>
          </p:nvSpPr>
          <p:spPr>
            <a:xfrm rot="10800000" flipH="1">
              <a:off x="0" y="350"/>
              <a:ext cx="1098000" cy="480300"/>
            </a:xfrm>
            <a:prstGeom prst="snip1Rect">
              <a:avLst>
                <a:gd name="adj" fmla="val 50000"/>
              </a:avLst>
            </a:prstGeom>
            <a:solidFill>
              <a:srgbClr val="1DC1D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b="1">
                <a:solidFill>
                  <a:srgbClr val="FFFFFF"/>
                </a:solidFill>
              </a:endParaRPr>
            </a:p>
          </p:txBody>
        </p:sp>
      </p:grpSp>
      <p:sp>
        <p:nvSpPr>
          <p:cNvPr id="50" name="Google Shape;50;p5"/>
          <p:cNvSpPr txBox="1"/>
          <p:nvPr/>
        </p:nvSpPr>
        <p:spPr>
          <a:xfrm>
            <a:off x="60525" y="34600"/>
            <a:ext cx="91650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AR" sz="2400" b="1">
                <a:solidFill>
                  <a:srgbClr val="FFFFFF"/>
                </a:solidFill>
              </a:rPr>
              <a:t>CFP</a:t>
            </a:r>
            <a:endParaRPr sz="2400" b="1">
              <a:solidFill>
                <a:srgbClr val="FFFFFF"/>
              </a:solidFill>
            </a:endParaRPr>
          </a:p>
        </p:txBody>
      </p:sp>
      <p:sp>
        <p:nvSpPr>
          <p:cNvPr id="51" name="Google Shape;51;p5"/>
          <p:cNvSpPr txBox="1">
            <a:spLocks noGrp="1"/>
          </p:cNvSpPr>
          <p:nvPr>
            <p:ph type="body" idx="1"/>
          </p:nvPr>
        </p:nvSpPr>
        <p:spPr>
          <a:xfrm>
            <a:off x="628650" y="1530725"/>
            <a:ext cx="7886700" cy="49806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ítulo - Resolución">
  <p:cSld name="Título - Resolución">
    <p:spTree>
      <p:nvGrpSpPr>
        <p:cNvPr id="1" name="Shape 72"/>
        <p:cNvGrpSpPr/>
        <p:nvPr/>
      </p:nvGrpSpPr>
      <p:grpSpPr>
        <a:xfrm>
          <a:off x="0" y="0"/>
          <a:ext cx="0" cy="0"/>
          <a:chOff x="0" y="0"/>
          <a:chExt cx="0" cy="0"/>
        </a:xfrm>
      </p:grpSpPr>
      <p:sp>
        <p:nvSpPr>
          <p:cNvPr id="73" name="Google Shape;73;p8"/>
          <p:cNvSpPr/>
          <p:nvPr/>
        </p:nvSpPr>
        <p:spPr>
          <a:xfrm rot="10800000" flipH="1">
            <a:off x="1525" y="575"/>
            <a:ext cx="2220900" cy="2301300"/>
          </a:xfrm>
          <a:prstGeom prst="snip1Rect">
            <a:avLst>
              <a:gd name="adj" fmla="val 50000"/>
            </a:avLst>
          </a:prstGeom>
          <a:solidFill>
            <a:srgbClr val="EF34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b="1">
              <a:solidFill>
                <a:srgbClr val="FFFFFF"/>
              </a:solidFill>
            </a:endParaRPr>
          </a:p>
        </p:txBody>
      </p:sp>
      <p:grpSp>
        <p:nvGrpSpPr>
          <p:cNvPr id="74" name="Google Shape;74;p8"/>
          <p:cNvGrpSpPr/>
          <p:nvPr/>
        </p:nvGrpSpPr>
        <p:grpSpPr>
          <a:xfrm>
            <a:off x="-1300" y="52"/>
            <a:ext cx="9146775" cy="6857929"/>
            <a:chOff x="-1300" y="52"/>
            <a:chExt cx="9146775" cy="6857929"/>
          </a:xfrm>
        </p:grpSpPr>
        <p:sp>
          <p:nvSpPr>
            <p:cNvPr id="75" name="Google Shape;75;p8"/>
            <p:cNvSpPr/>
            <p:nvPr/>
          </p:nvSpPr>
          <p:spPr>
            <a:xfrm>
              <a:off x="1028075" y="52"/>
              <a:ext cx="8117400" cy="1247400"/>
            </a:xfrm>
            <a:prstGeom prst="rect">
              <a:avLst/>
            </a:prstGeom>
            <a:solidFill>
              <a:srgbClr val="EF3449"/>
            </a:solidFill>
            <a:ln>
              <a:noFill/>
            </a:ln>
          </p:spPr>
          <p:txBody>
            <a:bodyPr spcFirstLastPara="1" wrap="square" lIns="91425" tIns="45700" rIns="91425" bIns="45700" anchor="ctr" anchorCtr="0">
              <a:noAutofit/>
            </a:bodyPr>
            <a:lstStyle/>
            <a:p>
              <a:pPr marL="0" lvl="0" indent="0" algn="l" rtl="0">
                <a:spcBef>
                  <a:spcPts val="0"/>
                </a:spcBef>
                <a:spcAft>
                  <a:spcPts val="0"/>
                </a:spcAft>
                <a:buSzPts val="1100"/>
                <a:buNone/>
              </a:pPr>
              <a:endParaRPr sz="1200" b="1">
                <a:solidFill>
                  <a:srgbClr val="FFFFFF"/>
                </a:solidFill>
              </a:endParaRPr>
            </a:p>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grpSp>
          <p:nvGrpSpPr>
            <p:cNvPr id="76" name="Google Shape;76;p8"/>
            <p:cNvGrpSpPr/>
            <p:nvPr/>
          </p:nvGrpSpPr>
          <p:grpSpPr>
            <a:xfrm rot="10800000">
              <a:off x="-1300" y="4051474"/>
              <a:ext cx="9143950" cy="2806507"/>
              <a:chOff x="0" y="275"/>
              <a:chExt cx="9143950" cy="381817"/>
            </a:xfrm>
          </p:grpSpPr>
          <p:sp>
            <p:nvSpPr>
              <p:cNvPr id="77" name="Google Shape;77;p8"/>
              <p:cNvSpPr/>
              <p:nvPr/>
            </p:nvSpPr>
            <p:spPr>
              <a:xfrm>
                <a:off x="1026550" y="275"/>
                <a:ext cx="8117400" cy="242700"/>
              </a:xfrm>
              <a:prstGeom prst="rect">
                <a:avLst/>
              </a:prstGeom>
              <a:solidFill>
                <a:srgbClr val="EF3449"/>
              </a:solidFill>
              <a:ln>
                <a:noFill/>
              </a:ln>
            </p:spPr>
            <p:txBody>
              <a:bodyPr spcFirstLastPara="1" wrap="square" lIns="91425" tIns="45700" rIns="91425" bIns="45700" anchor="ctr" anchorCtr="0">
                <a:noAutofit/>
              </a:bodyPr>
              <a:lstStyle/>
              <a:p>
                <a:pPr marL="0" lvl="0" indent="0" algn="l" rtl="0">
                  <a:spcBef>
                    <a:spcPts val="0"/>
                  </a:spcBef>
                  <a:spcAft>
                    <a:spcPts val="0"/>
                  </a:spcAft>
                  <a:buSzPts val="1100"/>
                  <a:buNone/>
                </a:pPr>
                <a:endParaRPr sz="1200" b="1">
                  <a:solidFill>
                    <a:srgbClr val="FFFFFF"/>
                  </a:solidFill>
                </a:endParaRPr>
              </a:p>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78" name="Google Shape;78;p8"/>
              <p:cNvSpPr/>
              <p:nvPr/>
            </p:nvSpPr>
            <p:spPr>
              <a:xfrm rot="10800000" flipH="1">
                <a:off x="0" y="492"/>
                <a:ext cx="2348100" cy="381600"/>
              </a:xfrm>
              <a:prstGeom prst="snip1Rect">
                <a:avLst>
                  <a:gd name="adj" fmla="val 50000"/>
                </a:avLst>
              </a:prstGeom>
              <a:solidFill>
                <a:srgbClr val="EF34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b="1">
                  <a:solidFill>
                    <a:srgbClr val="FFFFFF"/>
                  </a:solidFill>
                </a:endParaRPr>
              </a:p>
            </p:txBody>
          </p:sp>
        </p:grpSp>
      </p:grpSp>
      <p:sp>
        <p:nvSpPr>
          <p:cNvPr id="79" name="Google Shape;79;p8"/>
          <p:cNvSpPr txBox="1">
            <a:spLocks noGrp="1"/>
          </p:cNvSpPr>
          <p:nvPr>
            <p:ph type="subTitle" idx="1"/>
          </p:nvPr>
        </p:nvSpPr>
        <p:spPr>
          <a:xfrm>
            <a:off x="0" y="5416114"/>
            <a:ext cx="9147000" cy="550200"/>
          </a:xfrm>
          <a:prstGeom prst="rect">
            <a:avLst/>
          </a:prstGeom>
          <a:noFill/>
          <a:ln>
            <a:noFill/>
          </a:ln>
        </p:spPr>
        <p:txBody>
          <a:bodyPr spcFirstLastPara="1" wrap="square" lIns="91425" tIns="45700" rIns="91425" bIns="45700" anchor="t" anchorCtr="0"/>
          <a:lstStyle>
            <a:lvl1pPr lvl="0" algn="ctr" rtl="0">
              <a:lnSpc>
                <a:spcPct val="90000"/>
              </a:lnSpc>
              <a:spcBef>
                <a:spcPts val="1000"/>
              </a:spcBef>
              <a:spcAft>
                <a:spcPts val="0"/>
              </a:spcAft>
              <a:buClr>
                <a:schemeClr val="lt1"/>
              </a:buClr>
              <a:buSzPts val="3200"/>
              <a:buNone/>
              <a:defRPr sz="3200" b="1" i="1">
                <a:solidFill>
                  <a:schemeClr val="lt1"/>
                </a:solidFill>
                <a:latin typeface="Arial"/>
                <a:ea typeface="Arial"/>
                <a:cs typeface="Arial"/>
                <a:sym typeface="Aria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80" name="Google Shape;80;p8"/>
          <p:cNvSpPr txBox="1"/>
          <p:nvPr/>
        </p:nvSpPr>
        <p:spPr>
          <a:xfrm>
            <a:off x="1986150" y="1997675"/>
            <a:ext cx="4984200" cy="213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AR" sz="6000" b="1">
                <a:solidFill>
                  <a:schemeClr val="accent5"/>
                </a:solidFill>
              </a:rPr>
              <a:t>CFP</a:t>
            </a:r>
            <a:endParaRPr sz="6000" b="1">
              <a:solidFill>
                <a:schemeClr val="accent5"/>
              </a:solidFill>
            </a:endParaRPr>
          </a:p>
          <a:p>
            <a:pPr marL="0" lvl="0" indent="0" algn="ctr" rtl="0">
              <a:spcBef>
                <a:spcPts val="0"/>
              </a:spcBef>
              <a:spcAft>
                <a:spcPts val="0"/>
              </a:spcAft>
              <a:buNone/>
            </a:pPr>
            <a:r>
              <a:rPr lang="es-AR" sz="6000" b="1">
                <a:solidFill>
                  <a:schemeClr val="accent5"/>
                </a:solidFill>
              </a:rPr>
              <a:t>Programador </a:t>
            </a:r>
            <a:endParaRPr sz="6000" b="1">
              <a:solidFill>
                <a:schemeClr val="accent5"/>
              </a:solidFill>
            </a:endParaRPr>
          </a:p>
          <a:p>
            <a:pPr marL="0" lvl="0" indent="0" algn="ctr" rtl="0">
              <a:spcBef>
                <a:spcPts val="0"/>
              </a:spcBef>
              <a:spcAft>
                <a:spcPts val="0"/>
              </a:spcAft>
              <a:buNone/>
            </a:pPr>
            <a:r>
              <a:rPr lang="es-AR" sz="6000" b="1">
                <a:solidFill>
                  <a:schemeClr val="accent5"/>
                </a:solidFill>
              </a:rPr>
              <a:t>full-stack</a:t>
            </a:r>
            <a:endParaRPr sz="6000" b="1">
              <a:solidFill>
                <a:schemeClr val="accent5"/>
              </a:solidFill>
            </a:endParaRPr>
          </a:p>
        </p:txBody>
      </p:sp>
      <p:sp>
        <p:nvSpPr>
          <p:cNvPr id="81" name="Google Shape;81;p8"/>
          <p:cNvSpPr txBox="1">
            <a:spLocks noGrp="1"/>
          </p:cNvSpPr>
          <p:nvPr>
            <p:ph type="ctrTitle"/>
          </p:nvPr>
        </p:nvSpPr>
        <p:spPr>
          <a:xfrm>
            <a:off x="92375" y="0"/>
            <a:ext cx="8962200" cy="807300"/>
          </a:xfrm>
          <a:prstGeom prst="rect">
            <a:avLst/>
          </a:prstGeom>
          <a:noFill/>
          <a:ln>
            <a:noFill/>
          </a:ln>
        </p:spPr>
        <p:txBody>
          <a:bodyPr spcFirstLastPara="1" wrap="square" lIns="91425" tIns="45700" rIns="91425" bIns="45700" anchor="b" anchorCtr="0"/>
          <a:lstStyle>
            <a:lvl1pPr lvl="0" algn="ctr" rtl="0">
              <a:lnSpc>
                <a:spcPct val="90000"/>
              </a:lnSpc>
              <a:spcBef>
                <a:spcPts val="0"/>
              </a:spcBef>
              <a:spcAft>
                <a:spcPts val="0"/>
              </a:spcAft>
              <a:buClr>
                <a:schemeClr val="lt1"/>
              </a:buClr>
              <a:buSzPts val="4800"/>
              <a:buFont typeface="Arial"/>
              <a:buNone/>
              <a:defRPr sz="4800" b="1">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ilmina - Resolución">
  <p:cSld name="Filmina - Resolución">
    <p:spTree>
      <p:nvGrpSpPr>
        <p:cNvPr id="1" name="Shape 82"/>
        <p:cNvGrpSpPr/>
        <p:nvPr/>
      </p:nvGrpSpPr>
      <p:grpSpPr>
        <a:xfrm>
          <a:off x="0" y="0"/>
          <a:ext cx="0" cy="0"/>
          <a:chOff x="0" y="0"/>
          <a:chExt cx="0" cy="0"/>
        </a:xfrm>
      </p:grpSpPr>
      <p:sp>
        <p:nvSpPr>
          <p:cNvPr id="83" name="Google Shape;83;p9"/>
          <p:cNvSpPr txBox="1">
            <a:spLocks noGrp="1"/>
          </p:cNvSpPr>
          <p:nvPr>
            <p:ph type="title"/>
          </p:nvPr>
        </p:nvSpPr>
        <p:spPr>
          <a:xfrm>
            <a:off x="628663" y="275700"/>
            <a:ext cx="7886700" cy="1220400"/>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1"/>
              </a:buClr>
              <a:buSzPts val="4000"/>
              <a:buFont typeface="Arial"/>
              <a:buNone/>
              <a:defRPr sz="40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84" name="Google Shape;84;p9"/>
          <p:cNvGrpSpPr/>
          <p:nvPr/>
        </p:nvGrpSpPr>
        <p:grpSpPr>
          <a:xfrm>
            <a:off x="0" y="275"/>
            <a:ext cx="9143950" cy="480375"/>
            <a:chOff x="0" y="275"/>
            <a:chExt cx="9143950" cy="480375"/>
          </a:xfrm>
        </p:grpSpPr>
        <p:sp>
          <p:nvSpPr>
            <p:cNvPr id="85" name="Google Shape;85;p9"/>
            <p:cNvSpPr/>
            <p:nvPr/>
          </p:nvSpPr>
          <p:spPr>
            <a:xfrm>
              <a:off x="1026550" y="275"/>
              <a:ext cx="8117400" cy="242700"/>
            </a:xfrm>
            <a:prstGeom prst="rect">
              <a:avLst/>
            </a:prstGeom>
            <a:solidFill>
              <a:srgbClr val="EF3449"/>
            </a:solidFill>
            <a:ln>
              <a:noFill/>
            </a:ln>
          </p:spPr>
          <p:txBody>
            <a:bodyPr spcFirstLastPara="1" wrap="square" lIns="91425" tIns="45700" rIns="91425" bIns="45700" anchor="ctr" anchorCtr="0">
              <a:noAutofit/>
            </a:bodyPr>
            <a:lstStyle/>
            <a:p>
              <a:pPr marL="0" lvl="0" indent="0" algn="l" rtl="0">
                <a:spcBef>
                  <a:spcPts val="0"/>
                </a:spcBef>
                <a:spcAft>
                  <a:spcPts val="0"/>
                </a:spcAft>
                <a:buSzPts val="1100"/>
                <a:buNone/>
              </a:pPr>
              <a:endParaRPr sz="1200" b="1">
                <a:solidFill>
                  <a:srgbClr val="FFFFFF"/>
                </a:solidFill>
              </a:endParaRPr>
            </a:p>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86" name="Google Shape;86;p9"/>
            <p:cNvSpPr/>
            <p:nvPr/>
          </p:nvSpPr>
          <p:spPr>
            <a:xfrm rot="10800000" flipH="1">
              <a:off x="0" y="350"/>
              <a:ext cx="1098000" cy="480300"/>
            </a:xfrm>
            <a:prstGeom prst="snip1Rect">
              <a:avLst>
                <a:gd name="adj" fmla="val 50000"/>
              </a:avLst>
            </a:prstGeom>
            <a:solidFill>
              <a:srgbClr val="EF34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b="1">
                <a:solidFill>
                  <a:srgbClr val="FFFFFF"/>
                </a:solidFill>
              </a:endParaRPr>
            </a:p>
          </p:txBody>
        </p:sp>
      </p:grpSp>
      <p:sp>
        <p:nvSpPr>
          <p:cNvPr id="87" name="Google Shape;87;p9"/>
          <p:cNvSpPr txBox="1"/>
          <p:nvPr/>
        </p:nvSpPr>
        <p:spPr>
          <a:xfrm>
            <a:off x="60525" y="34600"/>
            <a:ext cx="91650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AR" sz="2400" b="1">
                <a:solidFill>
                  <a:srgbClr val="FFFFFF"/>
                </a:solidFill>
              </a:rPr>
              <a:t>CFP</a:t>
            </a:r>
            <a:endParaRPr sz="2400" b="1">
              <a:solidFill>
                <a:srgbClr val="FFFFFF"/>
              </a:solidFill>
            </a:endParaRPr>
          </a:p>
        </p:txBody>
      </p:sp>
      <p:sp>
        <p:nvSpPr>
          <p:cNvPr id="88" name="Google Shape;88;p9"/>
          <p:cNvSpPr/>
          <p:nvPr/>
        </p:nvSpPr>
        <p:spPr>
          <a:xfrm>
            <a:off x="-25" y="6754950"/>
            <a:ext cx="9144000" cy="146100"/>
          </a:xfrm>
          <a:prstGeom prst="rect">
            <a:avLst/>
          </a:prstGeom>
          <a:solidFill>
            <a:srgbClr val="EF344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200" b="1">
              <a:solidFill>
                <a:srgbClr val="FFFFFF"/>
              </a:solidFill>
            </a:endParaRPr>
          </a:p>
        </p:txBody>
      </p:sp>
      <p:sp>
        <p:nvSpPr>
          <p:cNvPr id="89" name="Google Shape;89;p9"/>
          <p:cNvSpPr/>
          <p:nvPr/>
        </p:nvSpPr>
        <p:spPr>
          <a:xfrm flipH="1">
            <a:off x="8440500" y="6615100"/>
            <a:ext cx="703500" cy="285900"/>
          </a:xfrm>
          <a:prstGeom prst="snip1Rect">
            <a:avLst>
              <a:gd name="adj" fmla="val 50000"/>
            </a:avLst>
          </a:prstGeom>
          <a:solidFill>
            <a:srgbClr val="EF34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200" b="1">
              <a:solidFill>
                <a:srgbClr val="FFFFFF"/>
              </a:solidFill>
            </a:endParaRPr>
          </a:p>
        </p:txBody>
      </p:sp>
      <p:sp>
        <p:nvSpPr>
          <p:cNvPr id="90" name="Google Shape;90;p9"/>
          <p:cNvSpPr txBox="1">
            <a:spLocks noGrp="1"/>
          </p:cNvSpPr>
          <p:nvPr>
            <p:ph type="sldNum" idx="12"/>
          </p:nvPr>
        </p:nvSpPr>
        <p:spPr>
          <a:xfrm>
            <a:off x="8515375" y="6575425"/>
            <a:ext cx="6288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Arial"/>
                <a:ea typeface="Arial"/>
                <a:cs typeface="Arial"/>
                <a:sym typeface="Arial"/>
              </a:defRPr>
            </a:lvl1pPr>
            <a:lvl2pPr marL="0" lvl="1" indent="0" algn="r">
              <a:spcBef>
                <a:spcPts val="0"/>
              </a:spcBef>
              <a:buNone/>
              <a:defRPr sz="1200">
                <a:solidFill>
                  <a:schemeClr val="lt1"/>
                </a:solidFill>
                <a:latin typeface="Arial"/>
                <a:ea typeface="Arial"/>
                <a:cs typeface="Arial"/>
                <a:sym typeface="Arial"/>
              </a:defRPr>
            </a:lvl2pPr>
            <a:lvl3pPr marL="0" lvl="2" indent="0" algn="r">
              <a:spcBef>
                <a:spcPts val="0"/>
              </a:spcBef>
              <a:buNone/>
              <a:defRPr sz="1200">
                <a:solidFill>
                  <a:schemeClr val="lt1"/>
                </a:solidFill>
                <a:latin typeface="Arial"/>
                <a:ea typeface="Arial"/>
                <a:cs typeface="Arial"/>
                <a:sym typeface="Arial"/>
              </a:defRPr>
            </a:lvl3pPr>
            <a:lvl4pPr marL="0" lvl="3" indent="0" algn="r">
              <a:spcBef>
                <a:spcPts val="0"/>
              </a:spcBef>
              <a:buNone/>
              <a:defRPr sz="1200">
                <a:solidFill>
                  <a:schemeClr val="lt1"/>
                </a:solidFill>
                <a:latin typeface="Arial"/>
                <a:ea typeface="Arial"/>
                <a:cs typeface="Arial"/>
                <a:sym typeface="Arial"/>
              </a:defRPr>
            </a:lvl4pPr>
            <a:lvl5pPr marL="0" lvl="4" indent="0" algn="r">
              <a:spcBef>
                <a:spcPts val="0"/>
              </a:spcBef>
              <a:buNone/>
              <a:defRPr sz="1200">
                <a:solidFill>
                  <a:schemeClr val="lt1"/>
                </a:solidFill>
                <a:latin typeface="Arial"/>
                <a:ea typeface="Arial"/>
                <a:cs typeface="Arial"/>
                <a:sym typeface="Arial"/>
              </a:defRPr>
            </a:lvl5pPr>
            <a:lvl6pPr marL="0" lvl="5" indent="0" algn="r">
              <a:spcBef>
                <a:spcPts val="0"/>
              </a:spcBef>
              <a:buNone/>
              <a:defRPr sz="1200">
                <a:solidFill>
                  <a:schemeClr val="lt1"/>
                </a:solidFill>
                <a:latin typeface="Arial"/>
                <a:ea typeface="Arial"/>
                <a:cs typeface="Arial"/>
                <a:sym typeface="Arial"/>
              </a:defRPr>
            </a:lvl6pPr>
            <a:lvl7pPr marL="0" lvl="6" indent="0" algn="r">
              <a:spcBef>
                <a:spcPts val="0"/>
              </a:spcBef>
              <a:buNone/>
              <a:defRPr sz="1200">
                <a:solidFill>
                  <a:schemeClr val="lt1"/>
                </a:solidFill>
                <a:latin typeface="Arial"/>
                <a:ea typeface="Arial"/>
                <a:cs typeface="Arial"/>
                <a:sym typeface="Arial"/>
              </a:defRPr>
            </a:lvl7pPr>
            <a:lvl8pPr marL="0" lvl="7" indent="0" algn="r">
              <a:spcBef>
                <a:spcPts val="0"/>
              </a:spcBef>
              <a:buNone/>
              <a:defRPr sz="1200">
                <a:solidFill>
                  <a:schemeClr val="lt1"/>
                </a:solidFill>
                <a:latin typeface="Arial"/>
                <a:ea typeface="Arial"/>
                <a:cs typeface="Arial"/>
                <a:sym typeface="Arial"/>
              </a:defRPr>
            </a:lvl8pPr>
            <a:lvl9pPr marL="0" lvl="8" indent="0" algn="r">
              <a:spcBef>
                <a:spcPts val="0"/>
              </a:spcBef>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AR"/>
              <a:t>‹Nº›</a:t>
            </a:fld>
            <a:endParaRPr/>
          </a:p>
        </p:txBody>
      </p:sp>
      <p:sp>
        <p:nvSpPr>
          <p:cNvPr id="91" name="Google Shape;91;p9"/>
          <p:cNvSpPr txBox="1">
            <a:spLocks noGrp="1"/>
          </p:cNvSpPr>
          <p:nvPr>
            <p:ph type="body" idx="1"/>
          </p:nvPr>
        </p:nvSpPr>
        <p:spPr>
          <a:xfrm>
            <a:off x="628650" y="1530725"/>
            <a:ext cx="7886700" cy="49806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ulo - Repaso">
  <p:cSld name="Título - Repaso">
    <p:spTree>
      <p:nvGrpSpPr>
        <p:cNvPr id="1" name="Shape 92"/>
        <p:cNvGrpSpPr/>
        <p:nvPr/>
      </p:nvGrpSpPr>
      <p:grpSpPr>
        <a:xfrm>
          <a:off x="0" y="0"/>
          <a:ext cx="0" cy="0"/>
          <a:chOff x="0" y="0"/>
          <a:chExt cx="0" cy="0"/>
        </a:xfrm>
      </p:grpSpPr>
      <p:sp>
        <p:nvSpPr>
          <p:cNvPr id="93" name="Google Shape;93;p10"/>
          <p:cNvSpPr txBox="1"/>
          <p:nvPr/>
        </p:nvSpPr>
        <p:spPr>
          <a:xfrm>
            <a:off x="4650375" y="1114700"/>
            <a:ext cx="4319400" cy="213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sz="4800" b="1">
                <a:solidFill>
                  <a:srgbClr val="FFFFFF"/>
                </a:solidFill>
              </a:rPr>
              <a:t>CFP</a:t>
            </a:r>
            <a:endParaRPr sz="4800" b="1">
              <a:solidFill>
                <a:srgbClr val="FFFFFF"/>
              </a:solidFill>
            </a:endParaRPr>
          </a:p>
          <a:p>
            <a:pPr marL="0" lvl="0" indent="0" algn="l" rtl="0">
              <a:spcBef>
                <a:spcPts val="0"/>
              </a:spcBef>
              <a:spcAft>
                <a:spcPts val="0"/>
              </a:spcAft>
              <a:buNone/>
            </a:pPr>
            <a:r>
              <a:rPr lang="es-AR" sz="3600" b="1">
                <a:solidFill>
                  <a:srgbClr val="FFFFFF"/>
                </a:solidFill>
              </a:rPr>
              <a:t>Programador </a:t>
            </a:r>
            <a:endParaRPr sz="3600" b="1">
              <a:solidFill>
                <a:srgbClr val="FFFFFF"/>
              </a:solidFill>
            </a:endParaRPr>
          </a:p>
          <a:p>
            <a:pPr marL="0" lvl="0" indent="0" algn="l" rtl="0">
              <a:spcBef>
                <a:spcPts val="0"/>
              </a:spcBef>
              <a:spcAft>
                <a:spcPts val="0"/>
              </a:spcAft>
              <a:buNone/>
            </a:pPr>
            <a:r>
              <a:rPr lang="es-AR" sz="3600" b="1">
                <a:solidFill>
                  <a:srgbClr val="FFFFFF"/>
                </a:solidFill>
              </a:rPr>
              <a:t>full-stack</a:t>
            </a:r>
            <a:endParaRPr sz="3600" b="1">
              <a:solidFill>
                <a:srgbClr val="FFFFFF"/>
              </a:solidFill>
            </a:endParaRPr>
          </a:p>
        </p:txBody>
      </p:sp>
      <p:sp>
        <p:nvSpPr>
          <p:cNvPr id="94" name="Google Shape;94;p10"/>
          <p:cNvSpPr/>
          <p:nvPr/>
        </p:nvSpPr>
        <p:spPr>
          <a:xfrm>
            <a:off x="-2825" y="0"/>
            <a:ext cx="9147000" cy="736500"/>
          </a:xfrm>
          <a:prstGeom prst="rect">
            <a:avLst/>
          </a:prstGeom>
          <a:solidFill>
            <a:srgbClr val="0195D6"/>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200">
              <a:solidFill>
                <a:schemeClr val="lt1"/>
              </a:solidFill>
              <a:latin typeface="Calibri"/>
              <a:ea typeface="Calibri"/>
              <a:cs typeface="Calibri"/>
              <a:sym typeface="Calibri"/>
            </a:endParaRPr>
          </a:p>
        </p:txBody>
      </p:sp>
      <p:grpSp>
        <p:nvGrpSpPr>
          <p:cNvPr id="95" name="Google Shape;95;p10"/>
          <p:cNvGrpSpPr/>
          <p:nvPr/>
        </p:nvGrpSpPr>
        <p:grpSpPr>
          <a:xfrm>
            <a:off x="-1300" y="52"/>
            <a:ext cx="9146775" cy="6857929"/>
            <a:chOff x="-1300" y="52"/>
            <a:chExt cx="9146775" cy="6857929"/>
          </a:xfrm>
        </p:grpSpPr>
        <p:sp>
          <p:nvSpPr>
            <p:cNvPr id="96" name="Google Shape;96;p10"/>
            <p:cNvSpPr/>
            <p:nvPr/>
          </p:nvSpPr>
          <p:spPr>
            <a:xfrm>
              <a:off x="1028075" y="52"/>
              <a:ext cx="8117400" cy="1247400"/>
            </a:xfrm>
            <a:prstGeom prst="rect">
              <a:avLst/>
            </a:prstGeom>
            <a:solidFill>
              <a:srgbClr val="5A3A92"/>
            </a:solidFill>
            <a:ln>
              <a:noFill/>
            </a:ln>
          </p:spPr>
          <p:txBody>
            <a:bodyPr spcFirstLastPara="1" wrap="square" lIns="91425" tIns="45700" rIns="91425" bIns="45700" anchor="ctr" anchorCtr="0">
              <a:noAutofit/>
            </a:bodyPr>
            <a:lstStyle/>
            <a:p>
              <a:pPr marL="0" lvl="0" indent="0" algn="l" rtl="0">
                <a:spcBef>
                  <a:spcPts val="0"/>
                </a:spcBef>
                <a:spcAft>
                  <a:spcPts val="0"/>
                </a:spcAft>
                <a:buSzPts val="1100"/>
                <a:buNone/>
              </a:pPr>
              <a:endParaRPr sz="1200" b="1">
                <a:solidFill>
                  <a:srgbClr val="FFFFFF"/>
                </a:solidFill>
              </a:endParaRPr>
            </a:p>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97" name="Google Shape;97;p10"/>
            <p:cNvSpPr/>
            <p:nvPr/>
          </p:nvSpPr>
          <p:spPr>
            <a:xfrm rot="10800000" flipH="1">
              <a:off x="1525" y="575"/>
              <a:ext cx="2220900" cy="2301300"/>
            </a:xfrm>
            <a:prstGeom prst="snip1Rect">
              <a:avLst>
                <a:gd name="adj" fmla="val 50000"/>
              </a:avLst>
            </a:prstGeom>
            <a:solidFill>
              <a:srgbClr val="5A3A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b="1">
                <a:solidFill>
                  <a:srgbClr val="FFFFFF"/>
                </a:solidFill>
              </a:endParaRPr>
            </a:p>
          </p:txBody>
        </p:sp>
        <p:grpSp>
          <p:nvGrpSpPr>
            <p:cNvPr id="98" name="Google Shape;98;p10"/>
            <p:cNvGrpSpPr/>
            <p:nvPr/>
          </p:nvGrpSpPr>
          <p:grpSpPr>
            <a:xfrm rot="10800000">
              <a:off x="-1300" y="4051474"/>
              <a:ext cx="9143950" cy="2806507"/>
              <a:chOff x="0" y="275"/>
              <a:chExt cx="9143950" cy="381817"/>
            </a:xfrm>
          </p:grpSpPr>
          <p:sp>
            <p:nvSpPr>
              <p:cNvPr id="99" name="Google Shape;99;p10"/>
              <p:cNvSpPr/>
              <p:nvPr/>
            </p:nvSpPr>
            <p:spPr>
              <a:xfrm>
                <a:off x="1026550" y="275"/>
                <a:ext cx="8117400" cy="242700"/>
              </a:xfrm>
              <a:prstGeom prst="rect">
                <a:avLst/>
              </a:prstGeom>
              <a:solidFill>
                <a:srgbClr val="5A3A92"/>
              </a:solidFill>
              <a:ln>
                <a:noFill/>
              </a:ln>
            </p:spPr>
            <p:txBody>
              <a:bodyPr spcFirstLastPara="1" wrap="square" lIns="91425" tIns="45700" rIns="91425" bIns="45700" anchor="ctr" anchorCtr="0">
                <a:noAutofit/>
              </a:bodyPr>
              <a:lstStyle/>
              <a:p>
                <a:pPr marL="0" lvl="0" indent="0" algn="l" rtl="0">
                  <a:spcBef>
                    <a:spcPts val="0"/>
                  </a:spcBef>
                  <a:spcAft>
                    <a:spcPts val="0"/>
                  </a:spcAft>
                  <a:buSzPts val="1100"/>
                  <a:buNone/>
                </a:pPr>
                <a:endParaRPr sz="1200" b="1">
                  <a:solidFill>
                    <a:srgbClr val="FFFFFF"/>
                  </a:solidFill>
                </a:endParaRPr>
              </a:p>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00" name="Google Shape;100;p10"/>
              <p:cNvSpPr/>
              <p:nvPr/>
            </p:nvSpPr>
            <p:spPr>
              <a:xfrm rot="10800000" flipH="1">
                <a:off x="0" y="492"/>
                <a:ext cx="2348100" cy="381600"/>
              </a:xfrm>
              <a:prstGeom prst="snip1Rect">
                <a:avLst>
                  <a:gd name="adj" fmla="val 50000"/>
                </a:avLst>
              </a:prstGeom>
              <a:solidFill>
                <a:srgbClr val="5A3A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b="1">
                  <a:solidFill>
                    <a:srgbClr val="FFFFFF"/>
                  </a:solidFill>
                </a:endParaRPr>
              </a:p>
            </p:txBody>
          </p:sp>
        </p:grpSp>
      </p:grpSp>
      <p:sp>
        <p:nvSpPr>
          <p:cNvPr id="101" name="Google Shape;101;p10"/>
          <p:cNvSpPr txBox="1">
            <a:spLocks noGrp="1"/>
          </p:cNvSpPr>
          <p:nvPr>
            <p:ph type="subTitle" idx="1"/>
          </p:nvPr>
        </p:nvSpPr>
        <p:spPr>
          <a:xfrm>
            <a:off x="0" y="5416114"/>
            <a:ext cx="9147000" cy="550200"/>
          </a:xfrm>
          <a:prstGeom prst="rect">
            <a:avLst/>
          </a:prstGeom>
          <a:noFill/>
          <a:ln>
            <a:noFill/>
          </a:ln>
        </p:spPr>
        <p:txBody>
          <a:bodyPr spcFirstLastPara="1" wrap="square" lIns="91425" tIns="45700" rIns="91425" bIns="45700" anchor="t" anchorCtr="0"/>
          <a:lstStyle>
            <a:lvl1pPr lvl="0" algn="ctr" rtl="0">
              <a:lnSpc>
                <a:spcPct val="90000"/>
              </a:lnSpc>
              <a:spcBef>
                <a:spcPts val="1000"/>
              </a:spcBef>
              <a:spcAft>
                <a:spcPts val="0"/>
              </a:spcAft>
              <a:buClr>
                <a:schemeClr val="lt1"/>
              </a:buClr>
              <a:buSzPts val="3200"/>
              <a:buNone/>
              <a:defRPr sz="3200" b="1" i="1">
                <a:solidFill>
                  <a:schemeClr val="lt1"/>
                </a:solidFill>
                <a:latin typeface="Arial"/>
                <a:ea typeface="Arial"/>
                <a:cs typeface="Arial"/>
                <a:sym typeface="Arial"/>
              </a:defRPr>
            </a:lvl1pPr>
            <a:lvl2pPr lvl="1" algn="ctr" rtl="0">
              <a:lnSpc>
                <a:spcPct val="90000"/>
              </a:lnSpc>
              <a:spcBef>
                <a:spcPts val="500"/>
              </a:spcBef>
              <a:spcAft>
                <a:spcPts val="0"/>
              </a:spcAft>
              <a:buClr>
                <a:schemeClr val="dk1"/>
              </a:buClr>
              <a:buSzPts val="2000"/>
              <a:buNone/>
              <a:defRPr sz="2000"/>
            </a:lvl2pPr>
            <a:lvl3pPr lvl="2" algn="ctr" rtl="0">
              <a:lnSpc>
                <a:spcPct val="90000"/>
              </a:lnSpc>
              <a:spcBef>
                <a:spcPts val="500"/>
              </a:spcBef>
              <a:spcAft>
                <a:spcPts val="0"/>
              </a:spcAft>
              <a:buClr>
                <a:schemeClr val="dk1"/>
              </a:buClr>
              <a:buSzPts val="1800"/>
              <a:buNone/>
              <a:defRPr sz="1800"/>
            </a:lvl3pPr>
            <a:lvl4pPr lvl="3" algn="ctr" rtl="0">
              <a:lnSpc>
                <a:spcPct val="90000"/>
              </a:lnSpc>
              <a:spcBef>
                <a:spcPts val="500"/>
              </a:spcBef>
              <a:spcAft>
                <a:spcPts val="0"/>
              </a:spcAft>
              <a:buClr>
                <a:schemeClr val="dk1"/>
              </a:buClr>
              <a:buSzPts val="1600"/>
              <a:buNone/>
              <a:defRPr sz="1600"/>
            </a:lvl4pPr>
            <a:lvl5pPr lvl="4" algn="ctr" rtl="0">
              <a:lnSpc>
                <a:spcPct val="9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102" name="Google Shape;102;p10"/>
          <p:cNvSpPr txBox="1"/>
          <p:nvPr/>
        </p:nvSpPr>
        <p:spPr>
          <a:xfrm>
            <a:off x="1986150" y="1997675"/>
            <a:ext cx="4984200" cy="213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AR" sz="6000" b="1">
                <a:solidFill>
                  <a:schemeClr val="accent5"/>
                </a:solidFill>
              </a:rPr>
              <a:t>CFP</a:t>
            </a:r>
            <a:endParaRPr sz="6000" b="1">
              <a:solidFill>
                <a:schemeClr val="accent5"/>
              </a:solidFill>
            </a:endParaRPr>
          </a:p>
          <a:p>
            <a:pPr marL="0" lvl="0" indent="0" algn="ctr" rtl="0">
              <a:spcBef>
                <a:spcPts val="0"/>
              </a:spcBef>
              <a:spcAft>
                <a:spcPts val="0"/>
              </a:spcAft>
              <a:buNone/>
            </a:pPr>
            <a:r>
              <a:rPr lang="es-AR" sz="6000" b="1">
                <a:solidFill>
                  <a:schemeClr val="accent5"/>
                </a:solidFill>
              </a:rPr>
              <a:t>Programador </a:t>
            </a:r>
            <a:endParaRPr sz="6000" b="1">
              <a:solidFill>
                <a:schemeClr val="accent5"/>
              </a:solidFill>
            </a:endParaRPr>
          </a:p>
          <a:p>
            <a:pPr marL="0" lvl="0" indent="0" algn="ctr" rtl="0">
              <a:spcBef>
                <a:spcPts val="0"/>
              </a:spcBef>
              <a:spcAft>
                <a:spcPts val="0"/>
              </a:spcAft>
              <a:buNone/>
            </a:pPr>
            <a:r>
              <a:rPr lang="es-AR" sz="6000" b="1">
                <a:solidFill>
                  <a:schemeClr val="accent5"/>
                </a:solidFill>
              </a:rPr>
              <a:t>full-stack</a:t>
            </a:r>
            <a:endParaRPr sz="6000" b="1">
              <a:solidFill>
                <a:schemeClr val="accent5"/>
              </a:solidFill>
            </a:endParaRPr>
          </a:p>
        </p:txBody>
      </p:sp>
      <p:sp>
        <p:nvSpPr>
          <p:cNvPr id="103" name="Google Shape;103;p10"/>
          <p:cNvSpPr txBox="1">
            <a:spLocks noGrp="1"/>
          </p:cNvSpPr>
          <p:nvPr>
            <p:ph type="ctrTitle"/>
          </p:nvPr>
        </p:nvSpPr>
        <p:spPr>
          <a:xfrm>
            <a:off x="92375" y="0"/>
            <a:ext cx="8962200" cy="807300"/>
          </a:xfrm>
          <a:prstGeom prst="rect">
            <a:avLst/>
          </a:prstGeom>
          <a:noFill/>
          <a:ln>
            <a:noFill/>
          </a:ln>
        </p:spPr>
        <p:txBody>
          <a:bodyPr spcFirstLastPara="1" wrap="square" lIns="91425" tIns="45700" rIns="91425" bIns="45700" anchor="b" anchorCtr="0"/>
          <a:lstStyle>
            <a:lvl1pPr lvl="0" algn="ctr" rtl="0">
              <a:lnSpc>
                <a:spcPct val="90000"/>
              </a:lnSpc>
              <a:spcBef>
                <a:spcPts val="0"/>
              </a:spcBef>
              <a:spcAft>
                <a:spcPts val="0"/>
              </a:spcAft>
              <a:buClr>
                <a:schemeClr val="lt1"/>
              </a:buClr>
              <a:buSzPts val="4800"/>
              <a:buFont typeface="Arial"/>
              <a:buNone/>
              <a:defRPr sz="4800" b="1">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ilmina - Repaso">
  <p:cSld name="Filmina - Repaso">
    <p:spTree>
      <p:nvGrpSpPr>
        <p:cNvPr id="1" name="Shape 104"/>
        <p:cNvGrpSpPr/>
        <p:nvPr/>
      </p:nvGrpSpPr>
      <p:grpSpPr>
        <a:xfrm>
          <a:off x="0" y="0"/>
          <a:ext cx="0" cy="0"/>
          <a:chOff x="0" y="0"/>
          <a:chExt cx="0" cy="0"/>
        </a:xfrm>
      </p:grpSpPr>
      <p:sp>
        <p:nvSpPr>
          <p:cNvPr id="105" name="Google Shape;105;p11"/>
          <p:cNvSpPr/>
          <p:nvPr/>
        </p:nvSpPr>
        <p:spPr>
          <a:xfrm>
            <a:off x="-25" y="6754950"/>
            <a:ext cx="9144000" cy="146100"/>
          </a:xfrm>
          <a:prstGeom prst="rect">
            <a:avLst/>
          </a:prstGeom>
          <a:solidFill>
            <a:srgbClr val="5A3A9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200" b="1">
              <a:solidFill>
                <a:srgbClr val="FFFFFF"/>
              </a:solidFill>
            </a:endParaRPr>
          </a:p>
        </p:txBody>
      </p:sp>
      <p:sp>
        <p:nvSpPr>
          <p:cNvPr id="106" name="Google Shape;106;p11"/>
          <p:cNvSpPr/>
          <p:nvPr/>
        </p:nvSpPr>
        <p:spPr>
          <a:xfrm flipH="1">
            <a:off x="8440500" y="6615100"/>
            <a:ext cx="703500" cy="285900"/>
          </a:xfrm>
          <a:prstGeom prst="snip1Rect">
            <a:avLst>
              <a:gd name="adj" fmla="val 50000"/>
            </a:avLst>
          </a:prstGeom>
          <a:solidFill>
            <a:srgbClr val="5A3A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200" b="1">
              <a:solidFill>
                <a:srgbClr val="FFFFFF"/>
              </a:solidFill>
            </a:endParaRPr>
          </a:p>
        </p:txBody>
      </p:sp>
      <p:sp>
        <p:nvSpPr>
          <p:cNvPr id="107" name="Google Shape;107;p11"/>
          <p:cNvSpPr txBox="1">
            <a:spLocks noGrp="1"/>
          </p:cNvSpPr>
          <p:nvPr>
            <p:ph type="sldNum" idx="12"/>
          </p:nvPr>
        </p:nvSpPr>
        <p:spPr>
          <a:xfrm>
            <a:off x="8587620" y="6575425"/>
            <a:ext cx="5565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Arial"/>
                <a:ea typeface="Arial"/>
                <a:cs typeface="Arial"/>
                <a:sym typeface="Arial"/>
              </a:defRPr>
            </a:lvl1pPr>
            <a:lvl2pPr marL="0" lvl="1" indent="0" algn="r">
              <a:spcBef>
                <a:spcPts val="0"/>
              </a:spcBef>
              <a:buNone/>
              <a:defRPr sz="1200">
                <a:solidFill>
                  <a:schemeClr val="lt1"/>
                </a:solidFill>
                <a:latin typeface="Arial"/>
                <a:ea typeface="Arial"/>
                <a:cs typeface="Arial"/>
                <a:sym typeface="Arial"/>
              </a:defRPr>
            </a:lvl2pPr>
            <a:lvl3pPr marL="0" lvl="2" indent="0" algn="r">
              <a:spcBef>
                <a:spcPts val="0"/>
              </a:spcBef>
              <a:buNone/>
              <a:defRPr sz="1200">
                <a:solidFill>
                  <a:schemeClr val="lt1"/>
                </a:solidFill>
                <a:latin typeface="Arial"/>
                <a:ea typeface="Arial"/>
                <a:cs typeface="Arial"/>
                <a:sym typeface="Arial"/>
              </a:defRPr>
            </a:lvl3pPr>
            <a:lvl4pPr marL="0" lvl="3" indent="0" algn="r">
              <a:spcBef>
                <a:spcPts val="0"/>
              </a:spcBef>
              <a:buNone/>
              <a:defRPr sz="1200">
                <a:solidFill>
                  <a:schemeClr val="lt1"/>
                </a:solidFill>
                <a:latin typeface="Arial"/>
                <a:ea typeface="Arial"/>
                <a:cs typeface="Arial"/>
                <a:sym typeface="Arial"/>
              </a:defRPr>
            </a:lvl4pPr>
            <a:lvl5pPr marL="0" lvl="4" indent="0" algn="r">
              <a:spcBef>
                <a:spcPts val="0"/>
              </a:spcBef>
              <a:buNone/>
              <a:defRPr sz="1200">
                <a:solidFill>
                  <a:schemeClr val="lt1"/>
                </a:solidFill>
                <a:latin typeface="Arial"/>
                <a:ea typeface="Arial"/>
                <a:cs typeface="Arial"/>
                <a:sym typeface="Arial"/>
              </a:defRPr>
            </a:lvl5pPr>
            <a:lvl6pPr marL="0" lvl="5" indent="0" algn="r">
              <a:spcBef>
                <a:spcPts val="0"/>
              </a:spcBef>
              <a:buNone/>
              <a:defRPr sz="1200">
                <a:solidFill>
                  <a:schemeClr val="lt1"/>
                </a:solidFill>
                <a:latin typeface="Arial"/>
                <a:ea typeface="Arial"/>
                <a:cs typeface="Arial"/>
                <a:sym typeface="Arial"/>
              </a:defRPr>
            </a:lvl6pPr>
            <a:lvl7pPr marL="0" lvl="6" indent="0" algn="r">
              <a:spcBef>
                <a:spcPts val="0"/>
              </a:spcBef>
              <a:buNone/>
              <a:defRPr sz="1200">
                <a:solidFill>
                  <a:schemeClr val="lt1"/>
                </a:solidFill>
                <a:latin typeface="Arial"/>
                <a:ea typeface="Arial"/>
                <a:cs typeface="Arial"/>
                <a:sym typeface="Arial"/>
              </a:defRPr>
            </a:lvl7pPr>
            <a:lvl8pPr marL="0" lvl="7" indent="0" algn="r">
              <a:spcBef>
                <a:spcPts val="0"/>
              </a:spcBef>
              <a:buNone/>
              <a:defRPr sz="1200">
                <a:solidFill>
                  <a:schemeClr val="lt1"/>
                </a:solidFill>
                <a:latin typeface="Arial"/>
                <a:ea typeface="Arial"/>
                <a:cs typeface="Arial"/>
                <a:sym typeface="Arial"/>
              </a:defRPr>
            </a:lvl8pPr>
            <a:lvl9pPr marL="0" lvl="8" indent="0" algn="r">
              <a:spcBef>
                <a:spcPts val="0"/>
              </a:spcBef>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AR"/>
              <a:t>‹Nº›</a:t>
            </a:fld>
            <a:endParaRPr/>
          </a:p>
        </p:txBody>
      </p:sp>
      <p:sp>
        <p:nvSpPr>
          <p:cNvPr id="108" name="Google Shape;108;p11"/>
          <p:cNvSpPr txBox="1">
            <a:spLocks noGrp="1"/>
          </p:cNvSpPr>
          <p:nvPr>
            <p:ph type="title"/>
          </p:nvPr>
        </p:nvSpPr>
        <p:spPr>
          <a:xfrm>
            <a:off x="628663" y="275700"/>
            <a:ext cx="7886700" cy="1220400"/>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1"/>
              </a:buClr>
              <a:buSzPts val="4000"/>
              <a:buFont typeface="Arial"/>
              <a:buNone/>
              <a:defRPr sz="4000" b="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109" name="Google Shape;109;p11"/>
          <p:cNvGrpSpPr/>
          <p:nvPr/>
        </p:nvGrpSpPr>
        <p:grpSpPr>
          <a:xfrm>
            <a:off x="0" y="275"/>
            <a:ext cx="9143950" cy="480375"/>
            <a:chOff x="0" y="275"/>
            <a:chExt cx="9143950" cy="480375"/>
          </a:xfrm>
        </p:grpSpPr>
        <p:sp>
          <p:nvSpPr>
            <p:cNvPr id="110" name="Google Shape;110;p11"/>
            <p:cNvSpPr/>
            <p:nvPr/>
          </p:nvSpPr>
          <p:spPr>
            <a:xfrm>
              <a:off x="1026550" y="275"/>
              <a:ext cx="8117400" cy="242700"/>
            </a:xfrm>
            <a:prstGeom prst="rect">
              <a:avLst/>
            </a:prstGeom>
            <a:solidFill>
              <a:srgbClr val="5A3A92"/>
            </a:solidFill>
            <a:ln>
              <a:noFill/>
            </a:ln>
          </p:spPr>
          <p:txBody>
            <a:bodyPr spcFirstLastPara="1" wrap="square" lIns="91425" tIns="45700" rIns="91425" bIns="45700" anchor="ctr" anchorCtr="0">
              <a:noAutofit/>
            </a:bodyPr>
            <a:lstStyle/>
            <a:p>
              <a:pPr marL="0" lvl="0" indent="0" algn="l" rtl="0">
                <a:spcBef>
                  <a:spcPts val="0"/>
                </a:spcBef>
                <a:spcAft>
                  <a:spcPts val="0"/>
                </a:spcAft>
                <a:buSzPts val="1100"/>
                <a:buNone/>
              </a:pPr>
              <a:endParaRPr sz="1200" b="1">
                <a:solidFill>
                  <a:srgbClr val="FFFFFF"/>
                </a:solidFill>
              </a:endParaRPr>
            </a:p>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11" name="Google Shape;111;p11"/>
            <p:cNvSpPr/>
            <p:nvPr/>
          </p:nvSpPr>
          <p:spPr>
            <a:xfrm rot="10800000" flipH="1">
              <a:off x="0" y="350"/>
              <a:ext cx="1098000" cy="480300"/>
            </a:xfrm>
            <a:prstGeom prst="snip1Rect">
              <a:avLst>
                <a:gd name="adj" fmla="val 50000"/>
              </a:avLst>
            </a:prstGeom>
            <a:solidFill>
              <a:srgbClr val="5A3A9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b="1">
                <a:solidFill>
                  <a:srgbClr val="FFFFFF"/>
                </a:solidFill>
              </a:endParaRPr>
            </a:p>
          </p:txBody>
        </p:sp>
      </p:grpSp>
      <p:sp>
        <p:nvSpPr>
          <p:cNvPr id="112" name="Google Shape;112;p11"/>
          <p:cNvSpPr txBox="1"/>
          <p:nvPr/>
        </p:nvSpPr>
        <p:spPr>
          <a:xfrm>
            <a:off x="60525" y="34600"/>
            <a:ext cx="916500" cy="43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AR" sz="2400" b="1">
                <a:solidFill>
                  <a:srgbClr val="FFFFFF"/>
                </a:solidFill>
              </a:rPr>
              <a:t>CFP</a:t>
            </a:r>
            <a:endParaRPr sz="2400" b="1">
              <a:solidFill>
                <a:srgbClr val="FFFFFF"/>
              </a:solidFill>
            </a:endParaRPr>
          </a:p>
        </p:txBody>
      </p:sp>
      <p:sp>
        <p:nvSpPr>
          <p:cNvPr id="113" name="Google Shape;113;p11"/>
          <p:cNvSpPr txBox="1">
            <a:spLocks noGrp="1"/>
          </p:cNvSpPr>
          <p:nvPr>
            <p:ph type="body" idx="1"/>
          </p:nvPr>
        </p:nvSpPr>
        <p:spPr>
          <a:xfrm>
            <a:off x="628650" y="1530725"/>
            <a:ext cx="7886700" cy="4980600"/>
          </a:xfrm>
          <a:prstGeom prst="rect">
            <a:avLst/>
          </a:prstGeom>
          <a:noFill/>
          <a:ln>
            <a:noFill/>
          </a:ln>
        </p:spPr>
        <p:txBody>
          <a:bodyPr spcFirstLastPara="1" wrap="square" lIns="91425" tIns="45700" rIns="91425" bIns="45700" anchor="t" anchorCtr="0"/>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114"/>
        <p:cNvGrpSpPr/>
        <p:nvPr/>
      </p:nvGrpSpPr>
      <p:grpSpPr>
        <a:xfrm>
          <a:off x="0" y="0"/>
          <a:ext cx="0" cy="0"/>
          <a:chOff x="0" y="0"/>
          <a:chExt cx="0" cy="0"/>
        </a:xfrm>
      </p:grpSpPr>
      <p:sp>
        <p:nvSpPr>
          <p:cNvPr id="115" name="Google Shape;115;p12"/>
          <p:cNvSpPr txBox="1">
            <a:spLocks noGrp="1"/>
          </p:cNvSpPr>
          <p:nvPr>
            <p:ph type="title"/>
          </p:nvPr>
        </p:nvSpPr>
        <p:spPr>
          <a:xfrm>
            <a:off x="623888" y="1176339"/>
            <a:ext cx="7886700" cy="2852700"/>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12"/>
          <p:cNvSpPr txBox="1">
            <a:spLocks noGrp="1"/>
          </p:cNvSpPr>
          <p:nvPr>
            <p:ph type="body" idx="1"/>
          </p:nvPr>
        </p:nvSpPr>
        <p:spPr>
          <a:xfrm>
            <a:off x="623888" y="4589464"/>
            <a:ext cx="7886700" cy="1500300"/>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7" name="Google Shape;117;p12"/>
          <p:cNvSpPr txBox="1">
            <a:spLocks noGrp="1"/>
          </p:cNvSpPr>
          <p:nvPr>
            <p:ph type="ftr" idx="11"/>
          </p:nvPr>
        </p:nvSpPr>
        <p:spPr>
          <a:xfrm>
            <a:off x="0" y="6575425"/>
            <a:ext cx="1920000" cy="3651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2"/>
          <p:cNvSpPr txBox="1">
            <a:spLocks noGrp="1"/>
          </p:cNvSpPr>
          <p:nvPr>
            <p:ph type="sldNum" idx="12"/>
          </p:nvPr>
        </p:nvSpPr>
        <p:spPr>
          <a:xfrm>
            <a:off x="8587620" y="6575425"/>
            <a:ext cx="5565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Arial"/>
                <a:ea typeface="Arial"/>
                <a:cs typeface="Arial"/>
                <a:sym typeface="Arial"/>
              </a:defRPr>
            </a:lvl1pPr>
            <a:lvl2pPr marL="0" lvl="1" indent="0" algn="r">
              <a:spcBef>
                <a:spcPts val="0"/>
              </a:spcBef>
              <a:buNone/>
              <a:defRPr sz="1200">
                <a:solidFill>
                  <a:schemeClr val="lt1"/>
                </a:solidFill>
                <a:latin typeface="Arial"/>
                <a:ea typeface="Arial"/>
                <a:cs typeface="Arial"/>
                <a:sym typeface="Arial"/>
              </a:defRPr>
            </a:lvl2pPr>
            <a:lvl3pPr marL="0" lvl="2" indent="0" algn="r">
              <a:spcBef>
                <a:spcPts val="0"/>
              </a:spcBef>
              <a:buNone/>
              <a:defRPr sz="1200">
                <a:solidFill>
                  <a:schemeClr val="lt1"/>
                </a:solidFill>
                <a:latin typeface="Arial"/>
                <a:ea typeface="Arial"/>
                <a:cs typeface="Arial"/>
                <a:sym typeface="Arial"/>
              </a:defRPr>
            </a:lvl3pPr>
            <a:lvl4pPr marL="0" lvl="3" indent="0" algn="r">
              <a:spcBef>
                <a:spcPts val="0"/>
              </a:spcBef>
              <a:buNone/>
              <a:defRPr sz="1200">
                <a:solidFill>
                  <a:schemeClr val="lt1"/>
                </a:solidFill>
                <a:latin typeface="Arial"/>
                <a:ea typeface="Arial"/>
                <a:cs typeface="Arial"/>
                <a:sym typeface="Arial"/>
              </a:defRPr>
            </a:lvl4pPr>
            <a:lvl5pPr marL="0" lvl="4" indent="0" algn="r">
              <a:spcBef>
                <a:spcPts val="0"/>
              </a:spcBef>
              <a:buNone/>
              <a:defRPr sz="1200">
                <a:solidFill>
                  <a:schemeClr val="lt1"/>
                </a:solidFill>
                <a:latin typeface="Arial"/>
                <a:ea typeface="Arial"/>
                <a:cs typeface="Arial"/>
                <a:sym typeface="Arial"/>
              </a:defRPr>
            </a:lvl5pPr>
            <a:lvl6pPr marL="0" lvl="5" indent="0" algn="r">
              <a:spcBef>
                <a:spcPts val="0"/>
              </a:spcBef>
              <a:buNone/>
              <a:defRPr sz="1200">
                <a:solidFill>
                  <a:schemeClr val="lt1"/>
                </a:solidFill>
                <a:latin typeface="Arial"/>
                <a:ea typeface="Arial"/>
                <a:cs typeface="Arial"/>
                <a:sym typeface="Arial"/>
              </a:defRPr>
            </a:lvl6pPr>
            <a:lvl7pPr marL="0" lvl="6" indent="0" algn="r">
              <a:spcBef>
                <a:spcPts val="0"/>
              </a:spcBef>
              <a:buNone/>
              <a:defRPr sz="1200">
                <a:solidFill>
                  <a:schemeClr val="lt1"/>
                </a:solidFill>
                <a:latin typeface="Arial"/>
                <a:ea typeface="Arial"/>
                <a:cs typeface="Arial"/>
                <a:sym typeface="Arial"/>
              </a:defRPr>
            </a:lvl7pPr>
            <a:lvl8pPr marL="0" lvl="7" indent="0" algn="r">
              <a:spcBef>
                <a:spcPts val="0"/>
              </a:spcBef>
              <a:buNone/>
              <a:defRPr sz="1200">
                <a:solidFill>
                  <a:schemeClr val="lt1"/>
                </a:solidFill>
                <a:latin typeface="Arial"/>
                <a:ea typeface="Arial"/>
                <a:cs typeface="Arial"/>
                <a:sym typeface="Arial"/>
              </a:defRPr>
            </a:lvl8pPr>
            <a:lvl9pPr marL="0" lvl="8" indent="0" algn="r">
              <a:spcBef>
                <a:spcPts val="0"/>
              </a:spcBef>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AR"/>
              <a:t>‹Nº›</a:t>
            </a:fld>
            <a:endParaRPr/>
          </a:p>
        </p:txBody>
      </p:sp>
      <p:sp>
        <p:nvSpPr>
          <p:cNvPr id="119" name="Google Shape;119;p12"/>
          <p:cNvSpPr txBox="1"/>
          <p:nvPr/>
        </p:nvSpPr>
        <p:spPr>
          <a:xfrm>
            <a:off x="0" y="-82375"/>
            <a:ext cx="1226100" cy="6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sz="2400" b="1">
                <a:solidFill>
                  <a:srgbClr val="FFFFFF"/>
                </a:solidFill>
              </a:rPr>
              <a:t>CFP</a:t>
            </a:r>
            <a:endParaRPr sz="2400" b="1">
              <a:solidFill>
                <a:srgbClr val="FFFFFF"/>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20"/>
        <p:cNvGrpSpPr/>
        <p:nvPr/>
      </p:nvGrpSpPr>
      <p:grpSpPr>
        <a:xfrm>
          <a:off x="0" y="0"/>
          <a:ext cx="0" cy="0"/>
          <a:chOff x="0" y="0"/>
          <a:chExt cx="0" cy="0"/>
        </a:xfrm>
      </p:grpSpPr>
      <p:sp>
        <p:nvSpPr>
          <p:cNvPr id="121" name="Google Shape;121;p13"/>
          <p:cNvSpPr txBox="1">
            <a:spLocks noGrp="1"/>
          </p:cNvSpPr>
          <p:nvPr>
            <p:ph type="title"/>
          </p:nvPr>
        </p:nvSpPr>
        <p:spPr>
          <a:xfrm>
            <a:off x="628650" y="290400"/>
            <a:ext cx="7886700" cy="1101000"/>
          </a:xfrm>
          <a:prstGeom prst="rect">
            <a:avLst/>
          </a:prstGeom>
          <a:noFill/>
          <a:ln>
            <a:noFill/>
          </a:ln>
        </p:spPr>
        <p:txBody>
          <a:bodyPr spcFirstLastPara="1" wrap="square" lIns="91425" tIns="45700" rIns="91425" bIns="45700" anchor="ctr" anchorCtr="0"/>
          <a:lstStyle>
            <a:lvl1pPr lvl="0" algn="ctr">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3"/>
          <p:cNvSpPr txBox="1">
            <a:spLocks noGrp="1"/>
          </p:cNvSpPr>
          <p:nvPr>
            <p:ph type="body" idx="1"/>
          </p:nvPr>
        </p:nvSpPr>
        <p:spPr>
          <a:xfrm>
            <a:off x="628650" y="1469139"/>
            <a:ext cx="3886200" cy="50421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3" name="Google Shape;123;p13"/>
          <p:cNvSpPr txBox="1">
            <a:spLocks noGrp="1"/>
          </p:cNvSpPr>
          <p:nvPr>
            <p:ph type="body" idx="2"/>
          </p:nvPr>
        </p:nvSpPr>
        <p:spPr>
          <a:xfrm>
            <a:off x="4629150" y="1469139"/>
            <a:ext cx="3886200" cy="504210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4" name="Google Shape;124;p13"/>
          <p:cNvSpPr txBox="1">
            <a:spLocks noGrp="1"/>
          </p:cNvSpPr>
          <p:nvPr>
            <p:ph type="ftr" idx="11"/>
          </p:nvPr>
        </p:nvSpPr>
        <p:spPr>
          <a:xfrm>
            <a:off x="0" y="6575425"/>
            <a:ext cx="1920000" cy="3651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3"/>
          <p:cNvSpPr txBox="1">
            <a:spLocks noGrp="1"/>
          </p:cNvSpPr>
          <p:nvPr>
            <p:ph type="sldNum" idx="12"/>
          </p:nvPr>
        </p:nvSpPr>
        <p:spPr>
          <a:xfrm>
            <a:off x="8587620" y="6575425"/>
            <a:ext cx="5565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200">
                <a:solidFill>
                  <a:schemeClr val="lt1"/>
                </a:solidFill>
                <a:latin typeface="Arial"/>
                <a:ea typeface="Arial"/>
                <a:cs typeface="Arial"/>
                <a:sym typeface="Arial"/>
              </a:defRPr>
            </a:lvl1pPr>
            <a:lvl2pPr marL="0" lvl="1" indent="0" algn="r">
              <a:spcBef>
                <a:spcPts val="0"/>
              </a:spcBef>
              <a:buNone/>
              <a:defRPr sz="1200">
                <a:solidFill>
                  <a:schemeClr val="lt1"/>
                </a:solidFill>
                <a:latin typeface="Arial"/>
                <a:ea typeface="Arial"/>
                <a:cs typeface="Arial"/>
                <a:sym typeface="Arial"/>
              </a:defRPr>
            </a:lvl2pPr>
            <a:lvl3pPr marL="0" lvl="2" indent="0" algn="r">
              <a:spcBef>
                <a:spcPts val="0"/>
              </a:spcBef>
              <a:buNone/>
              <a:defRPr sz="1200">
                <a:solidFill>
                  <a:schemeClr val="lt1"/>
                </a:solidFill>
                <a:latin typeface="Arial"/>
                <a:ea typeface="Arial"/>
                <a:cs typeface="Arial"/>
                <a:sym typeface="Arial"/>
              </a:defRPr>
            </a:lvl3pPr>
            <a:lvl4pPr marL="0" lvl="3" indent="0" algn="r">
              <a:spcBef>
                <a:spcPts val="0"/>
              </a:spcBef>
              <a:buNone/>
              <a:defRPr sz="1200">
                <a:solidFill>
                  <a:schemeClr val="lt1"/>
                </a:solidFill>
                <a:latin typeface="Arial"/>
                <a:ea typeface="Arial"/>
                <a:cs typeface="Arial"/>
                <a:sym typeface="Arial"/>
              </a:defRPr>
            </a:lvl4pPr>
            <a:lvl5pPr marL="0" lvl="4" indent="0" algn="r">
              <a:spcBef>
                <a:spcPts val="0"/>
              </a:spcBef>
              <a:buNone/>
              <a:defRPr sz="1200">
                <a:solidFill>
                  <a:schemeClr val="lt1"/>
                </a:solidFill>
                <a:latin typeface="Arial"/>
                <a:ea typeface="Arial"/>
                <a:cs typeface="Arial"/>
                <a:sym typeface="Arial"/>
              </a:defRPr>
            </a:lvl5pPr>
            <a:lvl6pPr marL="0" lvl="5" indent="0" algn="r">
              <a:spcBef>
                <a:spcPts val="0"/>
              </a:spcBef>
              <a:buNone/>
              <a:defRPr sz="1200">
                <a:solidFill>
                  <a:schemeClr val="lt1"/>
                </a:solidFill>
                <a:latin typeface="Arial"/>
                <a:ea typeface="Arial"/>
                <a:cs typeface="Arial"/>
                <a:sym typeface="Arial"/>
              </a:defRPr>
            </a:lvl6pPr>
            <a:lvl7pPr marL="0" lvl="6" indent="0" algn="r">
              <a:spcBef>
                <a:spcPts val="0"/>
              </a:spcBef>
              <a:buNone/>
              <a:defRPr sz="1200">
                <a:solidFill>
                  <a:schemeClr val="lt1"/>
                </a:solidFill>
                <a:latin typeface="Arial"/>
                <a:ea typeface="Arial"/>
                <a:cs typeface="Arial"/>
                <a:sym typeface="Arial"/>
              </a:defRPr>
            </a:lvl7pPr>
            <a:lvl8pPr marL="0" lvl="7" indent="0" algn="r">
              <a:spcBef>
                <a:spcPts val="0"/>
              </a:spcBef>
              <a:buNone/>
              <a:defRPr sz="1200">
                <a:solidFill>
                  <a:schemeClr val="lt1"/>
                </a:solidFill>
                <a:latin typeface="Arial"/>
                <a:ea typeface="Arial"/>
                <a:cs typeface="Arial"/>
                <a:sym typeface="Arial"/>
              </a:defRPr>
            </a:lvl8pPr>
            <a:lvl9pPr marL="0" lvl="8" indent="0" algn="r">
              <a:spcBef>
                <a:spcPts val="0"/>
              </a:spcBef>
              <a:buNone/>
              <a:defRPr sz="120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AR"/>
              <a:t>‹Nº›</a:t>
            </a:fld>
            <a:endParaRPr/>
          </a:p>
        </p:txBody>
      </p:sp>
      <p:sp>
        <p:nvSpPr>
          <p:cNvPr id="126" name="Google Shape;126;p13"/>
          <p:cNvSpPr txBox="1"/>
          <p:nvPr/>
        </p:nvSpPr>
        <p:spPr>
          <a:xfrm>
            <a:off x="0" y="-82375"/>
            <a:ext cx="1226100" cy="678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sz="2400" b="1">
                <a:solidFill>
                  <a:srgbClr val="FFFFFF"/>
                </a:solidFill>
              </a:rPr>
              <a:t>CFP</a:t>
            </a:r>
            <a:endParaRPr sz="2400" b="1">
              <a:solidFill>
                <a:srgbClr val="FFFFFF"/>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flipH="1">
            <a:off x="8440500" y="6615100"/>
            <a:ext cx="703500" cy="285900"/>
          </a:xfrm>
          <a:prstGeom prst="snip1Rect">
            <a:avLst>
              <a:gd name="adj" fmla="val 50000"/>
            </a:avLst>
          </a:prstGeom>
          <a:solidFill>
            <a:srgbClr val="0195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b="1">
              <a:solidFill>
                <a:srgbClr val="FFFFFF"/>
              </a:solidFill>
            </a:endParaRPr>
          </a:p>
        </p:txBody>
      </p:sp>
      <p:sp>
        <p:nvSpPr>
          <p:cNvPr id="7" name="Google Shape;7;p1"/>
          <p:cNvSpPr txBox="1">
            <a:spLocks noGrp="1"/>
          </p:cNvSpPr>
          <p:nvPr>
            <p:ph type="title"/>
          </p:nvPr>
        </p:nvSpPr>
        <p:spPr>
          <a:xfrm>
            <a:off x="628638" y="179400"/>
            <a:ext cx="7886700" cy="1310400"/>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 name="Google Shape;8;p1"/>
          <p:cNvSpPr txBox="1">
            <a:spLocks noGrp="1"/>
          </p:cNvSpPr>
          <p:nvPr>
            <p:ph type="body" idx="1"/>
          </p:nvPr>
        </p:nvSpPr>
        <p:spPr>
          <a:xfrm>
            <a:off x="628650" y="1362727"/>
            <a:ext cx="7886700" cy="5148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9" name="Google Shape;9;p1" descr="logos 111MIL-01.JPG"/>
          <p:cNvPicPr preferRelativeResize="0"/>
          <p:nvPr/>
        </p:nvPicPr>
        <p:blipFill rotWithShape="1">
          <a:blip r:embed="rId21">
            <a:alphaModFix/>
          </a:blip>
          <a:srcRect l="86163"/>
          <a:stretch/>
        </p:blipFill>
        <p:spPr>
          <a:xfrm>
            <a:off x="0" y="6754225"/>
            <a:ext cx="9143974" cy="146775"/>
          </a:xfrm>
          <a:prstGeom prst="rect">
            <a:avLst/>
          </a:prstGeom>
          <a:noFill/>
          <a:ln>
            <a:noFill/>
          </a:ln>
        </p:spPr>
      </p:pic>
      <p:sp>
        <p:nvSpPr>
          <p:cNvPr id="10" name="Google Shape;10;p1"/>
          <p:cNvSpPr txBox="1">
            <a:spLocks noGrp="1"/>
          </p:cNvSpPr>
          <p:nvPr>
            <p:ph type="sldNum" idx="12"/>
          </p:nvPr>
        </p:nvSpPr>
        <p:spPr>
          <a:xfrm>
            <a:off x="8587620" y="6575425"/>
            <a:ext cx="5565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Arial"/>
                <a:ea typeface="Arial"/>
                <a:cs typeface="Arial"/>
                <a:sym typeface="Arial"/>
              </a:defRPr>
            </a:lvl1pPr>
            <a:lvl2pPr marL="0" marR="0" lvl="1" indent="0" algn="r" rtl="0">
              <a:spcBef>
                <a:spcPts val="0"/>
              </a:spcBef>
              <a:buNone/>
              <a:defRPr sz="1200" b="0" i="0" u="none" strike="noStrike" cap="none">
                <a:solidFill>
                  <a:schemeClr val="lt1"/>
                </a:solidFill>
                <a:latin typeface="Arial"/>
                <a:ea typeface="Arial"/>
                <a:cs typeface="Arial"/>
                <a:sym typeface="Arial"/>
              </a:defRPr>
            </a:lvl2pPr>
            <a:lvl3pPr marL="0" marR="0" lvl="2" indent="0" algn="r" rtl="0">
              <a:spcBef>
                <a:spcPts val="0"/>
              </a:spcBef>
              <a:buNone/>
              <a:defRPr sz="1200" b="0" i="0" u="none" strike="noStrike" cap="none">
                <a:solidFill>
                  <a:schemeClr val="lt1"/>
                </a:solidFill>
                <a:latin typeface="Arial"/>
                <a:ea typeface="Arial"/>
                <a:cs typeface="Arial"/>
                <a:sym typeface="Arial"/>
              </a:defRPr>
            </a:lvl3pPr>
            <a:lvl4pPr marL="0" marR="0" lvl="3" indent="0" algn="r" rtl="0">
              <a:spcBef>
                <a:spcPts val="0"/>
              </a:spcBef>
              <a:buNone/>
              <a:defRPr sz="1200" b="0" i="0" u="none" strike="noStrike" cap="none">
                <a:solidFill>
                  <a:schemeClr val="lt1"/>
                </a:solidFill>
                <a:latin typeface="Arial"/>
                <a:ea typeface="Arial"/>
                <a:cs typeface="Arial"/>
                <a:sym typeface="Arial"/>
              </a:defRPr>
            </a:lvl4pPr>
            <a:lvl5pPr marL="0" marR="0" lvl="4" indent="0" algn="r" rtl="0">
              <a:spcBef>
                <a:spcPts val="0"/>
              </a:spcBef>
              <a:buNone/>
              <a:defRPr sz="1200" b="0" i="0" u="none" strike="noStrike" cap="none">
                <a:solidFill>
                  <a:schemeClr val="lt1"/>
                </a:solidFill>
                <a:latin typeface="Arial"/>
                <a:ea typeface="Arial"/>
                <a:cs typeface="Arial"/>
                <a:sym typeface="Arial"/>
              </a:defRPr>
            </a:lvl5pPr>
            <a:lvl6pPr marL="0" marR="0" lvl="5" indent="0" algn="r" rtl="0">
              <a:spcBef>
                <a:spcPts val="0"/>
              </a:spcBef>
              <a:buNone/>
              <a:defRPr sz="1200" b="0" i="0" u="none" strike="noStrike" cap="none">
                <a:solidFill>
                  <a:schemeClr val="lt1"/>
                </a:solidFill>
                <a:latin typeface="Arial"/>
                <a:ea typeface="Arial"/>
                <a:cs typeface="Arial"/>
                <a:sym typeface="Arial"/>
              </a:defRPr>
            </a:lvl6pPr>
            <a:lvl7pPr marL="0" marR="0" lvl="6" indent="0" algn="r" rtl="0">
              <a:spcBef>
                <a:spcPts val="0"/>
              </a:spcBef>
              <a:buNone/>
              <a:defRPr sz="1200" b="0" i="0" u="none" strike="noStrike" cap="none">
                <a:solidFill>
                  <a:schemeClr val="lt1"/>
                </a:solidFill>
                <a:latin typeface="Arial"/>
                <a:ea typeface="Arial"/>
                <a:cs typeface="Arial"/>
                <a:sym typeface="Arial"/>
              </a:defRPr>
            </a:lvl7pPr>
            <a:lvl8pPr marL="0" marR="0" lvl="7" indent="0" algn="r" rtl="0">
              <a:spcBef>
                <a:spcPts val="0"/>
              </a:spcBef>
              <a:buNone/>
              <a:defRPr sz="1200" b="0" i="0" u="none" strike="noStrike" cap="none">
                <a:solidFill>
                  <a:schemeClr val="lt1"/>
                </a:solidFill>
                <a:latin typeface="Arial"/>
                <a:ea typeface="Arial"/>
                <a:cs typeface="Arial"/>
                <a:sym typeface="Arial"/>
              </a:defRPr>
            </a:lvl8pPr>
            <a:lvl9pPr marL="0" marR="0" lvl="8" indent="0" algn="r" rtl="0">
              <a:spcBef>
                <a:spcPts val="0"/>
              </a:spcBef>
              <a:buNone/>
              <a:defRPr sz="1200" b="0" i="0" u="none" strike="noStrike" cap="none">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s-AR"/>
              <a:t>‹Nº›</a:t>
            </a:fld>
            <a:endParaRPr/>
          </a:p>
        </p:txBody>
      </p:sp>
      <p:grpSp>
        <p:nvGrpSpPr>
          <p:cNvPr id="11" name="Google Shape;11;p1"/>
          <p:cNvGrpSpPr/>
          <p:nvPr/>
        </p:nvGrpSpPr>
        <p:grpSpPr>
          <a:xfrm>
            <a:off x="0" y="275"/>
            <a:ext cx="9143950" cy="480375"/>
            <a:chOff x="0" y="275"/>
            <a:chExt cx="9143950" cy="480375"/>
          </a:xfrm>
        </p:grpSpPr>
        <p:sp>
          <p:nvSpPr>
            <p:cNvPr id="12" name="Google Shape;12;p1"/>
            <p:cNvSpPr/>
            <p:nvPr/>
          </p:nvSpPr>
          <p:spPr>
            <a:xfrm>
              <a:off x="1026550" y="275"/>
              <a:ext cx="8117400" cy="242700"/>
            </a:xfrm>
            <a:prstGeom prst="rect">
              <a:avLst/>
            </a:prstGeom>
            <a:solidFill>
              <a:srgbClr val="0195D6"/>
            </a:solidFill>
            <a:ln>
              <a:noFill/>
            </a:ln>
          </p:spPr>
          <p:txBody>
            <a:bodyPr spcFirstLastPara="1" wrap="square" lIns="91425" tIns="45700" rIns="91425" bIns="45700" anchor="ctr" anchorCtr="0">
              <a:noAutofit/>
            </a:bodyPr>
            <a:lstStyle/>
            <a:p>
              <a:pPr marL="0" lvl="0" indent="0" algn="l" rtl="0">
                <a:spcBef>
                  <a:spcPts val="0"/>
                </a:spcBef>
                <a:spcAft>
                  <a:spcPts val="0"/>
                </a:spcAft>
                <a:buSzPts val="1100"/>
                <a:buNone/>
              </a:pPr>
              <a:endParaRPr sz="1200" b="1">
                <a:solidFill>
                  <a:srgbClr val="FFFFFF"/>
                </a:solidFill>
              </a:endParaRPr>
            </a:p>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3" name="Google Shape;13;p1"/>
            <p:cNvSpPr/>
            <p:nvPr/>
          </p:nvSpPr>
          <p:spPr>
            <a:xfrm rot="10800000" flipH="1">
              <a:off x="0" y="350"/>
              <a:ext cx="1098000" cy="480300"/>
            </a:xfrm>
            <a:prstGeom prst="snip1Rect">
              <a:avLst>
                <a:gd name="adj" fmla="val 50000"/>
              </a:avLst>
            </a:prstGeom>
            <a:solidFill>
              <a:srgbClr val="0195D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1200" b="1">
                <a:solidFill>
                  <a:srgbClr val="FFFFFF"/>
                </a:solidFill>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9" r:id="rId18"/>
    <p:sldLayoutId id="2147483670"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codepen.io/webUnicen/pen/NpzRev" TargetMode="External"/><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3" Type="http://schemas.openxmlformats.org/officeDocument/2006/relationships/hyperlink" Target="http://codepen.io/webUnicen/pen/peKEqL" TargetMode="External"/><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4.xml.rels><?xml version="1.0" encoding="UTF-8" standalone="yes"?>
<Relationships xmlns="http://schemas.openxmlformats.org/package/2006/relationships"><Relationship Id="rId3" Type="http://schemas.openxmlformats.org/officeDocument/2006/relationships/hyperlink" Target="http://codepen.io/webUnicen/pen/XMYjoo"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10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6.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10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7.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108.xml.rels><?xml version="1.0" encoding="UTF-8" standalone="yes"?>
<Relationships xmlns="http://schemas.openxmlformats.org/package/2006/relationships"><Relationship Id="rId3" Type="http://schemas.openxmlformats.org/officeDocument/2006/relationships/hyperlink" Target="http://codepen.io/webUnicen/pen/yMEajv" TargetMode="External"/><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codepen.io/ignaciojonas/pen/vGewMX"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developer.mozilla.org/en-US/docs/Web/HTML/Element/head"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1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comments" Target="../comments/comment3.xml"/><Relationship Id="rId2" Type="http://schemas.openxmlformats.org/officeDocument/2006/relationships/notesSlide" Target="../notesSlides/notesSlide117.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4.png"/><Relationship Id="rId4" Type="http://schemas.openxmlformats.org/officeDocument/2006/relationships/hyperlink" Target="https://codepen.io/webUnicen/pen/VXWbWL" TargetMode="External"/></Relationships>
</file>

<file path=ppt/slides/_rels/slide118.xml.rels><?xml version="1.0" encoding="UTF-8" standalone="yes"?>
<Relationships xmlns="http://schemas.openxmlformats.org/package/2006/relationships"><Relationship Id="rId8" Type="http://schemas.openxmlformats.org/officeDocument/2006/relationships/hyperlink" Target="http://www.w3schools.com/jsref/event_ondrag.asp" TargetMode="External"/><Relationship Id="rId3" Type="http://schemas.openxmlformats.org/officeDocument/2006/relationships/hyperlink" Target="http://www.w3schools.com/jsref/event_onclick.asp" TargetMode="External"/><Relationship Id="rId7" Type="http://schemas.openxmlformats.org/officeDocument/2006/relationships/hyperlink" Target="http://www.w3schools.com/jsref/event_onchange.asp" TargetMode="External"/><Relationship Id="rId2" Type="http://schemas.openxmlformats.org/officeDocument/2006/relationships/notesSlide" Target="../notesSlides/notesSlide118.xml"/><Relationship Id="rId1" Type="http://schemas.openxmlformats.org/officeDocument/2006/relationships/slideLayout" Target="../slideLayouts/slideLayout2.xml"/><Relationship Id="rId6" Type="http://schemas.openxmlformats.org/officeDocument/2006/relationships/hyperlink" Target="http://www.w3schools.com/jsref/event_onfocus.asp" TargetMode="External"/><Relationship Id="rId11" Type="http://schemas.openxmlformats.org/officeDocument/2006/relationships/hyperlink" Target="http://www.w3schools.com/jsref/dom_obj_event.asp" TargetMode="External"/><Relationship Id="rId5" Type="http://schemas.openxmlformats.org/officeDocument/2006/relationships/hyperlink" Target="http://www.w3schools.com/jsref/event_onload.asp" TargetMode="External"/><Relationship Id="rId10" Type="http://schemas.openxmlformats.org/officeDocument/2006/relationships/hyperlink" Target="http://www.w3schools.com/jsref/event_onpause.asp" TargetMode="External"/><Relationship Id="rId4" Type="http://schemas.openxmlformats.org/officeDocument/2006/relationships/hyperlink" Target="http://www.w3schools.com/jsref/event_onkeydown.asp" TargetMode="External"/><Relationship Id="rId9" Type="http://schemas.openxmlformats.org/officeDocument/2006/relationships/hyperlink" Target="http://www.w3schools.com/jsref/event_oncopy.asp" TargetMode="Externa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developer.mozilla.org/en-US/docs/Web/HTML/Element/meta" TargetMode="Externa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hyperlink" Target="https://developer.mozilla.org/en-US/docs/Web/JavaScript/Reference/Strict_mode" TargetMode="External"/><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s://codepen.io/webUnicen/pen/XqWqwp" TargetMode="External"/></Relationships>
</file>

<file path=ppt/slides/_rels/slide124.xml.rels><?xml version="1.0" encoding="UTF-8" standalone="yes"?>
<Relationships xmlns="http://schemas.openxmlformats.org/package/2006/relationships"><Relationship Id="rId3" Type="http://schemas.openxmlformats.org/officeDocument/2006/relationships/hyperlink" Target="http://codepen.io/webUnicen/pen/eZMvzo" TargetMode="External"/><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hyperlink" Target="https://codepen.io/webUnicen/pen/pLRRZP" TargetMode="External"/><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7.xml.rels><?xml version="1.0" encoding="UTF-8" standalone="yes"?>
<Relationships xmlns="http://schemas.openxmlformats.org/package/2006/relationships"><Relationship Id="rId3" Type="http://schemas.openxmlformats.org/officeDocument/2006/relationships/hyperlink" Target="https://developer.mozilla.org/en-US/docs/Web/JavaScript/Reference/Global_Objects/String/length" TargetMode="External"/><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developer.mozilla.org/en-US/docs/Web/HTML/Element/img" TargetMode="External"/><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hyperlink" Target="https://codepen.io/webUnicen/pen/geRRLe" TargetMode="Externa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developer.mozilla.org/en-US/docs/Web/Guide/HTML/Introduction#Comments_and_doctype"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hyperlink" Target="https://github.com/jonobr1/two.js" TargetMode="External"/><Relationship Id="rId2" Type="http://schemas.openxmlformats.org/officeDocument/2006/relationships/notesSlide" Target="../notesSlides/notesSlide141.xml"/><Relationship Id="rId1" Type="http://schemas.openxmlformats.org/officeDocument/2006/relationships/slideLayout" Target="../slideLayouts/slideLayout2.xml"/><Relationship Id="rId5" Type="http://schemas.openxmlformats.org/officeDocument/2006/relationships/hyperlink" Target="http://www.masswerk.at/JavaPac/JS-PacMan2.html" TargetMode="External"/><Relationship Id="rId4" Type="http://schemas.openxmlformats.org/officeDocument/2006/relationships/hyperlink" Target="http://paperjs.org/" TargetMode="External"/></Relationships>
</file>

<file path=ppt/slides/_rels/slide142.xml.rels><?xml version="1.0" encoding="UTF-8" standalone="yes"?>
<Relationships xmlns="http://schemas.openxmlformats.org/package/2006/relationships"><Relationship Id="rId3" Type="http://schemas.openxmlformats.org/officeDocument/2006/relationships/hyperlink" Target="http://standardjs.com/rules.html" TargetMode="External"/><Relationship Id="rId7" Type="http://schemas.openxmlformats.org/officeDocument/2006/relationships/hyperlink" Target="http://dev.opera.com/articles/view/handling-events-with-javascript-es" TargetMode="External"/><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hyperlink" Target="http://www.elcodigo.net/tutoriales/javascript/javascript5.html" TargetMode="External"/><Relationship Id="rId5" Type="http://schemas.openxmlformats.org/officeDocument/2006/relationships/hyperlink" Target="http://www.slideshare.net/robnyman/javascript-from-birth-to-closure" TargetMode="External"/><Relationship Id="rId4" Type="http://schemas.openxmlformats.org/officeDocument/2006/relationships/hyperlink" Target="http://www.w3schools.com/js/" TargetMode="External"/></Relationships>
</file>

<file path=ppt/slides/_rels/slide143.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86.jpg"/></Relationships>
</file>

<file path=ppt/slides/_rels/slide14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46.xml"/><Relationship Id="rId1" Type="http://schemas.openxmlformats.org/officeDocument/2006/relationships/slideLayout" Target="../slideLayouts/slideLayout2.xml"/><Relationship Id="rId5" Type="http://schemas.openxmlformats.org/officeDocument/2006/relationships/image" Target="../media/image87.jpg"/><Relationship Id="rId4" Type="http://schemas.openxmlformats.org/officeDocument/2006/relationships/image" Target="../media/image5.jpg"/></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hyperlink" Target="https://codepen.io/webUnicen/pen/qmZOaV" TargetMode="External"/><Relationship Id="rId2" Type="http://schemas.openxmlformats.org/officeDocument/2006/relationships/notesSlide" Target="../notesSlides/notesSlide14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9.xml.rels><?xml version="1.0" encoding="UTF-8" standalone="yes"?>
<Relationships xmlns="http://schemas.openxmlformats.org/package/2006/relationships"><Relationship Id="rId3" Type="http://schemas.openxmlformats.org/officeDocument/2006/relationships/hyperlink" Target="https://codepen.io/webUnicen/pen/qmZOaV" TargetMode="External"/><Relationship Id="rId2" Type="http://schemas.openxmlformats.org/officeDocument/2006/relationships/notesSlide" Target="../notesSlides/notesSlide149.xml"/><Relationship Id="rId1" Type="http://schemas.openxmlformats.org/officeDocument/2006/relationships/slideLayout" Target="../slideLayouts/slideLayout2.xml"/><Relationship Id="rId5" Type="http://schemas.openxmlformats.org/officeDocument/2006/relationships/comments" Target="../comments/comment6.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hyperlink" Target="https://developer.mozilla.org/en-US/docs/Web/API/Document/querySelector" TargetMode="External"/><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hyperlink" Target="https://codepen.io/webUnicen/pen/rvBKqr" TargetMode="External"/><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3.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86.jpg"/><Relationship Id="rId4" Type="http://schemas.openxmlformats.org/officeDocument/2006/relationships/image" Target="../media/image4.png"/></Relationships>
</file>

<file path=ppt/slides/_rels/slide1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4.xml"/><Relationship Id="rId1" Type="http://schemas.openxmlformats.org/officeDocument/2006/relationships/slideLayout" Target="../slideLayouts/slideLayout2.xml"/><Relationship Id="rId5" Type="http://schemas.openxmlformats.org/officeDocument/2006/relationships/comments" Target="../comments/comment7.xml"/><Relationship Id="rId4" Type="http://schemas.openxmlformats.org/officeDocument/2006/relationships/hyperlink" Target="https://codepen.io/webUnicen/pen/odNvKK" TargetMode="Externa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6.xml"/><Relationship Id="rId1" Type="http://schemas.openxmlformats.org/officeDocument/2006/relationships/slideLayout" Target="../slideLayouts/slideLayout2.xml"/><Relationship Id="rId4" Type="http://schemas.openxmlformats.org/officeDocument/2006/relationships/hyperlink" Target="https://codepen.io/webUnicen/pen/gzOYaN" TargetMode="Externa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1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1.xml"/><Relationship Id="rId1" Type="http://schemas.openxmlformats.org/officeDocument/2006/relationships/slideLayout" Target="../slideLayouts/slideLayout2.xml"/><Relationship Id="rId5" Type="http://schemas.openxmlformats.org/officeDocument/2006/relationships/comments" Target="../comments/comment8.xml"/><Relationship Id="rId4" Type="http://schemas.openxmlformats.org/officeDocument/2006/relationships/hyperlink" Target="https://codepen.io/webUnicen/pen/Peojzb" TargetMode="External"/></Relationships>
</file>

<file path=ppt/slides/_rels/slide1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8" Type="http://schemas.openxmlformats.org/officeDocument/2006/relationships/hyperlink" Target="http://www.elcodigo.net/tutoriales/javascript/javascript5.html" TargetMode="External"/><Relationship Id="rId3" Type="http://schemas.openxmlformats.org/officeDocument/2006/relationships/hyperlink" Target="http://standardjs.com/rules.html" TargetMode="External"/><Relationship Id="rId7" Type="http://schemas.openxmlformats.org/officeDocument/2006/relationships/hyperlink" Target="https://github.com/getify/You-Dont-Know-JS/blob/master/up%20&amp;%20going/README.md#you-dont-know-js-up--going" TargetMode="External"/><Relationship Id="rId2" Type="http://schemas.openxmlformats.org/officeDocument/2006/relationships/notesSlide" Target="../notesSlides/notesSlide164.xml"/><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2.png"/><Relationship Id="rId5" Type="http://schemas.openxmlformats.org/officeDocument/2006/relationships/hyperlink" Target="http://www.slideshare.net/robnyman/javascript-from-birth-to-closure" TargetMode="External"/><Relationship Id="rId10" Type="http://schemas.openxmlformats.org/officeDocument/2006/relationships/hyperlink" Target="https://github.com/getify/You-Dont-Know-JS/tree/master/es6%20%26%20beyond" TargetMode="External"/><Relationship Id="rId4" Type="http://schemas.openxmlformats.org/officeDocument/2006/relationships/hyperlink" Target="http://www.w3schools.com/js/" TargetMode="External"/><Relationship Id="rId9" Type="http://schemas.openxmlformats.org/officeDocument/2006/relationships/hyperlink" Target="http://dev.opera.com/articles/view/handling-events-with-javascript-e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eveloper.mozilla.org/en-US/docs/Web/Guide/CSS/Getting_Started/Selectors"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developer.mozilla.org/en/docs/Web/CSS/background-color"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developer.mozilla.org/en-US/docs/Web/Guide/CSS/Getting_Started/Color"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hyperlink" Target="http://www.color-hex.com"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hyperlink" Target="http://paletton.com/" TargetMode="External"/><Relationship Id="rId4" Type="http://schemas.openxmlformats.org/officeDocument/2006/relationships/hyperlink" Target="http://www.colorschemer.com/online.html"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developer.mozilla.org/en/docs/Web/CSS/background-image"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developer.mozilla.org/en-US/docs/Web/CSS/text-align"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codepen.io/webUnicen/pen/YZaEPJ"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hyperlink" Target="https://developer.mozilla.org/en-US/docs/Web/HTML/Element/ol" TargetMode="External"/><Relationship Id="rId5" Type="http://schemas.openxmlformats.org/officeDocument/2006/relationships/hyperlink" Target="https://developer.mozilla.org/en/docs/Web/HTML/Element/ul" TargetMode="Externa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hyperlink" Target="http://codepen.io/webUnicen/pen/yMKPag" TargetMode="External"/><Relationship Id="rId4" Type="http://schemas.openxmlformats.org/officeDocument/2006/relationships/hyperlink" Target="http://www.w3schools.com/css/css_list.asp"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mozilla.org/en-US/docs/Web/CSS/font-family"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3" Type="http://schemas.openxmlformats.org/officeDocument/2006/relationships/hyperlink" Target="https://developer.mozilla.org/en-US/docs/Web/CSS/font-style"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hyperlink" Target="https://www.w3.org/TR/html5/"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hyperlink" Target="https://developer.mozilla.org/en-US/docs/Web/CSS" TargetMode="External"/><Relationship Id="rId5" Type="http://schemas.openxmlformats.org/officeDocument/2006/relationships/hyperlink" Target="https://www.w3.org/Style/CSS/" TargetMode="External"/><Relationship Id="rId4" Type="http://schemas.openxmlformats.org/officeDocument/2006/relationships/hyperlink" Target="https://developer.mozilla.org/en-US/docs/Web/HTML"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hyperlink" Target="http://codepen.io/webUnicen/pen/mWxpYM" TargetMode="Externa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hyperlink" Target="http://codepen.io/webUnicen/pen/XMEVvW" TargetMode="Externa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codepen.io/webUnicen/pen/qrQzQd" TargetMode="External"/><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codepen.io/webUnicen/pen/RMJZGz" TargetMode="External"/><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3" Type="http://schemas.openxmlformats.org/officeDocument/2006/relationships/hyperlink" Target="https://developer.mozilla.org/en/docs/Web/CSS/float" TargetMode="External"/><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hyperlink" Target="https://codepen.io/webUnicen/pen/wmXqQg" TargetMode="External"/><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developer.mozilla.org/en/docs/Web/CSS/clear"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www.w3.org/Style/Examples/007/units.en.html" TargetMode="External"/><Relationship Id="rId7" Type="http://schemas.openxmlformats.org/officeDocument/2006/relationships/hyperlink" Target="https://drive.google.com/open?id=0B4N5SXjhTVLtaWJDWDlaR3BJTkk"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image" Target="../media/image39.jpg"/><Relationship Id="rId5" Type="http://schemas.openxmlformats.org/officeDocument/2006/relationships/hyperlink" Target="https://drive.google.com/open?id=0B4N5SXjhTVLtMnItSkpNTXktaEE" TargetMode="External"/><Relationship Id="rId4" Type="http://schemas.openxmlformats.org/officeDocument/2006/relationships/image" Target="../media/image38.jpg"/></Relationships>
</file>

<file path=ppt/slides/_rels/slide6.xml.rels><?xml version="1.0" encoding="UTF-8" standalone="yes"?>
<Relationships xmlns="http://schemas.openxmlformats.org/package/2006/relationships"><Relationship Id="rId3" Type="http://schemas.openxmlformats.org/officeDocument/2006/relationships/hyperlink" Target="https://developer.mozilla.org/en-US/docs/Glossary/Doctype"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1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eveloper.mozilla.org/en-US/docs/Web/HTML/Element/html"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1.xml.rels><?xml version="1.0" encoding="UTF-8" standalone="yes"?>
<Relationships xmlns="http://schemas.openxmlformats.org/package/2006/relationships"><Relationship Id="rId3" Type="http://schemas.openxmlformats.org/officeDocument/2006/relationships/hyperlink" Target="http://getbootstrap.com/getting-started/"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9.png"/></Relationships>
</file>

<file path=ppt/slides/_rels/slide7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73.xml.rels><?xml version="1.0" encoding="UTF-8" standalone="yes"?>
<Relationships xmlns="http://schemas.openxmlformats.org/package/2006/relationships"><Relationship Id="rId3" Type="http://schemas.openxmlformats.org/officeDocument/2006/relationships/hyperlink" Target="http://dev.w3.org/csswg/css-device-adapt/"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4.xml.rels><?xml version="1.0" encoding="UTF-8" standalone="yes"?>
<Relationships xmlns="http://schemas.openxmlformats.org/package/2006/relationships"><Relationship Id="rId3" Type="http://schemas.openxmlformats.org/officeDocument/2006/relationships/hyperlink" Target="https://github.com/scottjehl/Respond" TargetMode="External"/><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5.xml.rels><?xml version="1.0" encoding="UTF-8" standalone="yes"?>
<Relationships xmlns="http://schemas.openxmlformats.org/package/2006/relationships"><Relationship Id="rId3" Type="http://schemas.openxmlformats.org/officeDocument/2006/relationships/hyperlink" Target="http://getbootstrap.com/examples/theme/" TargetMode="External"/><Relationship Id="rId7"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hyperlink" Target="http://expo.getbootstrap.com/" TargetMode="External"/><Relationship Id="rId4" Type="http://schemas.openxmlformats.org/officeDocument/2006/relationships/hyperlink" Target="http://themes.getbootstrap.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hyperlink" Target="https://developer.mozilla.org/en-US/docs/Web/HTML/Element/body"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hyperlink" Target="https://getbootstrap.com/docs/4.0/utilities/display/"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scotch.io/tutorials/reorder-css-columns-using-bootstrap" TargetMode="External"/><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8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hyperlink" Target="http://getbootstrap.com/"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hyperlink" Target="https://librosweb.es/libro/bootstrap_3/" TargetMode="External"/></Relationships>
</file>

<file path=ppt/slides/_rels/slide8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hyperlink" Target="https://www.w3.org/TR/css-2010/#properties" TargetMode="External"/><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eveloper.mozilla.org/en-US/docs/Web/HTML/Element/p"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codepen.io/webUnicen/pen/mWKraP" TargetMode="External"/><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hyperlink" Target="http://codepen.io/webUnicen/pen/evKdKj" TargetMode="External"/><Relationship Id="rId2" Type="http://schemas.openxmlformats.org/officeDocument/2006/relationships/notesSlide" Target="../notesSlides/notesSlide9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63.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codepen.io/webUnicen/pen/gmKwKM" TargetMode="External"/></Relationships>
</file>

<file path=ppt/slides/_rels/slide9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9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hyperlink" Target="http://codepen.io/ignaciojonas/pen/JXrqqj"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developer.mozilla.org/en-US/docs/Web/CSS/Pseudo-classes" TargetMode="External"/><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txBox="1">
            <a:spLocks noGrp="1"/>
          </p:cNvSpPr>
          <p:nvPr>
            <p:ph type="ctrTitle"/>
          </p:nvPr>
        </p:nvSpPr>
        <p:spPr>
          <a:xfrm>
            <a:off x="92375" y="0"/>
            <a:ext cx="8962200" cy="8073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s-AR"/>
              <a:t>HTML y CSS</a:t>
            </a:r>
            <a:endParaRPr/>
          </a:p>
        </p:txBody>
      </p:sp>
      <p:sp>
        <p:nvSpPr>
          <p:cNvPr id="190" name="Google Shape;190;p25"/>
          <p:cNvSpPr txBox="1">
            <a:spLocks noGrp="1"/>
          </p:cNvSpPr>
          <p:nvPr>
            <p:ph type="subTitle" idx="1"/>
          </p:nvPr>
        </p:nvSpPr>
        <p:spPr>
          <a:xfrm>
            <a:off x="0" y="5416114"/>
            <a:ext cx="9147000" cy="550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43"/>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Secciones de Contenido - </a:t>
            </a:r>
            <a:r>
              <a:rPr lang="es-AR" b="1"/>
              <a:t>Headings #1</a:t>
            </a:r>
            <a:endParaRPr b="1"/>
          </a:p>
        </p:txBody>
      </p:sp>
      <p:sp>
        <p:nvSpPr>
          <p:cNvPr id="347" name="Google Shape;347;p43"/>
          <p:cNvSpPr txBox="1">
            <a:spLocks noGrp="1"/>
          </p:cNvSpPr>
          <p:nvPr>
            <p:ph type="body" idx="4294967295"/>
          </p:nvPr>
        </p:nvSpPr>
        <p:spPr>
          <a:xfrm>
            <a:off x="311725" y="1904250"/>
            <a:ext cx="8520600" cy="30495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Clr>
                <a:schemeClr val="dk1"/>
              </a:buClr>
              <a:buSzPts val="2800"/>
              <a:buChar char="●"/>
            </a:pPr>
            <a:r>
              <a:rPr lang="es-AR" sz="2800">
                <a:solidFill>
                  <a:schemeClr val="dk1"/>
                </a:solidFill>
              </a:rPr>
              <a:t>Se definen con los tags </a:t>
            </a:r>
            <a:r>
              <a:rPr lang="es-AR" sz="2800">
                <a:solidFill>
                  <a:schemeClr val="dk1"/>
                </a:solidFill>
                <a:latin typeface="Consolas"/>
                <a:ea typeface="Consolas"/>
                <a:cs typeface="Consolas"/>
                <a:sym typeface="Consolas"/>
              </a:rPr>
              <a:t>&lt;h1&gt;</a:t>
            </a:r>
            <a:r>
              <a:rPr lang="es-AR" sz="2800">
                <a:solidFill>
                  <a:schemeClr val="dk1"/>
                </a:solidFill>
              </a:rPr>
              <a:t> hasta </a:t>
            </a:r>
            <a:r>
              <a:rPr lang="es-AR" sz="2800">
                <a:solidFill>
                  <a:schemeClr val="dk1"/>
                </a:solidFill>
                <a:latin typeface="Consolas"/>
                <a:ea typeface="Consolas"/>
                <a:cs typeface="Consolas"/>
                <a:sym typeface="Consolas"/>
              </a:rPr>
              <a:t>&lt;h6&gt;</a:t>
            </a:r>
            <a:r>
              <a:rPr lang="es-AR" sz="2800">
                <a:solidFill>
                  <a:schemeClr val="dk1"/>
                </a:solidFill>
              </a:rPr>
              <a:t> </a:t>
            </a:r>
            <a:endParaRPr sz="2800">
              <a:solidFill>
                <a:schemeClr val="dk1"/>
              </a:solidFill>
            </a:endParaRPr>
          </a:p>
          <a:p>
            <a:pPr marL="457200" lvl="0" indent="-406400" algn="l" rtl="0">
              <a:spcBef>
                <a:spcPts val="0"/>
              </a:spcBef>
              <a:spcAft>
                <a:spcPts val="0"/>
              </a:spcAft>
              <a:buClr>
                <a:schemeClr val="dk1"/>
              </a:buClr>
              <a:buSzPts val="2800"/>
              <a:buChar char="●"/>
            </a:pPr>
            <a:r>
              <a:rPr lang="es-AR" sz="2800">
                <a:solidFill>
                  <a:schemeClr val="dk1"/>
                </a:solidFill>
              </a:rPr>
              <a:t>El h1 es el más importante</a:t>
            </a:r>
            <a:endParaRPr sz="2800">
              <a:solidFill>
                <a:schemeClr val="dk1"/>
              </a:solidFill>
            </a:endParaRPr>
          </a:p>
          <a:p>
            <a:pPr marL="457200" lvl="0" indent="-406400" algn="l" rtl="0">
              <a:spcBef>
                <a:spcPts val="0"/>
              </a:spcBef>
              <a:spcAft>
                <a:spcPts val="0"/>
              </a:spcAft>
              <a:buClr>
                <a:schemeClr val="dk1"/>
              </a:buClr>
              <a:buSzPts val="2800"/>
              <a:buChar char="●"/>
            </a:pPr>
            <a:r>
              <a:rPr lang="es-AR" sz="2800">
                <a:solidFill>
                  <a:schemeClr val="dk1"/>
                </a:solidFill>
              </a:rPr>
              <a:t>Hay que usarlo </a:t>
            </a:r>
            <a:r>
              <a:rPr lang="es-AR" sz="2800" b="1">
                <a:solidFill>
                  <a:schemeClr val="dk1"/>
                </a:solidFill>
              </a:rPr>
              <a:t>sólo</a:t>
            </a:r>
            <a:r>
              <a:rPr lang="es-AR" sz="2800">
                <a:solidFill>
                  <a:schemeClr val="dk1"/>
                </a:solidFill>
              </a:rPr>
              <a:t> para </a:t>
            </a:r>
            <a:r>
              <a:rPr lang="es-AR" sz="2800" b="1">
                <a:solidFill>
                  <a:schemeClr val="dk1"/>
                </a:solidFill>
              </a:rPr>
              <a:t>títulos</a:t>
            </a:r>
            <a:r>
              <a:rPr lang="es-AR" sz="2800">
                <a:solidFill>
                  <a:schemeClr val="dk1"/>
                </a:solidFill>
              </a:rPr>
              <a:t>, no para que el texto sea más grande o negrita</a:t>
            </a:r>
            <a:endParaRPr sz="2800">
              <a:solidFill>
                <a:schemeClr val="dk1"/>
              </a:solidFill>
            </a:endParaRPr>
          </a:p>
          <a:p>
            <a:pPr marL="457200" lvl="0" indent="-406400" algn="l" rtl="0">
              <a:spcBef>
                <a:spcPts val="0"/>
              </a:spcBef>
              <a:spcAft>
                <a:spcPts val="0"/>
              </a:spcAft>
              <a:buClr>
                <a:schemeClr val="dk1"/>
              </a:buClr>
              <a:buSzPts val="2800"/>
              <a:buChar char="●"/>
            </a:pPr>
            <a:r>
              <a:rPr lang="es-AR" sz="2800">
                <a:solidFill>
                  <a:schemeClr val="dk1"/>
                </a:solidFill>
              </a:rPr>
              <a:t>Hay que evitar saltar niveles, siempre empezar con h1, seguir con h2, etc</a:t>
            </a:r>
            <a:endParaRPr sz="2800">
              <a:solidFill>
                <a:schemeClr val="dk1"/>
              </a:solidFill>
            </a:endParaRPr>
          </a:p>
          <a:p>
            <a:pPr marL="0" lvl="0" indent="0" algn="l" rtl="0">
              <a:spcBef>
                <a:spcPts val="1000"/>
              </a:spcBef>
              <a:spcAft>
                <a:spcPts val="0"/>
              </a:spcAft>
              <a:buNone/>
            </a:pPr>
            <a:endParaRPr/>
          </a:p>
          <a:p>
            <a:pPr marL="0" lvl="0" indent="0" algn="l" rtl="0">
              <a:spcBef>
                <a:spcPts val="1000"/>
              </a:spcBef>
              <a:spcAft>
                <a:spcPts val="0"/>
              </a:spcAft>
              <a:buNone/>
            </a:pPr>
            <a:endParaRPr sz="2800">
              <a:solidFill>
                <a:schemeClr val="dk1"/>
              </a:solidFil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3"/>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Cascada</a:t>
            </a:r>
            <a:endParaRPr/>
          </a:p>
        </p:txBody>
      </p:sp>
      <p:sp>
        <p:nvSpPr>
          <p:cNvPr id="331" name="Google Shape;331;p43"/>
          <p:cNvSpPr txBox="1">
            <a:spLocks noGrp="1"/>
          </p:cNvSpPr>
          <p:nvPr>
            <p:ph type="body" idx="4294967295"/>
          </p:nvPr>
        </p:nvSpPr>
        <p:spPr>
          <a:xfrm>
            <a:off x="311700" y="1465950"/>
            <a:ext cx="8520600" cy="3926100"/>
          </a:xfrm>
          <a:prstGeom prst="rect">
            <a:avLst/>
          </a:prstGeom>
        </p:spPr>
        <p:txBody>
          <a:bodyPr spcFirstLastPara="1" wrap="square" lIns="91425" tIns="45700" rIns="91425" bIns="45700" anchor="t" anchorCtr="0">
            <a:noAutofit/>
          </a:bodyPr>
          <a:lstStyle/>
          <a:p>
            <a:pPr marL="0" lvl="0" indent="0" algn="ctr" rtl="0">
              <a:lnSpc>
                <a:spcPct val="100000"/>
              </a:lnSpc>
              <a:spcBef>
                <a:spcPts val="1000"/>
              </a:spcBef>
              <a:spcAft>
                <a:spcPts val="0"/>
              </a:spcAft>
              <a:buNone/>
            </a:pPr>
            <a:r>
              <a:rPr lang="es-AR" sz="3000" b="1">
                <a:solidFill>
                  <a:schemeClr val="dk1"/>
                </a:solidFill>
                <a:latin typeface="Arial"/>
                <a:ea typeface="Arial"/>
                <a:cs typeface="Arial"/>
                <a:sym typeface="Arial"/>
              </a:rPr>
              <a:t>¿Que pasa cuando a un elemento tiene 2 estilos definidos pero diferentes?</a:t>
            </a:r>
            <a:endParaRPr sz="3000" b="1">
              <a:solidFill>
                <a:schemeClr val="dk1"/>
              </a:solidFill>
              <a:latin typeface="Arial"/>
              <a:ea typeface="Arial"/>
              <a:cs typeface="Arial"/>
              <a:sym typeface="Arial"/>
            </a:endParaRPr>
          </a:p>
          <a:p>
            <a:pPr marL="0" lvl="0" indent="0" algn="l" rtl="0">
              <a:spcBef>
                <a:spcPts val="1000"/>
              </a:spcBef>
              <a:spcAft>
                <a:spcPts val="0"/>
              </a:spcAft>
              <a:buNone/>
            </a:pPr>
            <a:endParaRPr/>
          </a:p>
          <a:p>
            <a:pPr marL="457200" lvl="0" indent="-406400" algn="l" rtl="0">
              <a:spcBef>
                <a:spcPts val="1000"/>
              </a:spcBef>
              <a:spcAft>
                <a:spcPts val="0"/>
              </a:spcAft>
              <a:buSzPts val="2800"/>
              <a:buChar char="•"/>
            </a:pPr>
            <a:r>
              <a:rPr lang="es-AR"/>
              <a:t>CSS significa cascading style sheets (hojas de estilo en cascada)</a:t>
            </a:r>
            <a:endParaRPr/>
          </a:p>
          <a:p>
            <a:pPr marL="457200" lvl="0" indent="-406400" algn="l" rtl="0">
              <a:spcBef>
                <a:spcPts val="0"/>
              </a:spcBef>
              <a:spcAft>
                <a:spcPts val="0"/>
              </a:spcAft>
              <a:buSzPts val="2800"/>
              <a:buChar char="•"/>
            </a:pPr>
            <a:r>
              <a:rPr lang="es-AR"/>
              <a:t>La cascada es el mecanismo que controla el resultado final cuando se aplican varias declaraciones CSS contrapuestas al mismo elemento.</a:t>
            </a:r>
            <a:endParaRPr/>
          </a:p>
          <a:p>
            <a:pPr marL="0" lvl="0" indent="0" algn="l" rtl="0">
              <a:spcBef>
                <a:spcPts val="1000"/>
              </a:spcBef>
              <a:spcAft>
                <a:spcPts val="0"/>
              </a:spcAft>
              <a:buNone/>
            </a:pP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4"/>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Cascada</a:t>
            </a:r>
            <a:endParaRPr/>
          </a:p>
        </p:txBody>
      </p:sp>
      <p:sp>
        <p:nvSpPr>
          <p:cNvPr id="337" name="Google Shape;337;p44"/>
          <p:cNvSpPr txBox="1">
            <a:spLocks noGrp="1"/>
          </p:cNvSpPr>
          <p:nvPr>
            <p:ph type="body" idx="4294967295"/>
          </p:nvPr>
        </p:nvSpPr>
        <p:spPr>
          <a:xfrm>
            <a:off x="311700" y="2218349"/>
            <a:ext cx="8520600" cy="2421300"/>
          </a:xfrm>
          <a:prstGeom prst="rect">
            <a:avLst/>
          </a:prstGeom>
        </p:spPr>
        <p:txBody>
          <a:bodyPr spcFirstLastPara="1" wrap="square" lIns="91425" tIns="45700" rIns="91425" bIns="45700" anchor="t" anchorCtr="0">
            <a:noAutofit/>
          </a:bodyPr>
          <a:lstStyle/>
          <a:p>
            <a:pPr marL="457200" lvl="0" indent="-381000" algn="l" rtl="0">
              <a:spcBef>
                <a:spcPts val="1000"/>
              </a:spcBef>
              <a:spcAft>
                <a:spcPts val="0"/>
              </a:spcAft>
              <a:buSzPts val="2400"/>
              <a:buChar char="•"/>
            </a:pPr>
            <a:r>
              <a:rPr lang="es-AR"/>
              <a:t>Hay tres conceptos principales que controlan el orden en el que se aplican las declaraciones de CSS:</a:t>
            </a:r>
            <a:endParaRPr/>
          </a:p>
          <a:p>
            <a:pPr marL="914400" lvl="1" indent="-381000" algn="l" rtl="0">
              <a:spcBef>
                <a:spcPts val="0"/>
              </a:spcBef>
              <a:spcAft>
                <a:spcPts val="0"/>
              </a:spcAft>
              <a:buSzPts val="2400"/>
              <a:buChar char="•"/>
            </a:pPr>
            <a:r>
              <a:rPr lang="es-AR" sz="2400"/>
              <a:t>Importancia.</a:t>
            </a:r>
            <a:endParaRPr sz="2400"/>
          </a:p>
          <a:p>
            <a:pPr marL="914400" lvl="1" indent="-381000" algn="l" rtl="0">
              <a:spcBef>
                <a:spcPts val="0"/>
              </a:spcBef>
              <a:spcAft>
                <a:spcPts val="0"/>
              </a:spcAft>
              <a:buSzPts val="2400"/>
              <a:buChar char="•"/>
            </a:pPr>
            <a:r>
              <a:rPr lang="es-AR" sz="2400"/>
              <a:t>Especificidad.</a:t>
            </a:r>
            <a:endParaRPr sz="2400"/>
          </a:p>
          <a:p>
            <a:pPr marL="914400" lvl="1" indent="-381000" algn="l" rtl="0">
              <a:spcBef>
                <a:spcPts val="0"/>
              </a:spcBef>
              <a:spcAft>
                <a:spcPts val="0"/>
              </a:spcAft>
              <a:buSzPts val="2400"/>
              <a:buChar char="•"/>
            </a:pPr>
            <a:r>
              <a:rPr lang="es-AR" sz="2400"/>
              <a:t>Orden en el código fuente.</a:t>
            </a:r>
            <a:endParaRPr sz="2400"/>
          </a:p>
          <a:p>
            <a:pPr marL="0" lvl="0" indent="0" algn="l" rtl="0">
              <a:spcBef>
                <a:spcPts val="1000"/>
              </a:spcBef>
              <a:spcAft>
                <a:spcPts val="0"/>
              </a:spcAft>
              <a:buNone/>
            </a:pP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5"/>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Cascada - </a:t>
            </a:r>
            <a:r>
              <a:rPr lang="es-AR" b="1"/>
              <a:t>Importancia</a:t>
            </a:r>
            <a:endParaRPr b="1"/>
          </a:p>
        </p:txBody>
      </p:sp>
      <p:sp>
        <p:nvSpPr>
          <p:cNvPr id="343" name="Google Shape;343;p45"/>
          <p:cNvSpPr txBox="1">
            <a:spLocks noGrp="1"/>
          </p:cNvSpPr>
          <p:nvPr>
            <p:ph type="body" idx="4294967295"/>
          </p:nvPr>
        </p:nvSpPr>
        <p:spPr>
          <a:xfrm>
            <a:off x="311725" y="1391700"/>
            <a:ext cx="8520600" cy="1289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a:t>La palabra reservada </a:t>
            </a:r>
            <a:r>
              <a:rPr lang="es-AR" b="1"/>
              <a:t>!important</a:t>
            </a:r>
            <a:r>
              <a:rPr lang="es-AR"/>
              <a:t>, sobrescribe toda cascada.</a:t>
            </a:r>
            <a:endParaRPr/>
          </a:p>
        </p:txBody>
      </p:sp>
      <p:sp>
        <p:nvSpPr>
          <p:cNvPr id="344" name="Google Shape;344;p45"/>
          <p:cNvSpPr txBox="1">
            <a:spLocks noGrp="1"/>
          </p:cNvSpPr>
          <p:nvPr>
            <p:ph type="body" idx="4294967295"/>
          </p:nvPr>
        </p:nvSpPr>
        <p:spPr>
          <a:xfrm>
            <a:off x="849025" y="6112100"/>
            <a:ext cx="4182600" cy="362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sz="1400">
                <a:latin typeface="Arial"/>
                <a:ea typeface="Arial"/>
                <a:cs typeface="Arial"/>
                <a:sym typeface="Arial"/>
              </a:rPr>
              <a:t> </a:t>
            </a:r>
            <a:r>
              <a:rPr lang="es-AR" sz="1400" u="sng">
                <a:solidFill>
                  <a:schemeClr val="hlink"/>
                </a:solidFill>
                <a:latin typeface="Arial"/>
                <a:ea typeface="Arial"/>
                <a:cs typeface="Arial"/>
                <a:sym typeface="Arial"/>
                <a:hlinkClick r:id="rId3"/>
              </a:rPr>
              <a:t>http://codepen.io/webUnicen/pen/NpzRev</a:t>
            </a:r>
            <a:r>
              <a:rPr lang="es-AR" sz="1400">
                <a:solidFill>
                  <a:schemeClr val="dk1"/>
                </a:solidFill>
                <a:latin typeface="Arial"/>
                <a:ea typeface="Arial"/>
                <a:cs typeface="Arial"/>
                <a:sym typeface="Arial"/>
              </a:rPr>
              <a:t> </a:t>
            </a:r>
            <a:endParaRPr sz="1400">
              <a:latin typeface="Arial"/>
              <a:ea typeface="Arial"/>
              <a:cs typeface="Arial"/>
              <a:sym typeface="Arial"/>
            </a:endParaRPr>
          </a:p>
          <a:p>
            <a:pPr marL="0" lvl="0" indent="0" algn="l" rtl="0">
              <a:spcBef>
                <a:spcPts val="1000"/>
              </a:spcBef>
              <a:spcAft>
                <a:spcPts val="0"/>
              </a:spcAft>
              <a:buNone/>
            </a:pPr>
            <a:endParaRPr/>
          </a:p>
        </p:txBody>
      </p:sp>
      <p:pic>
        <p:nvPicPr>
          <p:cNvPr id="345" name="Google Shape;345;p45"/>
          <p:cNvPicPr preferRelativeResize="0"/>
          <p:nvPr/>
        </p:nvPicPr>
        <p:blipFill>
          <a:blip r:embed="rId4">
            <a:alphaModFix/>
          </a:blip>
          <a:stretch>
            <a:fillRect/>
          </a:stretch>
        </p:blipFill>
        <p:spPr>
          <a:xfrm>
            <a:off x="231537" y="5969896"/>
            <a:ext cx="684844" cy="646800"/>
          </a:xfrm>
          <a:prstGeom prst="rect">
            <a:avLst/>
          </a:prstGeom>
          <a:noFill/>
          <a:ln>
            <a:noFill/>
          </a:ln>
        </p:spPr>
      </p:pic>
      <p:sp>
        <p:nvSpPr>
          <p:cNvPr id="346" name="Google Shape;346;p45"/>
          <p:cNvSpPr txBox="1"/>
          <p:nvPr/>
        </p:nvSpPr>
        <p:spPr>
          <a:xfrm>
            <a:off x="916375" y="2659500"/>
            <a:ext cx="3000000" cy="8877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AR" sz="1600" b="1">
                <a:latin typeface="Proxima Nova"/>
                <a:ea typeface="Proxima Nova"/>
                <a:cs typeface="Proxima Nova"/>
                <a:sym typeface="Proxima Nova"/>
              </a:rPr>
              <a:t>HTML</a:t>
            </a:r>
            <a:endParaRPr sz="1600" b="1">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p</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Este es un parrafo</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p</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p:txBody>
      </p:sp>
      <p:sp>
        <p:nvSpPr>
          <p:cNvPr id="347" name="Google Shape;347;p45"/>
          <p:cNvSpPr txBox="1"/>
          <p:nvPr/>
        </p:nvSpPr>
        <p:spPr>
          <a:xfrm>
            <a:off x="5031625" y="2278500"/>
            <a:ext cx="2793300" cy="2605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AR" sz="1600" b="1">
                <a:latin typeface="Proxima Nova"/>
                <a:ea typeface="Proxima Nova"/>
                <a:cs typeface="Proxima Nova"/>
                <a:sym typeface="Proxima Nova"/>
              </a:rPr>
              <a:t>CSS:</a:t>
            </a:r>
            <a:br>
              <a:rPr lang="es-AR" sz="1600" b="1">
                <a:solidFill>
                  <a:srgbClr val="D4D4D4"/>
                </a:solidFill>
                <a:latin typeface="Proxima Nova"/>
                <a:ea typeface="Proxima Nova"/>
                <a:cs typeface="Proxima Nova"/>
                <a:sym typeface="Proxima Nova"/>
              </a:rPr>
            </a:br>
            <a:r>
              <a:rPr lang="es-AR" sz="1600" b="1">
                <a:solidFill>
                  <a:srgbClr val="D4D4D4"/>
                </a:solidFill>
                <a:latin typeface="Proxima Nova"/>
                <a:ea typeface="Proxima Nova"/>
                <a:cs typeface="Proxima Nova"/>
                <a:sym typeface="Proxima Nova"/>
              </a:rPr>
              <a:t> </a:t>
            </a:r>
            <a:r>
              <a:rPr lang="es-AR" sz="1600" b="1">
                <a:solidFill>
                  <a:srgbClr val="569CD6"/>
                </a:solidFill>
                <a:latin typeface="Proxima Nova"/>
                <a:ea typeface="Proxima Nova"/>
                <a:cs typeface="Proxima Nova"/>
                <a:sym typeface="Proxima Nova"/>
              </a:rPr>
              <a:t>*</a:t>
            </a: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9CDCFE"/>
                </a:solidFill>
                <a:latin typeface="Proxima Nova"/>
                <a:ea typeface="Proxima Nova"/>
                <a:cs typeface="Proxima Nova"/>
                <a:sym typeface="Proxima Nova"/>
              </a:rPr>
              <a:t>color</a:t>
            </a:r>
            <a:r>
              <a:rPr lang="es-AR" sz="1600" b="1">
                <a:solidFill>
                  <a:srgbClr val="D4D4D4"/>
                </a:solidFill>
                <a:latin typeface="Proxima Nova"/>
                <a:ea typeface="Proxima Nova"/>
                <a:cs typeface="Proxima Nova"/>
                <a:sym typeface="Proxima Nova"/>
              </a:rPr>
              <a:t>: </a:t>
            </a:r>
            <a:r>
              <a:rPr lang="es-AR" sz="1600" b="1">
                <a:solidFill>
                  <a:srgbClr val="CE9178"/>
                </a:solidFill>
                <a:latin typeface="Proxima Nova"/>
                <a:ea typeface="Proxima Nova"/>
                <a:cs typeface="Proxima Nova"/>
                <a:sym typeface="Proxima Nova"/>
              </a:rPr>
              <a:t>red</a:t>
            </a:r>
            <a:r>
              <a:rPr lang="es-AR" sz="1600" b="1">
                <a:solidFill>
                  <a:srgbClr val="D4D4D4"/>
                </a:solidFill>
                <a:latin typeface="Proxima Nova"/>
                <a:ea typeface="Proxima Nova"/>
                <a:cs typeface="Proxima Nova"/>
                <a:sym typeface="Proxima Nova"/>
              </a:rPr>
              <a:t> </a:t>
            </a:r>
            <a:r>
              <a:rPr lang="es-AR" sz="1600" b="1">
                <a:solidFill>
                  <a:srgbClr val="569CD6"/>
                </a:solidFill>
                <a:latin typeface="Proxima Nova"/>
                <a:ea typeface="Proxima Nova"/>
                <a:cs typeface="Proxima Nova"/>
                <a:sym typeface="Proxima Nova"/>
              </a:rPr>
              <a:t>!important</a:t>
            </a:r>
            <a:r>
              <a:rPr lang="es-AR" sz="1600" b="1">
                <a:solidFill>
                  <a:srgbClr val="D4D4D4"/>
                </a:solidFill>
                <a:latin typeface="Proxima Nova"/>
                <a:ea typeface="Proxima Nova"/>
                <a:cs typeface="Proxima Nova"/>
                <a:sym typeface="Proxima Nova"/>
              </a:rPr>
              <a:t>;</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D7BA7D"/>
                </a:solidFill>
                <a:latin typeface="Proxima Nova"/>
                <a:ea typeface="Proxima Nova"/>
                <a:cs typeface="Proxima Nova"/>
                <a:sym typeface="Proxima Nova"/>
              </a:rPr>
              <a:t>p</a:t>
            </a: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9CDCFE"/>
                </a:solidFill>
                <a:latin typeface="Proxima Nova"/>
                <a:ea typeface="Proxima Nova"/>
                <a:cs typeface="Proxima Nova"/>
                <a:sym typeface="Proxima Nova"/>
              </a:rPr>
              <a:t>color</a:t>
            </a:r>
            <a:r>
              <a:rPr lang="es-AR" sz="1600" b="1">
                <a:solidFill>
                  <a:srgbClr val="D4D4D4"/>
                </a:solidFill>
                <a:latin typeface="Proxima Nova"/>
                <a:ea typeface="Proxima Nova"/>
                <a:cs typeface="Proxima Nova"/>
                <a:sym typeface="Proxima Nova"/>
              </a:rPr>
              <a:t>: </a:t>
            </a:r>
            <a:r>
              <a:rPr lang="es-AR" sz="1600" b="1">
                <a:solidFill>
                  <a:srgbClr val="CE9178"/>
                </a:solidFill>
                <a:latin typeface="Proxima Nova"/>
                <a:ea typeface="Proxima Nova"/>
                <a:cs typeface="Proxima Nova"/>
                <a:sym typeface="Proxima Nova"/>
              </a:rPr>
              <a:t>blue</a:t>
            </a:r>
            <a:r>
              <a:rPr lang="es-AR" sz="1600" b="1">
                <a:solidFill>
                  <a:srgbClr val="D4D4D4"/>
                </a:solidFill>
                <a:latin typeface="Proxima Nova"/>
                <a:ea typeface="Proxima Nova"/>
                <a:cs typeface="Proxima Nova"/>
                <a:sym typeface="Proxima Nova"/>
              </a:rPr>
              <a:t>;</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p:txBody>
      </p:sp>
      <p:pic>
        <p:nvPicPr>
          <p:cNvPr id="348" name="Google Shape;348;p45"/>
          <p:cNvPicPr preferRelativeResize="0"/>
          <p:nvPr/>
        </p:nvPicPr>
        <p:blipFill>
          <a:blip r:embed="rId5">
            <a:alphaModFix/>
          </a:blip>
          <a:stretch>
            <a:fillRect/>
          </a:stretch>
        </p:blipFill>
        <p:spPr>
          <a:xfrm>
            <a:off x="3139475" y="5026075"/>
            <a:ext cx="2469600" cy="6468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6"/>
          <p:cNvSpPr txBox="1">
            <a:spLocks noGrp="1"/>
          </p:cNvSpPr>
          <p:nvPr>
            <p:ph type="title"/>
          </p:nvPr>
        </p:nvSpPr>
        <p:spPr>
          <a:xfrm>
            <a:off x="628663" y="471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Cascada - </a:t>
            </a:r>
            <a:r>
              <a:rPr lang="es-AR" b="1"/>
              <a:t>Especificidad</a:t>
            </a:r>
            <a:endParaRPr b="1"/>
          </a:p>
        </p:txBody>
      </p:sp>
      <p:sp>
        <p:nvSpPr>
          <p:cNvPr id="354" name="Google Shape;354;p46"/>
          <p:cNvSpPr txBox="1">
            <a:spLocks noGrp="1"/>
          </p:cNvSpPr>
          <p:nvPr>
            <p:ph type="body" idx="4294967295"/>
          </p:nvPr>
        </p:nvSpPr>
        <p:spPr>
          <a:xfrm>
            <a:off x="311700" y="797650"/>
            <a:ext cx="8520600" cy="2815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a:t>Más específico es el selector, entonces ese es el estilo que se aplica.</a:t>
            </a:r>
            <a:endParaRPr/>
          </a:p>
          <a:p>
            <a:pPr marL="457200" lvl="0" indent="-406400" algn="l" rtl="0">
              <a:spcBef>
                <a:spcPts val="1000"/>
              </a:spcBef>
              <a:spcAft>
                <a:spcPts val="0"/>
              </a:spcAft>
              <a:buClr>
                <a:schemeClr val="dk1"/>
              </a:buClr>
              <a:buSzPts val="2800"/>
              <a:buChar char="•"/>
            </a:pPr>
            <a:r>
              <a:rPr lang="es-AR">
                <a:solidFill>
                  <a:schemeClr val="dk1"/>
                </a:solidFill>
              </a:rPr>
              <a:t>Lo que tiene clases es más específico que lo que no.</a:t>
            </a:r>
            <a:endParaRPr>
              <a:solidFill>
                <a:schemeClr val="dk1"/>
              </a:solidFill>
            </a:endParaRPr>
          </a:p>
          <a:p>
            <a:pPr marL="457200" lvl="0" indent="-406400" algn="l" rtl="0">
              <a:spcBef>
                <a:spcPts val="0"/>
              </a:spcBef>
              <a:spcAft>
                <a:spcPts val="0"/>
              </a:spcAft>
              <a:buClr>
                <a:schemeClr val="dk1"/>
              </a:buClr>
              <a:buSzPts val="2800"/>
              <a:buChar char="•"/>
            </a:pPr>
            <a:r>
              <a:rPr lang="es-AR">
                <a:solidFill>
                  <a:schemeClr val="dk1"/>
                </a:solidFill>
              </a:rPr>
              <a:t>Si tienen la misma cantidad de clases, gana el que tiene más elementos para cumplir.</a:t>
            </a: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sp>
        <p:nvSpPr>
          <p:cNvPr id="355" name="Google Shape;355;p46"/>
          <p:cNvSpPr txBox="1">
            <a:spLocks noGrp="1"/>
          </p:cNvSpPr>
          <p:nvPr>
            <p:ph type="body" idx="4294967295"/>
          </p:nvPr>
        </p:nvSpPr>
        <p:spPr>
          <a:xfrm>
            <a:off x="849025" y="6112100"/>
            <a:ext cx="4182600" cy="362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sz="1400">
                <a:latin typeface="Arial"/>
                <a:ea typeface="Arial"/>
                <a:cs typeface="Arial"/>
                <a:sym typeface="Arial"/>
              </a:rPr>
              <a:t> </a:t>
            </a:r>
            <a:r>
              <a:rPr lang="es-AR" sz="1400" u="sng">
                <a:solidFill>
                  <a:schemeClr val="hlink"/>
                </a:solidFill>
                <a:latin typeface="Arial"/>
                <a:ea typeface="Arial"/>
                <a:cs typeface="Arial"/>
                <a:sym typeface="Arial"/>
                <a:hlinkClick r:id="rId3"/>
              </a:rPr>
              <a:t>http://codepen.io/webUnicen/pen/peKEqL</a:t>
            </a:r>
            <a:r>
              <a:rPr lang="es-AR" sz="1400">
                <a:solidFill>
                  <a:schemeClr val="dk1"/>
                </a:solidFill>
                <a:latin typeface="Arial"/>
                <a:ea typeface="Arial"/>
                <a:cs typeface="Arial"/>
                <a:sym typeface="Arial"/>
              </a:rPr>
              <a:t> </a:t>
            </a:r>
            <a:endParaRPr sz="1400">
              <a:latin typeface="Arial"/>
              <a:ea typeface="Arial"/>
              <a:cs typeface="Arial"/>
              <a:sym typeface="Arial"/>
            </a:endParaRPr>
          </a:p>
          <a:p>
            <a:pPr marL="0" lvl="0" indent="0" algn="l" rtl="0">
              <a:spcBef>
                <a:spcPts val="1000"/>
              </a:spcBef>
              <a:spcAft>
                <a:spcPts val="0"/>
              </a:spcAft>
              <a:buNone/>
            </a:pPr>
            <a:endParaRPr/>
          </a:p>
        </p:txBody>
      </p:sp>
      <p:pic>
        <p:nvPicPr>
          <p:cNvPr id="356" name="Google Shape;356;p46"/>
          <p:cNvPicPr preferRelativeResize="0"/>
          <p:nvPr/>
        </p:nvPicPr>
        <p:blipFill>
          <a:blip r:embed="rId4">
            <a:alphaModFix/>
          </a:blip>
          <a:stretch>
            <a:fillRect/>
          </a:stretch>
        </p:blipFill>
        <p:spPr>
          <a:xfrm>
            <a:off x="231537" y="5969896"/>
            <a:ext cx="684844" cy="646800"/>
          </a:xfrm>
          <a:prstGeom prst="rect">
            <a:avLst/>
          </a:prstGeom>
          <a:noFill/>
          <a:ln>
            <a:noFill/>
          </a:ln>
        </p:spPr>
      </p:pic>
      <p:sp>
        <p:nvSpPr>
          <p:cNvPr id="357" name="Google Shape;357;p46"/>
          <p:cNvSpPr txBox="1"/>
          <p:nvPr/>
        </p:nvSpPr>
        <p:spPr>
          <a:xfrm>
            <a:off x="6022225" y="3765850"/>
            <a:ext cx="3000000" cy="30000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AR" sz="1200">
                <a:latin typeface="Proxima Nova"/>
                <a:ea typeface="Proxima Nova"/>
                <a:cs typeface="Proxima Nova"/>
                <a:sym typeface="Proxima Nova"/>
              </a:rPr>
              <a:t>CSS</a:t>
            </a:r>
            <a:r>
              <a:rPr lang="es-AR" sz="1200">
                <a:solidFill>
                  <a:srgbClr val="D4D4D4"/>
                </a:solidFill>
                <a:latin typeface="Proxima Nova"/>
                <a:ea typeface="Proxima Nova"/>
                <a:cs typeface="Proxima Nova"/>
                <a:sym typeface="Proxima Nova"/>
              </a:rPr>
              <a:t> </a:t>
            </a:r>
            <a:endParaRPr sz="1200">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200" b="1">
                <a:solidFill>
                  <a:srgbClr val="D7BA7D"/>
                </a:solidFill>
                <a:latin typeface="Proxima Nova"/>
                <a:ea typeface="Proxima Nova"/>
                <a:cs typeface="Proxima Nova"/>
                <a:sym typeface="Proxima Nova"/>
              </a:rPr>
              <a:t>p</a:t>
            </a:r>
            <a:r>
              <a:rPr lang="es-AR" sz="1200" b="1">
                <a:solidFill>
                  <a:srgbClr val="D4D4D4"/>
                </a:solidFill>
                <a:latin typeface="Proxima Nova"/>
                <a:ea typeface="Proxima Nova"/>
                <a:cs typeface="Proxima Nova"/>
                <a:sym typeface="Proxima Nova"/>
              </a:rPr>
              <a:t> {</a:t>
            </a:r>
            <a:endParaRPr sz="12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200" b="1">
                <a:solidFill>
                  <a:srgbClr val="D4D4D4"/>
                </a:solidFill>
                <a:latin typeface="Proxima Nova"/>
                <a:ea typeface="Proxima Nova"/>
                <a:cs typeface="Proxima Nova"/>
                <a:sym typeface="Proxima Nova"/>
              </a:rPr>
              <a:t>   </a:t>
            </a:r>
            <a:r>
              <a:rPr lang="es-AR" sz="1200" b="1">
                <a:solidFill>
                  <a:srgbClr val="9CDCFE"/>
                </a:solidFill>
                <a:latin typeface="Proxima Nova"/>
                <a:ea typeface="Proxima Nova"/>
                <a:cs typeface="Proxima Nova"/>
                <a:sym typeface="Proxima Nova"/>
              </a:rPr>
              <a:t>color</a:t>
            </a:r>
            <a:r>
              <a:rPr lang="es-AR" sz="1200" b="1">
                <a:solidFill>
                  <a:srgbClr val="D4D4D4"/>
                </a:solidFill>
                <a:latin typeface="Proxima Nova"/>
                <a:ea typeface="Proxima Nova"/>
                <a:cs typeface="Proxima Nova"/>
                <a:sym typeface="Proxima Nova"/>
              </a:rPr>
              <a:t>: </a:t>
            </a:r>
            <a:r>
              <a:rPr lang="es-AR" sz="1200" b="1">
                <a:solidFill>
                  <a:srgbClr val="CE9178"/>
                </a:solidFill>
                <a:latin typeface="Proxima Nova"/>
                <a:ea typeface="Proxima Nova"/>
                <a:cs typeface="Proxima Nova"/>
                <a:sym typeface="Proxima Nova"/>
              </a:rPr>
              <a:t>blue</a:t>
            </a:r>
            <a:r>
              <a:rPr lang="es-AR" sz="1200" b="1">
                <a:solidFill>
                  <a:srgbClr val="D4D4D4"/>
                </a:solidFill>
                <a:latin typeface="Proxima Nova"/>
                <a:ea typeface="Proxima Nova"/>
                <a:cs typeface="Proxima Nova"/>
                <a:sym typeface="Proxima Nova"/>
              </a:rPr>
              <a:t>;  }</a:t>
            </a:r>
            <a:endParaRPr sz="12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200" b="1">
                <a:solidFill>
                  <a:srgbClr val="D4D4D4"/>
                </a:solidFill>
                <a:latin typeface="Proxima Nova"/>
                <a:ea typeface="Proxima Nova"/>
                <a:cs typeface="Proxima Nova"/>
                <a:sym typeface="Proxima Nova"/>
              </a:rPr>
              <a:t> </a:t>
            </a:r>
            <a:r>
              <a:rPr lang="es-AR" sz="1200" b="1">
                <a:solidFill>
                  <a:srgbClr val="D7BA7D"/>
                </a:solidFill>
                <a:latin typeface="Proxima Nova"/>
                <a:ea typeface="Proxima Nova"/>
                <a:cs typeface="Proxima Nova"/>
                <a:sym typeface="Proxima Nova"/>
              </a:rPr>
              <a:t>#unico</a:t>
            </a:r>
            <a:r>
              <a:rPr lang="es-AR" sz="1200" b="1">
                <a:solidFill>
                  <a:srgbClr val="D4D4D4"/>
                </a:solidFill>
                <a:latin typeface="Proxima Nova"/>
                <a:ea typeface="Proxima Nova"/>
                <a:cs typeface="Proxima Nova"/>
                <a:sym typeface="Proxima Nova"/>
              </a:rPr>
              <a:t> {</a:t>
            </a:r>
            <a:endParaRPr sz="12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200" b="1">
                <a:solidFill>
                  <a:srgbClr val="D4D4D4"/>
                </a:solidFill>
                <a:latin typeface="Proxima Nova"/>
                <a:ea typeface="Proxima Nova"/>
                <a:cs typeface="Proxima Nova"/>
                <a:sym typeface="Proxima Nova"/>
              </a:rPr>
              <a:t>   </a:t>
            </a:r>
            <a:r>
              <a:rPr lang="es-AR" sz="1200" b="1">
                <a:solidFill>
                  <a:srgbClr val="9CDCFE"/>
                </a:solidFill>
                <a:latin typeface="Proxima Nova"/>
                <a:ea typeface="Proxima Nova"/>
                <a:cs typeface="Proxima Nova"/>
                <a:sym typeface="Proxima Nova"/>
              </a:rPr>
              <a:t>color</a:t>
            </a:r>
            <a:r>
              <a:rPr lang="es-AR" sz="1200" b="1">
                <a:solidFill>
                  <a:srgbClr val="D4D4D4"/>
                </a:solidFill>
                <a:latin typeface="Proxima Nova"/>
                <a:ea typeface="Proxima Nova"/>
                <a:cs typeface="Proxima Nova"/>
                <a:sym typeface="Proxima Nova"/>
              </a:rPr>
              <a:t>:</a:t>
            </a:r>
            <a:r>
              <a:rPr lang="es-AR" sz="1200" b="1">
                <a:solidFill>
                  <a:srgbClr val="CE9178"/>
                </a:solidFill>
                <a:latin typeface="Proxima Nova"/>
                <a:ea typeface="Proxima Nova"/>
                <a:cs typeface="Proxima Nova"/>
                <a:sym typeface="Proxima Nova"/>
              </a:rPr>
              <a:t>red</a:t>
            </a:r>
            <a:r>
              <a:rPr lang="es-AR" sz="1200" b="1">
                <a:solidFill>
                  <a:srgbClr val="D4D4D4"/>
                </a:solidFill>
                <a:latin typeface="Proxima Nova"/>
                <a:ea typeface="Proxima Nova"/>
                <a:cs typeface="Proxima Nova"/>
                <a:sym typeface="Proxima Nova"/>
              </a:rPr>
              <a:t>;    }</a:t>
            </a:r>
            <a:endParaRPr sz="12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200" b="1">
                <a:solidFill>
                  <a:srgbClr val="D4D4D4"/>
                </a:solidFill>
                <a:latin typeface="Proxima Nova"/>
                <a:ea typeface="Proxima Nova"/>
                <a:cs typeface="Proxima Nova"/>
                <a:sym typeface="Proxima Nova"/>
              </a:rPr>
              <a:t> </a:t>
            </a:r>
            <a:r>
              <a:rPr lang="es-AR" sz="1200" b="1">
                <a:solidFill>
                  <a:srgbClr val="D7BA7D"/>
                </a:solidFill>
                <a:latin typeface="Proxima Nova"/>
                <a:ea typeface="Proxima Nova"/>
                <a:cs typeface="Proxima Nova"/>
                <a:sym typeface="Proxima Nova"/>
              </a:rPr>
              <a:t>.destacada</a:t>
            </a:r>
            <a:r>
              <a:rPr lang="es-AR" sz="1200" b="1">
                <a:solidFill>
                  <a:srgbClr val="D4D4D4"/>
                </a:solidFill>
                <a:latin typeface="Proxima Nova"/>
                <a:ea typeface="Proxima Nova"/>
                <a:cs typeface="Proxima Nova"/>
                <a:sym typeface="Proxima Nova"/>
              </a:rPr>
              <a:t> {</a:t>
            </a:r>
            <a:endParaRPr sz="12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200" b="1">
                <a:solidFill>
                  <a:srgbClr val="D4D4D4"/>
                </a:solidFill>
                <a:latin typeface="Proxima Nova"/>
                <a:ea typeface="Proxima Nova"/>
                <a:cs typeface="Proxima Nova"/>
                <a:sym typeface="Proxima Nova"/>
              </a:rPr>
              <a:t>   </a:t>
            </a:r>
            <a:r>
              <a:rPr lang="es-AR" sz="1200" b="1">
                <a:solidFill>
                  <a:srgbClr val="9CDCFE"/>
                </a:solidFill>
                <a:latin typeface="Proxima Nova"/>
                <a:ea typeface="Proxima Nova"/>
                <a:cs typeface="Proxima Nova"/>
                <a:sym typeface="Proxima Nova"/>
              </a:rPr>
              <a:t>color</a:t>
            </a:r>
            <a:r>
              <a:rPr lang="es-AR" sz="1200" b="1">
                <a:solidFill>
                  <a:srgbClr val="D4D4D4"/>
                </a:solidFill>
                <a:latin typeface="Proxima Nova"/>
                <a:ea typeface="Proxima Nova"/>
                <a:cs typeface="Proxima Nova"/>
                <a:sym typeface="Proxima Nova"/>
              </a:rPr>
              <a:t>:</a:t>
            </a:r>
            <a:r>
              <a:rPr lang="es-AR" sz="1200" b="1">
                <a:solidFill>
                  <a:srgbClr val="CE9178"/>
                </a:solidFill>
                <a:latin typeface="Proxima Nova"/>
                <a:ea typeface="Proxima Nova"/>
                <a:cs typeface="Proxima Nova"/>
                <a:sym typeface="Proxima Nova"/>
              </a:rPr>
              <a:t>green</a:t>
            </a:r>
            <a:r>
              <a:rPr lang="es-AR" sz="1200" b="1">
                <a:solidFill>
                  <a:srgbClr val="D4D4D4"/>
                </a:solidFill>
                <a:latin typeface="Proxima Nova"/>
                <a:ea typeface="Proxima Nova"/>
                <a:cs typeface="Proxima Nova"/>
                <a:sym typeface="Proxima Nova"/>
              </a:rPr>
              <a:t>;   }</a:t>
            </a:r>
            <a:endParaRPr sz="12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200" b="1">
                <a:solidFill>
                  <a:srgbClr val="D4D4D4"/>
                </a:solidFill>
                <a:latin typeface="Proxima Nova"/>
                <a:ea typeface="Proxima Nova"/>
                <a:cs typeface="Proxima Nova"/>
                <a:sym typeface="Proxima Nova"/>
              </a:rPr>
              <a:t> </a:t>
            </a:r>
            <a:r>
              <a:rPr lang="es-AR" sz="1200" b="1">
                <a:solidFill>
                  <a:srgbClr val="D7BA7D"/>
                </a:solidFill>
                <a:latin typeface="Proxima Nova"/>
                <a:ea typeface="Proxima Nova"/>
                <a:cs typeface="Proxima Nova"/>
                <a:sym typeface="Proxima Nova"/>
              </a:rPr>
              <a:t>p.destacada</a:t>
            </a:r>
            <a:r>
              <a:rPr lang="es-AR" sz="1200" b="1">
                <a:solidFill>
                  <a:srgbClr val="D4D4D4"/>
                </a:solidFill>
                <a:latin typeface="Proxima Nova"/>
                <a:ea typeface="Proxima Nova"/>
                <a:cs typeface="Proxima Nova"/>
                <a:sym typeface="Proxima Nova"/>
              </a:rPr>
              <a:t> {</a:t>
            </a:r>
            <a:endParaRPr sz="12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200" b="1">
                <a:solidFill>
                  <a:srgbClr val="D4D4D4"/>
                </a:solidFill>
                <a:latin typeface="Proxima Nova"/>
                <a:ea typeface="Proxima Nova"/>
                <a:cs typeface="Proxima Nova"/>
                <a:sym typeface="Proxima Nova"/>
              </a:rPr>
              <a:t>   </a:t>
            </a:r>
            <a:r>
              <a:rPr lang="es-AR" sz="1200" b="1">
                <a:solidFill>
                  <a:srgbClr val="9CDCFE"/>
                </a:solidFill>
                <a:latin typeface="Proxima Nova"/>
                <a:ea typeface="Proxima Nova"/>
                <a:cs typeface="Proxima Nova"/>
                <a:sym typeface="Proxima Nova"/>
              </a:rPr>
              <a:t>color</a:t>
            </a:r>
            <a:r>
              <a:rPr lang="es-AR" sz="1200" b="1">
                <a:solidFill>
                  <a:srgbClr val="D4D4D4"/>
                </a:solidFill>
                <a:latin typeface="Proxima Nova"/>
                <a:ea typeface="Proxima Nova"/>
                <a:cs typeface="Proxima Nova"/>
                <a:sym typeface="Proxima Nova"/>
              </a:rPr>
              <a:t>:</a:t>
            </a:r>
            <a:r>
              <a:rPr lang="es-AR" sz="1200" b="1">
                <a:solidFill>
                  <a:srgbClr val="CE9178"/>
                </a:solidFill>
                <a:latin typeface="Proxima Nova"/>
                <a:ea typeface="Proxima Nova"/>
                <a:cs typeface="Proxima Nova"/>
                <a:sym typeface="Proxima Nova"/>
              </a:rPr>
              <a:t>orange</a:t>
            </a:r>
            <a:r>
              <a:rPr lang="es-AR" sz="1200" b="1">
                <a:solidFill>
                  <a:srgbClr val="D4D4D4"/>
                </a:solidFill>
                <a:latin typeface="Proxima Nova"/>
                <a:ea typeface="Proxima Nova"/>
                <a:cs typeface="Proxima Nova"/>
                <a:sym typeface="Proxima Nova"/>
              </a:rPr>
              <a:t>;   }</a:t>
            </a:r>
            <a:endParaRPr sz="12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200" b="1">
                <a:solidFill>
                  <a:srgbClr val="D4D4D4"/>
                </a:solidFill>
                <a:latin typeface="Proxima Nova"/>
                <a:ea typeface="Proxima Nova"/>
                <a:cs typeface="Proxima Nova"/>
                <a:sym typeface="Proxima Nova"/>
              </a:rPr>
              <a:t> </a:t>
            </a:r>
            <a:r>
              <a:rPr lang="es-AR" sz="1200" b="1">
                <a:solidFill>
                  <a:srgbClr val="D7BA7D"/>
                </a:solidFill>
                <a:latin typeface="Proxima Nova"/>
                <a:ea typeface="Proxima Nova"/>
                <a:cs typeface="Proxima Nova"/>
                <a:sym typeface="Proxima Nova"/>
              </a:rPr>
              <a:t>p#unico</a:t>
            </a:r>
            <a:r>
              <a:rPr lang="es-AR" sz="1200" b="1">
                <a:solidFill>
                  <a:srgbClr val="D4D4D4"/>
                </a:solidFill>
                <a:latin typeface="Proxima Nova"/>
                <a:ea typeface="Proxima Nova"/>
                <a:cs typeface="Proxima Nova"/>
                <a:sym typeface="Proxima Nova"/>
              </a:rPr>
              <a:t>{</a:t>
            </a:r>
            <a:endParaRPr sz="12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200" b="1">
                <a:solidFill>
                  <a:srgbClr val="D4D4D4"/>
                </a:solidFill>
                <a:latin typeface="Proxima Nova"/>
                <a:ea typeface="Proxima Nova"/>
                <a:cs typeface="Proxima Nova"/>
                <a:sym typeface="Proxima Nova"/>
              </a:rPr>
              <a:t>   </a:t>
            </a:r>
            <a:r>
              <a:rPr lang="es-AR" sz="1200" b="1">
                <a:solidFill>
                  <a:srgbClr val="9CDCFE"/>
                </a:solidFill>
                <a:latin typeface="Proxima Nova"/>
                <a:ea typeface="Proxima Nova"/>
                <a:cs typeface="Proxima Nova"/>
                <a:sym typeface="Proxima Nova"/>
              </a:rPr>
              <a:t>color</a:t>
            </a:r>
            <a:r>
              <a:rPr lang="es-AR" sz="1200" b="1">
                <a:solidFill>
                  <a:srgbClr val="D4D4D4"/>
                </a:solidFill>
                <a:latin typeface="Proxima Nova"/>
                <a:ea typeface="Proxima Nova"/>
                <a:cs typeface="Proxima Nova"/>
                <a:sym typeface="Proxima Nova"/>
              </a:rPr>
              <a:t>:</a:t>
            </a:r>
            <a:r>
              <a:rPr lang="es-AR" sz="1200" b="1">
                <a:solidFill>
                  <a:srgbClr val="CE9178"/>
                </a:solidFill>
                <a:latin typeface="Proxima Nova"/>
                <a:ea typeface="Proxima Nova"/>
                <a:cs typeface="Proxima Nova"/>
                <a:sym typeface="Proxima Nova"/>
              </a:rPr>
              <a:t>pink</a:t>
            </a:r>
            <a:r>
              <a:rPr lang="es-AR" sz="1200" b="1">
                <a:solidFill>
                  <a:srgbClr val="D4D4D4"/>
                </a:solidFill>
                <a:latin typeface="Proxima Nova"/>
                <a:ea typeface="Proxima Nova"/>
                <a:cs typeface="Proxima Nova"/>
                <a:sym typeface="Proxima Nova"/>
              </a:rPr>
              <a:t>;   }</a:t>
            </a:r>
            <a:endParaRPr sz="1200" b="1">
              <a:solidFill>
                <a:srgbClr val="D4D4D4"/>
              </a:solidFill>
              <a:latin typeface="Proxima Nova"/>
              <a:ea typeface="Proxima Nova"/>
              <a:cs typeface="Proxima Nova"/>
              <a:sym typeface="Proxima Nova"/>
            </a:endParaRPr>
          </a:p>
        </p:txBody>
      </p:sp>
      <p:sp>
        <p:nvSpPr>
          <p:cNvPr id="358" name="Google Shape;358;p46"/>
          <p:cNvSpPr txBox="1"/>
          <p:nvPr/>
        </p:nvSpPr>
        <p:spPr>
          <a:xfrm>
            <a:off x="692700" y="4178900"/>
            <a:ext cx="4182600" cy="10344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AR" sz="1200" b="1">
                <a:latin typeface="Proxima Nova"/>
                <a:ea typeface="Proxima Nova"/>
                <a:cs typeface="Proxima Nova"/>
                <a:sym typeface="Proxima Nova"/>
              </a:rPr>
              <a:t>HTML</a:t>
            </a:r>
            <a:endParaRPr sz="1200" b="1">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200" b="1">
                <a:solidFill>
                  <a:srgbClr val="D4D4D4"/>
                </a:solidFill>
                <a:latin typeface="Proxima Nova"/>
                <a:ea typeface="Proxima Nova"/>
                <a:cs typeface="Proxima Nova"/>
                <a:sym typeface="Proxima Nova"/>
              </a:rPr>
              <a:t>  </a:t>
            </a:r>
            <a:r>
              <a:rPr lang="es-AR" sz="1200" b="1">
                <a:solidFill>
                  <a:srgbClr val="808080"/>
                </a:solidFill>
                <a:latin typeface="Proxima Nova"/>
                <a:ea typeface="Proxima Nova"/>
                <a:cs typeface="Proxima Nova"/>
                <a:sym typeface="Proxima Nova"/>
              </a:rPr>
              <a:t>&lt;</a:t>
            </a:r>
            <a:r>
              <a:rPr lang="es-AR" sz="1200" b="1">
                <a:solidFill>
                  <a:srgbClr val="569CD6"/>
                </a:solidFill>
                <a:latin typeface="Proxima Nova"/>
                <a:ea typeface="Proxima Nova"/>
                <a:cs typeface="Proxima Nova"/>
                <a:sym typeface="Proxima Nova"/>
              </a:rPr>
              <a:t>p</a:t>
            </a:r>
            <a:r>
              <a:rPr lang="es-AR" sz="1200" b="1">
                <a:solidFill>
                  <a:srgbClr val="808080"/>
                </a:solidFill>
                <a:latin typeface="Proxima Nova"/>
                <a:ea typeface="Proxima Nova"/>
                <a:cs typeface="Proxima Nova"/>
                <a:sym typeface="Proxima Nova"/>
              </a:rPr>
              <a:t>&gt;</a:t>
            </a:r>
            <a:r>
              <a:rPr lang="es-AR" sz="1200" b="1">
                <a:solidFill>
                  <a:srgbClr val="D4D4D4"/>
                </a:solidFill>
                <a:latin typeface="Proxima Nova"/>
                <a:ea typeface="Proxima Nova"/>
                <a:cs typeface="Proxima Nova"/>
                <a:sym typeface="Proxima Nova"/>
              </a:rPr>
              <a:t>Este es un parrafo</a:t>
            </a:r>
            <a:r>
              <a:rPr lang="es-AR" sz="1200" b="1">
                <a:solidFill>
                  <a:srgbClr val="808080"/>
                </a:solidFill>
                <a:latin typeface="Proxima Nova"/>
                <a:ea typeface="Proxima Nova"/>
                <a:cs typeface="Proxima Nova"/>
                <a:sym typeface="Proxima Nova"/>
              </a:rPr>
              <a:t>&lt;/</a:t>
            </a:r>
            <a:r>
              <a:rPr lang="es-AR" sz="1200" b="1">
                <a:solidFill>
                  <a:srgbClr val="569CD6"/>
                </a:solidFill>
                <a:latin typeface="Proxima Nova"/>
                <a:ea typeface="Proxima Nova"/>
                <a:cs typeface="Proxima Nova"/>
                <a:sym typeface="Proxima Nova"/>
              </a:rPr>
              <a:t>p</a:t>
            </a:r>
            <a:r>
              <a:rPr lang="es-AR" sz="1200" b="1">
                <a:solidFill>
                  <a:srgbClr val="808080"/>
                </a:solidFill>
                <a:latin typeface="Proxima Nova"/>
                <a:ea typeface="Proxima Nova"/>
                <a:cs typeface="Proxima Nova"/>
                <a:sym typeface="Proxima Nova"/>
              </a:rPr>
              <a:t>&gt;</a:t>
            </a:r>
            <a:endParaRPr sz="12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200" b="1">
                <a:solidFill>
                  <a:srgbClr val="808080"/>
                </a:solidFill>
                <a:latin typeface="Proxima Nova"/>
                <a:ea typeface="Proxima Nova"/>
                <a:cs typeface="Proxima Nova"/>
                <a:sym typeface="Proxima Nova"/>
              </a:rPr>
              <a:t>&lt;</a:t>
            </a:r>
            <a:r>
              <a:rPr lang="es-AR" sz="1200" b="1">
                <a:solidFill>
                  <a:srgbClr val="569CD6"/>
                </a:solidFill>
                <a:latin typeface="Proxima Nova"/>
                <a:ea typeface="Proxima Nova"/>
                <a:cs typeface="Proxima Nova"/>
                <a:sym typeface="Proxima Nova"/>
              </a:rPr>
              <a:t>p</a:t>
            </a:r>
            <a:r>
              <a:rPr lang="es-AR" sz="1200" b="1">
                <a:solidFill>
                  <a:srgbClr val="D4D4D4"/>
                </a:solidFill>
                <a:latin typeface="Proxima Nova"/>
                <a:ea typeface="Proxima Nova"/>
                <a:cs typeface="Proxima Nova"/>
                <a:sym typeface="Proxima Nova"/>
              </a:rPr>
              <a:t> </a:t>
            </a:r>
            <a:r>
              <a:rPr lang="es-AR" sz="1200" b="1">
                <a:solidFill>
                  <a:srgbClr val="9CDCFE"/>
                </a:solidFill>
                <a:latin typeface="Proxima Nova"/>
                <a:ea typeface="Proxima Nova"/>
                <a:cs typeface="Proxima Nova"/>
                <a:sym typeface="Proxima Nova"/>
              </a:rPr>
              <a:t>class</a:t>
            </a:r>
            <a:r>
              <a:rPr lang="es-AR" sz="1200" b="1">
                <a:solidFill>
                  <a:srgbClr val="D4D4D4"/>
                </a:solidFill>
                <a:latin typeface="Proxima Nova"/>
                <a:ea typeface="Proxima Nova"/>
                <a:cs typeface="Proxima Nova"/>
                <a:sym typeface="Proxima Nova"/>
              </a:rPr>
              <a:t>=</a:t>
            </a:r>
            <a:r>
              <a:rPr lang="es-AR" sz="1200" b="1">
                <a:solidFill>
                  <a:srgbClr val="CE9178"/>
                </a:solidFill>
                <a:latin typeface="Proxima Nova"/>
                <a:ea typeface="Proxima Nova"/>
                <a:cs typeface="Proxima Nova"/>
                <a:sym typeface="Proxima Nova"/>
              </a:rPr>
              <a:t>'destacada'</a:t>
            </a:r>
            <a:r>
              <a:rPr lang="es-AR" sz="1200" b="1">
                <a:solidFill>
                  <a:srgbClr val="D4D4D4"/>
                </a:solidFill>
                <a:latin typeface="Proxima Nova"/>
                <a:ea typeface="Proxima Nova"/>
                <a:cs typeface="Proxima Nova"/>
                <a:sym typeface="Proxima Nova"/>
              </a:rPr>
              <a:t> </a:t>
            </a:r>
            <a:r>
              <a:rPr lang="es-AR" sz="1200" b="1">
                <a:solidFill>
                  <a:srgbClr val="9CDCFE"/>
                </a:solidFill>
                <a:latin typeface="Proxima Nova"/>
                <a:ea typeface="Proxima Nova"/>
                <a:cs typeface="Proxima Nova"/>
                <a:sym typeface="Proxima Nova"/>
              </a:rPr>
              <a:t>id</a:t>
            </a:r>
            <a:r>
              <a:rPr lang="es-AR" sz="1200" b="1">
                <a:solidFill>
                  <a:srgbClr val="D4D4D4"/>
                </a:solidFill>
                <a:latin typeface="Proxima Nova"/>
                <a:ea typeface="Proxima Nova"/>
                <a:cs typeface="Proxima Nova"/>
                <a:sym typeface="Proxima Nova"/>
              </a:rPr>
              <a:t>=</a:t>
            </a:r>
            <a:r>
              <a:rPr lang="es-AR" sz="1200" b="1">
                <a:solidFill>
                  <a:srgbClr val="CE9178"/>
                </a:solidFill>
                <a:latin typeface="Proxima Nova"/>
                <a:ea typeface="Proxima Nova"/>
                <a:cs typeface="Proxima Nova"/>
                <a:sym typeface="Proxima Nova"/>
              </a:rPr>
              <a:t>'unico'</a:t>
            </a:r>
            <a:r>
              <a:rPr lang="es-AR" sz="1200" b="1">
                <a:solidFill>
                  <a:srgbClr val="808080"/>
                </a:solidFill>
                <a:latin typeface="Proxima Nova"/>
                <a:ea typeface="Proxima Nova"/>
                <a:cs typeface="Proxima Nova"/>
                <a:sym typeface="Proxima Nova"/>
              </a:rPr>
              <a:t>&gt;</a:t>
            </a:r>
            <a:r>
              <a:rPr lang="es-AR" sz="1200" b="1">
                <a:solidFill>
                  <a:srgbClr val="D4D4D4"/>
                </a:solidFill>
                <a:latin typeface="Proxima Nova"/>
                <a:ea typeface="Proxima Nova"/>
                <a:cs typeface="Proxima Nova"/>
                <a:sym typeface="Proxima Nova"/>
              </a:rPr>
              <a:t> Este es un parrafo</a:t>
            </a:r>
            <a:r>
              <a:rPr lang="es-AR" sz="1200" b="1">
                <a:solidFill>
                  <a:srgbClr val="808080"/>
                </a:solidFill>
                <a:latin typeface="Proxima Nova"/>
                <a:ea typeface="Proxima Nova"/>
                <a:cs typeface="Proxima Nova"/>
                <a:sym typeface="Proxima Nova"/>
              </a:rPr>
              <a:t>&lt;/</a:t>
            </a:r>
            <a:r>
              <a:rPr lang="es-AR" sz="1200" b="1">
                <a:solidFill>
                  <a:srgbClr val="569CD6"/>
                </a:solidFill>
                <a:latin typeface="Proxima Nova"/>
                <a:ea typeface="Proxima Nova"/>
                <a:cs typeface="Proxima Nova"/>
                <a:sym typeface="Proxima Nova"/>
              </a:rPr>
              <a:t>p</a:t>
            </a:r>
            <a:r>
              <a:rPr lang="es-AR" sz="1200" b="1">
                <a:solidFill>
                  <a:srgbClr val="808080"/>
                </a:solidFill>
                <a:latin typeface="Proxima Nova"/>
                <a:ea typeface="Proxima Nova"/>
                <a:cs typeface="Proxima Nova"/>
                <a:sym typeface="Proxima Nova"/>
              </a:rPr>
              <a:t>&gt;</a:t>
            </a:r>
            <a:endParaRPr sz="1050">
              <a:solidFill>
                <a:srgbClr val="D4D4D4"/>
              </a:solidFill>
              <a:latin typeface="Consolas"/>
              <a:ea typeface="Consolas"/>
              <a:cs typeface="Consolas"/>
              <a:sym typeface="Consola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7"/>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Cascada - </a:t>
            </a:r>
            <a:r>
              <a:rPr lang="es-AR" b="1"/>
              <a:t>Orden</a:t>
            </a:r>
            <a:endParaRPr b="1"/>
          </a:p>
        </p:txBody>
      </p:sp>
      <p:sp>
        <p:nvSpPr>
          <p:cNvPr id="364" name="Google Shape;364;p47"/>
          <p:cNvSpPr txBox="1">
            <a:spLocks noGrp="1"/>
          </p:cNvSpPr>
          <p:nvPr>
            <p:ph type="body" idx="4294967295"/>
          </p:nvPr>
        </p:nvSpPr>
        <p:spPr>
          <a:xfrm>
            <a:off x="311700" y="1254850"/>
            <a:ext cx="8520600" cy="3087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a:t>Si dos declaraciones afectan al mismo elemento, tienen la misma importancia y la misma especificidad, la selección final es el orden en las fuentes. </a:t>
            </a:r>
            <a:endParaRPr/>
          </a:p>
          <a:p>
            <a:pPr marL="0" lvl="0" indent="0" algn="l" rtl="0">
              <a:spcBef>
                <a:spcPts val="1000"/>
              </a:spcBef>
              <a:spcAft>
                <a:spcPts val="0"/>
              </a:spcAft>
              <a:buNone/>
            </a:pPr>
            <a:r>
              <a:rPr lang="es-AR"/>
              <a:t>La declaración que se ve después en las hojas de estilo "ganará" a las anteriores.</a:t>
            </a:r>
            <a:endParaRPr/>
          </a:p>
        </p:txBody>
      </p:sp>
      <p:sp>
        <p:nvSpPr>
          <p:cNvPr id="365" name="Google Shape;365;p47"/>
          <p:cNvSpPr txBox="1"/>
          <p:nvPr/>
        </p:nvSpPr>
        <p:spPr>
          <a:xfrm>
            <a:off x="6509875" y="3961450"/>
            <a:ext cx="2005500" cy="24531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AR" sz="1600">
                <a:latin typeface="Proxima Nova"/>
                <a:ea typeface="Proxima Nova"/>
                <a:cs typeface="Proxima Nova"/>
                <a:sym typeface="Proxima Nova"/>
              </a:rPr>
              <a:t>CSS</a:t>
            </a:r>
            <a:endParaRPr sz="1600">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a:solidFill>
                  <a:srgbClr val="D4D4D4"/>
                </a:solidFill>
                <a:latin typeface="Proxima Nova"/>
                <a:ea typeface="Proxima Nova"/>
                <a:cs typeface="Proxima Nova"/>
                <a:sym typeface="Proxima Nova"/>
              </a:rPr>
              <a:t> </a:t>
            </a:r>
            <a:r>
              <a:rPr lang="es-AR" sz="1600">
                <a:solidFill>
                  <a:srgbClr val="D7BA7D"/>
                </a:solidFill>
                <a:latin typeface="Proxima Nova"/>
                <a:ea typeface="Proxima Nova"/>
                <a:cs typeface="Proxima Nova"/>
                <a:sym typeface="Proxima Nova"/>
              </a:rPr>
              <a:t>p</a:t>
            </a:r>
            <a:r>
              <a:rPr lang="es-AR" sz="1600">
                <a:solidFill>
                  <a:srgbClr val="D4D4D4"/>
                </a:solidFill>
                <a:latin typeface="Proxima Nova"/>
                <a:ea typeface="Proxima Nova"/>
                <a:cs typeface="Proxima Nova"/>
                <a:sym typeface="Proxima Nova"/>
              </a:rPr>
              <a:t> {</a:t>
            </a:r>
            <a:endParaRPr sz="1600">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a:solidFill>
                  <a:srgbClr val="D4D4D4"/>
                </a:solidFill>
                <a:latin typeface="Proxima Nova"/>
                <a:ea typeface="Proxima Nova"/>
                <a:cs typeface="Proxima Nova"/>
                <a:sym typeface="Proxima Nova"/>
              </a:rPr>
              <a:t>   </a:t>
            </a:r>
            <a:r>
              <a:rPr lang="es-AR" sz="1600">
                <a:solidFill>
                  <a:srgbClr val="9CDCFE"/>
                </a:solidFill>
                <a:latin typeface="Proxima Nova"/>
                <a:ea typeface="Proxima Nova"/>
                <a:cs typeface="Proxima Nova"/>
                <a:sym typeface="Proxima Nova"/>
              </a:rPr>
              <a:t>color</a:t>
            </a:r>
            <a:r>
              <a:rPr lang="es-AR" sz="1600">
                <a:solidFill>
                  <a:srgbClr val="D4D4D4"/>
                </a:solidFill>
                <a:latin typeface="Proxima Nova"/>
                <a:ea typeface="Proxima Nova"/>
                <a:cs typeface="Proxima Nova"/>
                <a:sym typeface="Proxima Nova"/>
              </a:rPr>
              <a:t>: </a:t>
            </a:r>
            <a:r>
              <a:rPr lang="es-AR" sz="1600">
                <a:solidFill>
                  <a:srgbClr val="CE9178"/>
                </a:solidFill>
                <a:latin typeface="Proxima Nova"/>
                <a:ea typeface="Proxima Nova"/>
                <a:cs typeface="Proxima Nova"/>
                <a:sym typeface="Proxima Nova"/>
              </a:rPr>
              <a:t>red</a:t>
            </a:r>
            <a:r>
              <a:rPr lang="es-AR" sz="1600">
                <a:solidFill>
                  <a:srgbClr val="D4D4D4"/>
                </a:solidFill>
                <a:latin typeface="Proxima Nova"/>
                <a:ea typeface="Proxima Nova"/>
                <a:cs typeface="Proxima Nova"/>
                <a:sym typeface="Proxima Nova"/>
              </a:rPr>
              <a:t>;</a:t>
            </a:r>
            <a:endParaRPr sz="1600">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a:solidFill>
                  <a:srgbClr val="D4D4D4"/>
                </a:solidFill>
                <a:latin typeface="Proxima Nova"/>
                <a:ea typeface="Proxima Nova"/>
                <a:cs typeface="Proxima Nova"/>
                <a:sym typeface="Proxima Nova"/>
              </a:rPr>
              <a:t> }</a:t>
            </a:r>
            <a:endParaRPr sz="1600">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a:solidFill>
                  <a:srgbClr val="D4D4D4"/>
                </a:solidFill>
                <a:latin typeface="Proxima Nova"/>
                <a:ea typeface="Proxima Nova"/>
                <a:cs typeface="Proxima Nova"/>
                <a:sym typeface="Proxima Nova"/>
              </a:rPr>
              <a:t>  </a:t>
            </a:r>
            <a:r>
              <a:rPr lang="es-AR" sz="1600">
                <a:solidFill>
                  <a:srgbClr val="D7BA7D"/>
                </a:solidFill>
                <a:latin typeface="Proxima Nova"/>
                <a:ea typeface="Proxima Nova"/>
                <a:cs typeface="Proxima Nova"/>
                <a:sym typeface="Proxima Nova"/>
              </a:rPr>
              <a:t>p</a:t>
            </a:r>
            <a:r>
              <a:rPr lang="es-AR" sz="1600">
                <a:solidFill>
                  <a:srgbClr val="D4D4D4"/>
                </a:solidFill>
                <a:latin typeface="Proxima Nova"/>
                <a:ea typeface="Proxima Nova"/>
                <a:cs typeface="Proxima Nova"/>
                <a:sym typeface="Proxima Nova"/>
              </a:rPr>
              <a:t> {</a:t>
            </a:r>
            <a:endParaRPr sz="1600">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a:solidFill>
                  <a:srgbClr val="D4D4D4"/>
                </a:solidFill>
                <a:latin typeface="Proxima Nova"/>
                <a:ea typeface="Proxima Nova"/>
                <a:cs typeface="Proxima Nova"/>
                <a:sym typeface="Proxima Nova"/>
              </a:rPr>
              <a:t>   </a:t>
            </a:r>
            <a:r>
              <a:rPr lang="es-AR" sz="1600">
                <a:solidFill>
                  <a:srgbClr val="9CDCFE"/>
                </a:solidFill>
                <a:latin typeface="Proxima Nova"/>
                <a:ea typeface="Proxima Nova"/>
                <a:cs typeface="Proxima Nova"/>
                <a:sym typeface="Proxima Nova"/>
              </a:rPr>
              <a:t>color</a:t>
            </a:r>
            <a:r>
              <a:rPr lang="es-AR" sz="1600">
                <a:solidFill>
                  <a:srgbClr val="D4D4D4"/>
                </a:solidFill>
                <a:latin typeface="Proxima Nova"/>
                <a:ea typeface="Proxima Nova"/>
                <a:cs typeface="Proxima Nova"/>
                <a:sym typeface="Proxima Nova"/>
              </a:rPr>
              <a:t>: </a:t>
            </a:r>
            <a:r>
              <a:rPr lang="es-AR" sz="1600">
                <a:solidFill>
                  <a:srgbClr val="CE9178"/>
                </a:solidFill>
                <a:latin typeface="Proxima Nova"/>
                <a:ea typeface="Proxima Nova"/>
                <a:cs typeface="Proxima Nova"/>
                <a:sym typeface="Proxima Nova"/>
              </a:rPr>
              <a:t>blue</a:t>
            </a:r>
            <a:r>
              <a:rPr lang="es-AR" sz="1600">
                <a:solidFill>
                  <a:srgbClr val="D4D4D4"/>
                </a:solidFill>
                <a:latin typeface="Proxima Nova"/>
                <a:ea typeface="Proxima Nova"/>
                <a:cs typeface="Proxima Nova"/>
                <a:sym typeface="Proxima Nova"/>
              </a:rPr>
              <a:t>;</a:t>
            </a:r>
            <a:endParaRPr sz="1600">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a:solidFill>
                  <a:srgbClr val="D4D4D4"/>
                </a:solidFill>
                <a:latin typeface="Proxima Nova"/>
                <a:ea typeface="Proxima Nova"/>
                <a:cs typeface="Proxima Nova"/>
                <a:sym typeface="Proxima Nova"/>
              </a:rPr>
              <a:t> }</a:t>
            </a:r>
            <a:endParaRPr sz="1600">
              <a:solidFill>
                <a:srgbClr val="D4D4D4"/>
              </a:solidFill>
              <a:latin typeface="Proxima Nova"/>
              <a:ea typeface="Proxima Nova"/>
              <a:cs typeface="Proxima Nova"/>
              <a:sym typeface="Proxima Nova"/>
            </a:endParaRPr>
          </a:p>
        </p:txBody>
      </p:sp>
      <p:sp>
        <p:nvSpPr>
          <p:cNvPr id="366" name="Google Shape;366;p47"/>
          <p:cNvSpPr txBox="1"/>
          <p:nvPr/>
        </p:nvSpPr>
        <p:spPr>
          <a:xfrm>
            <a:off x="1967925" y="4613950"/>
            <a:ext cx="3000000" cy="9132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AR" sz="1600">
                <a:latin typeface="Proxima Nova"/>
                <a:ea typeface="Proxima Nova"/>
                <a:cs typeface="Proxima Nova"/>
                <a:sym typeface="Proxima Nova"/>
              </a:rPr>
              <a:t>HTML</a:t>
            </a:r>
            <a:endParaRPr sz="1600">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a:solidFill>
                  <a:srgbClr val="808080"/>
                </a:solidFill>
                <a:latin typeface="Proxima Nova"/>
                <a:ea typeface="Proxima Nova"/>
                <a:cs typeface="Proxima Nova"/>
                <a:sym typeface="Proxima Nova"/>
              </a:rPr>
              <a:t>&lt;</a:t>
            </a:r>
            <a:r>
              <a:rPr lang="es-AR" sz="1600">
                <a:solidFill>
                  <a:srgbClr val="569CD6"/>
                </a:solidFill>
                <a:latin typeface="Proxima Nova"/>
                <a:ea typeface="Proxima Nova"/>
                <a:cs typeface="Proxima Nova"/>
                <a:sym typeface="Proxima Nova"/>
              </a:rPr>
              <a:t>p</a:t>
            </a:r>
            <a:r>
              <a:rPr lang="es-AR" sz="1600">
                <a:solidFill>
                  <a:srgbClr val="808080"/>
                </a:solidFill>
                <a:latin typeface="Proxima Nova"/>
                <a:ea typeface="Proxima Nova"/>
                <a:cs typeface="Proxima Nova"/>
                <a:sym typeface="Proxima Nova"/>
              </a:rPr>
              <a:t>&gt;</a:t>
            </a:r>
            <a:r>
              <a:rPr lang="es-AR" sz="1600">
                <a:solidFill>
                  <a:srgbClr val="D4D4D4"/>
                </a:solidFill>
                <a:latin typeface="Proxima Nova"/>
                <a:ea typeface="Proxima Nova"/>
                <a:cs typeface="Proxima Nova"/>
                <a:sym typeface="Proxima Nova"/>
              </a:rPr>
              <a:t>Este es un parrafo</a:t>
            </a:r>
            <a:r>
              <a:rPr lang="es-AR" sz="1600">
                <a:solidFill>
                  <a:srgbClr val="808080"/>
                </a:solidFill>
                <a:latin typeface="Proxima Nova"/>
                <a:ea typeface="Proxima Nova"/>
                <a:cs typeface="Proxima Nova"/>
                <a:sym typeface="Proxima Nova"/>
              </a:rPr>
              <a:t>&lt;/</a:t>
            </a:r>
            <a:r>
              <a:rPr lang="es-AR" sz="1600">
                <a:solidFill>
                  <a:srgbClr val="569CD6"/>
                </a:solidFill>
                <a:latin typeface="Proxima Nova"/>
                <a:ea typeface="Proxima Nova"/>
                <a:cs typeface="Proxima Nova"/>
                <a:sym typeface="Proxima Nova"/>
              </a:rPr>
              <a:t>p</a:t>
            </a:r>
            <a:r>
              <a:rPr lang="es-AR" sz="1600">
                <a:solidFill>
                  <a:srgbClr val="808080"/>
                </a:solidFill>
                <a:latin typeface="Proxima Nova"/>
                <a:ea typeface="Proxima Nova"/>
                <a:cs typeface="Proxima Nova"/>
                <a:sym typeface="Proxima Nova"/>
              </a:rPr>
              <a:t>&gt;</a:t>
            </a:r>
            <a:endParaRPr sz="1600">
              <a:solidFill>
                <a:srgbClr val="808080"/>
              </a:solidFill>
              <a:latin typeface="Proxima Nova"/>
              <a:ea typeface="Proxima Nova"/>
              <a:cs typeface="Proxima Nova"/>
              <a:sym typeface="Proxima Nova"/>
            </a:endParaRPr>
          </a:p>
        </p:txBody>
      </p:sp>
      <p:sp>
        <p:nvSpPr>
          <p:cNvPr id="367" name="Google Shape;367;p47"/>
          <p:cNvSpPr txBox="1">
            <a:spLocks noGrp="1"/>
          </p:cNvSpPr>
          <p:nvPr>
            <p:ph type="body" idx="4294967295"/>
          </p:nvPr>
        </p:nvSpPr>
        <p:spPr>
          <a:xfrm>
            <a:off x="849025" y="6112100"/>
            <a:ext cx="4182600" cy="362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sz="1400">
                <a:latin typeface="Arial"/>
                <a:ea typeface="Arial"/>
                <a:cs typeface="Arial"/>
                <a:sym typeface="Arial"/>
              </a:rPr>
              <a:t> </a:t>
            </a:r>
            <a:r>
              <a:rPr lang="es-AR" sz="1400" u="sng">
                <a:solidFill>
                  <a:schemeClr val="hlink"/>
                </a:solidFill>
                <a:latin typeface="Arial"/>
                <a:ea typeface="Arial"/>
                <a:cs typeface="Arial"/>
                <a:sym typeface="Arial"/>
                <a:hlinkClick r:id="rId3"/>
              </a:rPr>
              <a:t>http://codepen.io/webUnicen/pen/XMYjoo</a:t>
            </a:r>
            <a:r>
              <a:rPr lang="es-AR" sz="1400">
                <a:solidFill>
                  <a:schemeClr val="dk1"/>
                </a:solidFill>
                <a:latin typeface="Arial"/>
                <a:ea typeface="Arial"/>
                <a:cs typeface="Arial"/>
                <a:sym typeface="Arial"/>
              </a:rPr>
              <a:t> </a:t>
            </a:r>
            <a:r>
              <a:rPr lang="es-AR" sz="1400">
                <a:latin typeface="Arial"/>
                <a:ea typeface="Arial"/>
                <a:cs typeface="Arial"/>
                <a:sym typeface="Arial"/>
              </a:rPr>
              <a:t> </a:t>
            </a:r>
            <a:endParaRPr sz="1400"/>
          </a:p>
        </p:txBody>
      </p:sp>
      <p:pic>
        <p:nvPicPr>
          <p:cNvPr id="368" name="Google Shape;368;p47"/>
          <p:cNvPicPr preferRelativeResize="0"/>
          <p:nvPr/>
        </p:nvPicPr>
        <p:blipFill>
          <a:blip r:embed="rId4">
            <a:alphaModFix/>
          </a:blip>
          <a:stretch>
            <a:fillRect/>
          </a:stretch>
        </p:blipFill>
        <p:spPr>
          <a:xfrm>
            <a:off x="231537" y="5969896"/>
            <a:ext cx="684844" cy="6468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pic>
        <p:nvPicPr>
          <p:cNvPr id="373" name="Google Shape;373;p48" descr="ej_colisiones_html.png"/>
          <p:cNvPicPr preferRelativeResize="0"/>
          <p:nvPr/>
        </p:nvPicPr>
        <p:blipFill>
          <a:blip r:embed="rId3">
            <a:alphaModFix/>
          </a:blip>
          <a:stretch>
            <a:fillRect/>
          </a:stretch>
        </p:blipFill>
        <p:spPr>
          <a:xfrm>
            <a:off x="276038" y="638775"/>
            <a:ext cx="4962525" cy="3067050"/>
          </a:xfrm>
          <a:prstGeom prst="rect">
            <a:avLst/>
          </a:prstGeom>
          <a:noFill/>
          <a:ln>
            <a:noFill/>
          </a:ln>
        </p:spPr>
      </p:pic>
      <p:pic>
        <p:nvPicPr>
          <p:cNvPr id="374" name="Google Shape;374;p48" descr="ej_colisiones_nav.png"/>
          <p:cNvPicPr preferRelativeResize="0"/>
          <p:nvPr/>
        </p:nvPicPr>
        <p:blipFill rotWithShape="1">
          <a:blip r:embed="rId4">
            <a:alphaModFix/>
          </a:blip>
          <a:srcRect t="15376"/>
          <a:stretch/>
        </p:blipFill>
        <p:spPr>
          <a:xfrm>
            <a:off x="2151075" y="3342275"/>
            <a:ext cx="2276250" cy="3224676"/>
          </a:xfrm>
          <a:prstGeom prst="rect">
            <a:avLst/>
          </a:prstGeom>
          <a:noFill/>
          <a:ln>
            <a:noFill/>
          </a:ln>
        </p:spPr>
      </p:pic>
      <p:sp>
        <p:nvSpPr>
          <p:cNvPr id="375" name="Google Shape;375;p48"/>
          <p:cNvSpPr txBox="1"/>
          <p:nvPr/>
        </p:nvSpPr>
        <p:spPr>
          <a:xfrm>
            <a:off x="5753925" y="5292650"/>
            <a:ext cx="3310800" cy="117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sz="1800" b="1"/>
              <a:t>No hay colisiones</a:t>
            </a:r>
            <a:r>
              <a:rPr lang="es-AR" sz="1800"/>
              <a:t>, porque no coinciden las propiedades en CSS. Hay herencia de estilo.</a:t>
            </a:r>
            <a:endParaRPr sz="1800"/>
          </a:p>
        </p:txBody>
      </p:sp>
      <p:pic>
        <p:nvPicPr>
          <p:cNvPr id="376" name="Google Shape;376;p48" descr="ej_colisiones_css.png"/>
          <p:cNvPicPr preferRelativeResize="0"/>
          <p:nvPr/>
        </p:nvPicPr>
        <p:blipFill>
          <a:blip r:embed="rId5">
            <a:alphaModFix/>
          </a:blip>
          <a:stretch>
            <a:fillRect/>
          </a:stretch>
        </p:blipFill>
        <p:spPr>
          <a:xfrm>
            <a:off x="6306125" y="829900"/>
            <a:ext cx="2114550" cy="4114800"/>
          </a:xfrm>
          <a:prstGeom prst="rect">
            <a:avLst/>
          </a:prstGeom>
          <a:noFill/>
          <a:ln>
            <a:noFill/>
          </a:ln>
        </p:spPr>
      </p:pic>
      <p:sp>
        <p:nvSpPr>
          <p:cNvPr id="377" name="Google Shape;377;p48"/>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Ejemplo</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pic>
        <p:nvPicPr>
          <p:cNvPr id="382" name="Google Shape;382;p49" descr="ej_colisiones_html.png"/>
          <p:cNvPicPr preferRelativeResize="0"/>
          <p:nvPr/>
        </p:nvPicPr>
        <p:blipFill>
          <a:blip r:embed="rId3">
            <a:alphaModFix/>
          </a:blip>
          <a:stretch>
            <a:fillRect/>
          </a:stretch>
        </p:blipFill>
        <p:spPr>
          <a:xfrm>
            <a:off x="350850" y="759550"/>
            <a:ext cx="4962525" cy="3067050"/>
          </a:xfrm>
          <a:prstGeom prst="rect">
            <a:avLst/>
          </a:prstGeom>
          <a:noFill/>
          <a:ln>
            <a:noFill/>
          </a:ln>
        </p:spPr>
      </p:pic>
      <p:pic>
        <p:nvPicPr>
          <p:cNvPr id="383" name="Google Shape;383;p49" descr="ej_colisiones2_css.png"/>
          <p:cNvPicPr preferRelativeResize="0"/>
          <p:nvPr/>
        </p:nvPicPr>
        <p:blipFill>
          <a:blip r:embed="rId4">
            <a:alphaModFix/>
          </a:blip>
          <a:stretch>
            <a:fillRect/>
          </a:stretch>
        </p:blipFill>
        <p:spPr>
          <a:xfrm>
            <a:off x="6905613" y="439675"/>
            <a:ext cx="1933575" cy="6153150"/>
          </a:xfrm>
          <a:prstGeom prst="rect">
            <a:avLst/>
          </a:prstGeom>
          <a:noFill/>
          <a:ln>
            <a:noFill/>
          </a:ln>
        </p:spPr>
      </p:pic>
      <p:pic>
        <p:nvPicPr>
          <p:cNvPr id="384" name="Google Shape;384;p49" descr="ej_colisiones2_nav.png"/>
          <p:cNvPicPr preferRelativeResize="0"/>
          <p:nvPr/>
        </p:nvPicPr>
        <p:blipFill rotWithShape="1">
          <a:blip r:embed="rId5">
            <a:alphaModFix/>
          </a:blip>
          <a:srcRect t="15426"/>
          <a:stretch/>
        </p:blipFill>
        <p:spPr>
          <a:xfrm>
            <a:off x="3938750" y="3511300"/>
            <a:ext cx="2264850" cy="3067049"/>
          </a:xfrm>
          <a:prstGeom prst="rect">
            <a:avLst/>
          </a:prstGeom>
          <a:noFill/>
          <a:ln>
            <a:noFill/>
          </a:ln>
        </p:spPr>
      </p:pic>
      <p:sp>
        <p:nvSpPr>
          <p:cNvPr id="385" name="Google Shape;385;p49"/>
          <p:cNvSpPr txBox="1"/>
          <p:nvPr/>
        </p:nvSpPr>
        <p:spPr>
          <a:xfrm>
            <a:off x="404025" y="4562125"/>
            <a:ext cx="3310800" cy="111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sz="1800" b="1">
                <a:solidFill>
                  <a:schemeClr val="accent5"/>
                </a:solidFill>
              </a:rPr>
              <a:t>Hay colisiones</a:t>
            </a:r>
            <a:r>
              <a:rPr lang="es-AR" sz="1800">
                <a:solidFill>
                  <a:schemeClr val="accent5"/>
                </a:solidFill>
              </a:rPr>
              <a:t>:</a:t>
            </a:r>
            <a:endParaRPr sz="1800">
              <a:solidFill>
                <a:schemeClr val="accent5"/>
              </a:solidFill>
            </a:endParaRPr>
          </a:p>
          <a:p>
            <a:pPr marL="0" lvl="0" indent="0" algn="l" rtl="0">
              <a:spcBef>
                <a:spcPts val="0"/>
              </a:spcBef>
              <a:spcAft>
                <a:spcPts val="0"/>
              </a:spcAft>
              <a:buNone/>
            </a:pPr>
            <a:r>
              <a:rPr lang="es-AR" sz="1800"/>
              <a:t> </a:t>
            </a:r>
            <a:endParaRPr sz="1800"/>
          </a:p>
          <a:p>
            <a:pPr marL="0" lvl="0" indent="0" algn="l" rtl="0">
              <a:spcBef>
                <a:spcPts val="0"/>
              </a:spcBef>
              <a:spcAft>
                <a:spcPts val="0"/>
              </a:spcAft>
              <a:buNone/>
            </a:pPr>
            <a:r>
              <a:rPr lang="es-AR" sz="1800">
                <a:solidFill>
                  <a:schemeClr val="accent5"/>
                </a:solidFill>
              </a:rPr>
              <a:t>¿Qué sucede?</a:t>
            </a:r>
            <a:endParaRPr sz="1800">
              <a:solidFill>
                <a:schemeClr val="accent5"/>
              </a:solidFill>
            </a:endParaRPr>
          </a:p>
        </p:txBody>
      </p:sp>
      <p:sp>
        <p:nvSpPr>
          <p:cNvPr id="386" name="Google Shape;386;p49"/>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Ejemplo 2</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50"/>
          <p:cNvSpPr txBox="1">
            <a:spLocks noGrp="1"/>
          </p:cNvSpPr>
          <p:nvPr>
            <p:ph type="title"/>
          </p:nvPr>
        </p:nvSpPr>
        <p:spPr>
          <a:xfrm>
            <a:off x="704876" y="-105300"/>
            <a:ext cx="87159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Como ver las colisiones en Chrome</a:t>
            </a:r>
            <a:endParaRPr/>
          </a:p>
        </p:txBody>
      </p:sp>
      <p:pic>
        <p:nvPicPr>
          <p:cNvPr id="392" name="Google Shape;392;p50" descr="colisiones_chrome.png"/>
          <p:cNvPicPr preferRelativeResize="0"/>
          <p:nvPr/>
        </p:nvPicPr>
        <p:blipFill rotWithShape="1">
          <a:blip r:embed="rId3">
            <a:alphaModFix/>
          </a:blip>
          <a:srcRect r="23977" b="15916"/>
          <a:stretch/>
        </p:blipFill>
        <p:spPr>
          <a:xfrm>
            <a:off x="302450" y="810550"/>
            <a:ext cx="8612876" cy="4745600"/>
          </a:xfrm>
          <a:prstGeom prst="rect">
            <a:avLst/>
          </a:prstGeom>
          <a:noFill/>
          <a:ln>
            <a:noFill/>
          </a:ln>
        </p:spPr>
      </p:pic>
      <p:sp>
        <p:nvSpPr>
          <p:cNvPr id="393" name="Google Shape;393;p50"/>
          <p:cNvSpPr txBox="1"/>
          <p:nvPr/>
        </p:nvSpPr>
        <p:spPr>
          <a:xfrm>
            <a:off x="2112325" y="4658325"/>
            <a:ext cx="2341500" cy="129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sz="1800">
                <a:solidFill>
                  <a:schemeClr val="accent5"/>
                </a:solidFill>
              </a:rPr>
              <a:t>Se indican tachadas, las propiedades que colisionaron y no fueron aplicadas</a:t>
            </a:r>
            <a:endParaRPr sz="1800">
              <a:solidFill>
                <a:schemeClr val="accent5"/>
              </a:solidFill>
            </a:endParaRPr>
          </a:p>
        </p:txBody>
      </p:sp>
      <p:cxnSp>
        <p:nvCxnSpPr>
          <p:cNvPr id="394" name="Google Shape;394;p50"/>
          <p:cNvCxnSpPr>
            <a:stCxn id="393" idx="3"/>
          </p:cNvCxnSpPr>
          <p:nvPr/>
        </p:nvCxnSpPr>
        <p:spPr>
          <a:xfrm rot="10800000" flipH="1">
            <a:off x="4453825" y="5159925"/>
            <a:ext cx="884400" cy="144300"/>
          </a:xfrm>
          <a:prstGeom prst="straightConnector1">
            <a:avLst/>
          </a:prstGeom>
          <a:noFill/>
          <a:ln w="19050" cap="flat" cmpd="sng">
            <a:solidFill>
              <a:schemeClr val="accent5"/>
            </a:solidFill>
            <a:prstDash val="dot"/>
            <a:round/>
            <a:headEnd type="none" w="med" len="med"/>
            <a:tailEnd type="triangle" w="med" len="med"/>
          </a:ln>
        </p:spPr>
      </p:cxnSp>
      <p:cxnSp>
        <p:nvCxnSpPr>
          <p:cNvPr id="395" name="Google Shape;395;p50"/>
          <p:cNvCxnSpPr>
            <a:stCxn id="393" idx="3"/>
          </p:cNvCxnSpPr>
          <p:nvPr/>
        </p:nvCxnSpPr>
        <p:spPr>
          <a:xfrm>
            <a:off x="4453825" y="5304225"/>
            <a:ext cx="910500" cy="0"/>
          </a:xfrm>
          <a:prstGeom prst="straightConnector1">
            <a:avLst/>
          </a:prstGeom>
          <a:noFill/>
          <a:ln w="19050" cap="flat" cmpd="sng">
            <a:solidFill>
              <a:schemeClr val="accent5"/>
            </a:solidFill>
            <a:prstDash val="dot"/>
            <a:round/>
            <a:headEnd type="none" w="med" len="med"/>
            <a:tailEnd type="triangle" w="med" len="med"/>
          </a:ln>
        </p:spPr>
      </p:cxnSp>
      <p:cxnSp>
        <p:nvCxnSpPr>
          <p:cNvPr id="396" name="Google Shape;396;p50"/>
          <p:cNvCxnSpPr/>
          <p:nvPr/>
        </p:nvCxnSpPr>
        <p:spPr>
          <a:xfrm rot="10800000">
            <a:off x="2208100" y="2638700"/>
            <a:ext cx="3062100" cy="15900"/>
          </a:xfrm>
          <a:prstGeom prst="straightConnector1">
            <a:avLst/>
          </a:prstGeom>
          <a:noFill/>
          <a:ln w="19050" cap="flat" cmpd="sng">
            <a:solidFill>
              <a:schemeClr val="accent5"/>
            </a:solidFill>
            <a:prstDash val="dot"/>
            <a:round/>
            <a:headEnd type="none" w="med" len="med"/>
            <a:tailEnd type="triangle" w="med" len="med"/>
          </a:ln>
        </p:spPr>
      </p:cxnSp>
      <p:pic>
        <p:nvPicPr>
          <p:cNvPr id="397" name="Google Shape;397;p50"/>
          <p:cNvPicPr preferRelativeResize="0"/>
          <p:nvPr/>
        </p:nvPicPr>
        <p:blipFill>
          <a:blip r:embed="rId4">
            <a:alphaModFix/>
          </a:blip>
          <a:stretch>
            <a:fillRect/>
          </a:stretch>
        </p:blipFill>
        <p:spPr>
          <a:xfrm>
            <a:off x="7200025" y="5151825"/>
            <a:ext cx="1666875" cy="876300"/>
          </a:xfrm>
          <a:prstGeom prst="rect">
            <a:avLst/>
          </a:prstGeom>
          <a:noFill/>
          <a:ln>
            <a:noFill/>
          </a:ln>
        </p:spPr>
      </p:pic>
      <p:pic>
        <p:nvPicPr>
          <p:cNvPr id="398" name="Google Shape;398;p50"/>
          <p:cNvPicPr preferRelativeResize="0"/>
          <p:nvPr/>
        </p:nvPicPr>
        <p:blipFill>
          <a:blip r:embed="rId5">
            <a:alphaModFix/>
          </a:blip>
          <a:stretch>
            <a:fillRect/>
          </a:stretch>
        </p:blipFill>
        <p:spPr>
          <a:xfrm>
            <a:off x="7190500" y="6028125"/>
            <a:ext cx="1533525" cy="876300"/>
          </a:xfrm>
          <a:prstGeom prst="rect">
            <a:avLst/>
          </a:prstGeom>
          <a:noFill/>
          <a:ln>
            <a:noFill/>
          </a:ln>
        </p:spPr>
      </p:pic>
      <p:cxnSp>
        <p:nvCxnSpPr>
          <p:cNvPr id="399" name="Google Shape;399;p50"/>
          <p:cNvCxnSpPr/>
          <p:nvPr/>
        </p:nvCxnSpPr>
        <p:spPr>
          <a:xfrm>
            <a:off x="4217425" y="5575275"/>
            <a:ext cx="2982600" cy="14700"/>
          </a:xfrm>
          <a:prstGeom prst="straightConnector1">
            <a:avLst/>
          </a:prstGeom>
          <a:noFill/>
          <a:ln w="19050" cap="flat" cmpd="sng">
            <a:solidFill>
              <a:schemeClr val="accent5"/>
            </a:solidFill>
            <a:prstDash val="dot"/>
            <a:round/>
            <a:headEnd type="none" w="med" len="med"/>
            <a:tailEnd type="triangle" w="med" len="med"/>
          </a:ln>
        </p:spPr>
      </p:cxnSp>
      <p:cxnSp>
        <p:nvCxnSpPr>
          <p:cNvPr id="400" name="Google Shape;400;p50"/>
          <p:cNvCxnSpPr/>
          <p:nvPr/>
        </p:nvCxnSpPr>
        <p:spPr>
          <a:xfrm>
            <a:off x="4201525" y="5569425"/>
            <a:ext cx="3014400" cy="207300"/>
          </a:xfrm>
          <a:prstGeom prst="straightConnector1">
            <a:avLst/>
          </a:prstGeom>
          <a:noFill/>
          <a:ln w="19050" cap="flat" cmpd="sng">
            <a:solidFill>
              <a:schemeClr val="accent5"/>
            </a:solidFill>
            <a:prstDash val="dot"/>
            <a:round/>
            <a:headEnd type="none" w="med" len="med"/>
            <a:tailEnd type="triangle" w="med" len="med"/>
          </a:ln>
        </p:spPr>
      </p:cxn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2"/>
          <p:cNvSpPr txBox="1">
            <a:spLocks noGrp="1"/>
          </p:cNvSpPr>
          <p:nvPr>
            <p:ph type="body" idx="4294967295"/>
          </p:nvPr>
        </p:nvSpPr>
        <p:spPr>
          <a:xfrm>
            <a:off x="311700" y="1407249"/>
            <a:ext cx="8477100" cy="25677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s-AR"/>
              <a:t>Se pueden usar varios selectores juntos. </a:t>
            </a:r>
            <a:endParaRPr/>
          </a:p>
          <a:p>
            <a:pPr marL="457200" lvl="0" indent="-406400" algn="l" rtl="0">
              <a:spcBef>
                <a:spcPts val="0"/>
              </a:spcBef>
              <a:spcAft>
                <a:spcPts val="0"/>
              </a:spcAft>
              <a:buClr>
                <a:schemeClr val="dk1"/>
              </a:buClr>
              <a:buSzPts val="2800"/>
              <a:buChar char="•"/>
            </a:pPr>
            <a:r>
              <a:rPr lang="es-AR">
                <a:solidFill>
                  <a:schemeClr val="dk1"/>
                </a:solidFill>
              </a:rPr>
              <a:t>Esto permite </a:t>
            </a:r>
            <a:r>
              <a:rPr lang="es-AR" b="1">
                <a:solidFill>
                  <a:schemeClr val="dk2"/>
                </a:solidFill>
              </a:rPr>
              <a:t>evitar duplicación de estilos</a:t>
            </a:r>
            <a:r>
              <a:rPr lang="es-AR">
                <a:solidFill>
                  <a:schemeClr val="dk1"/>
                </a:solidFill>
              </a:rPr>
              <a:t>. </a:t>
            </a:r>
            <a:endParaRPr>
              <a:solidFill>
                <a:schemeClr val="dk1"/>
              </a:solidFill>
            </a:endParaRPr>
          </a:p>
          <a:p>
            <a:pPr marL="457200" lvl="0" indent="-406400" algn="l" rtl="0">
              <a:spcBef>
                <a:spcPts val="0"/>
              </a:spcBef>
              <a:spcAft>
                <a:spcPts val="0"/>
              </a:spcAft>
              <a:buSzPts val="2800"/>
              <a:buChar char="•"/>
            </a:pPr>
            <a:r>
              <a:rPr lang="es-AR"/>
              <a:t>Además se pueden refinar las diferencias aparte</a:t>
            </a:r>
            <a:endParaRPr/>
          </a:p>
          <a:p>
            <a:pPr marL="457200" lvl="0" indent="-406400" algn="l" rtl="0">
              <a:spcBef>
                <a:spcPts val="0"/>
              </a:spcBef>
              <a:spcAft>
                <a:spcPts val="0"/>
              </a:spcAft>
              <a:buSzPts val="2800"/>
              <a:buChar char="•"/>
            </a:pPr>
            <a:r>
              <a:rPr lang="es-AR"/>
              <a:t>Se separan los selectores con ‘</a:t>
            </a:r>
            <a:r>
              <a:rPr lang="es-AR" b="1"/>
              <a:t>,</a:t>
            </a:r>
            <a:r>
              <a:rPr lang="es-AR"/>
              <a:t>’ creando un grupo de selectores con propiedades en común</a:t>
            </a:r>
            <a:endParaRPr/>
          </a:p>
          <a:p>
            <a:pPr marL="0" lvl="0" indent="0" algn="l" rtl="0">
              <a:spcBef>
                <a:spcPts val="1000"/>
              </a:spcBef>
              <a:spcAft>
                <a:spcPts val="0"/>
              </a:spcAft>
              <a:buNone/>
            </a:pPr>
            <a:endParaRPr sz="2000"/>
          </a:p>
          <a:p>
            <a:pPr marL="0" lvl="0" indent="0" algn="l" rtl="0">
              <a:spcBef>
                <a:spcPts val="1000"/>
              </a:spcBef>
              <a:spcAft>
                <a:spcPts val="0"/>
              </a:spcAft>
              <a:buNone/>
            </a:pPr>
            <a:endParaRPr/>
          </a:p>
        </p:txBody>
      </p:sp>
      <p:sp>
        <p:nvSpPr>
          <p:cNvPr id="411" name="Google Shape;411;p52"/>
          <p:cNvSpPr txBox="1">
            <a:spLocks noGrp="1"/>
          </p:cNvSpPr>
          <p:nvPr>
            <p:ph type="title"/>
          </p:nvPr>
        </p:nvSpPr>
        <p:spPr>
          <a:xfrm>
            <a:off x="628663" y="1995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Grupo de Selectores</a:t>
            </a:r>
            <a:endParaRPr/>
          </a:p>
        </p:txBody>
      </p:sp>
      <p:sp>
        <p:nvSpPr>
          <p:cNvPr id="412" name="Google Shape;412;p52"/>
          <p:cNvSpPr txBox="1">
            <a:spLocks noGrp="1"/>
          </p:cNvSpPr>
          <p:nvPr>
            <p:ph type="body" idx="4294967295"/>
          </p:nvPr>
        </p:nvSpPr>
        <p:spPr>
          <a:xfrm>
            <a:off x="849025" y="6112100"/>
            <a:ext cx="4182600" cy="362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sz="1400">
                <a:latin typeface="Arial"/>
                <a:ea typeface="Arial"/>
                <a:cs typeface="Arial"/>
                <a:sym typeface="Arial"/>
              </a:rPr>
              <a:t> </a:t>
            </a:r>
            <a:r>
              <a:rPr lang="es-AR" sz="1400" u="sng">
                <a:solidFill>
                  <a:schemeClr val="hlink"/>
                </a:solidFill>
                <a:latin typeface="Arial"/>
                <a:ea typeface="Arial"/>
                <a:cs typeface="Arial"/>
                <a:sym typeface="Arial"/>
                <a:hlinkClick r:id="rId3"/>
              </a:rPr>
              <a:t>http://codepen.io/webUnicen/pen/yMEajv</a:t>
            </a:r>
            <a:r>
              <a:rPr lang="es-AR" sz="1400">
                <a:solidFill>
                  <a:schemeClr val="dk1"/>
                </a:solidFill>
                <a:latin typeface="Arial"/>
                <a:ea typeface="Arial"/>
                <a:cs typeface="Arial"/>
                <a:sym typeface="Arial"/>
              </a:rPr>
              <a:t> </a:t>
            </a:r>
            <a:endParaRPr sz="1400">
              <a:latin typeface="Arial"/>
              <a:ea typeface="Arial"/>
              <a:cs typeface="Arial"/>
              <a:sym typeface="Arial"/>
            </a:endParaRPr>
          </a:p>
          <a:p>
            <a:pPr marL="0" lvl="0" indent="0" algn="l" rtl="0">
              <a:spcBef>
                <a:spcPts val="1000"/>
              </a:spcBef>
              <a:spcAft>
                <a:spcPts val="0"/>
              </a:spcAft>
              <a:buNone/>
            </a:pPr>
            <a:endParaRPr/>
          </a:p>
        </p:txBody>
      </p:sp>
      <p:pic>
        <p:nvPicPr>
          <p:cNvPr id="413" name="Google Shape;413;p52"/>
          <p:cNvPicPr preferRelativeResize="0"/>
          <p:nvPr/>
        </p:nvPicPr>
        <p:blipFill>
          <a:blip r:embed="rId4">
            <a:alphaModFix/>
          </a:blip>
          <a:stretch>
            <a:fillRect/>
          </a:stretch>
        </p:blipFill>
        <p:spPr>
          <a:xfrm>
            <a:off x="231537" y="5969896"/>
            <a:ext cx="684844" cy="646800"/>
          </a:xfrm>
          <a:prstGeom prst="rect">
            <a:avLst/>
          </a:prstGeom>
          <a:noFill/>
          <a:ln>
            <a:noFill/>
          </a:ln>
        </p:spPr>
      </p:pic>
      <p:sp>
        <p:nvSpPr>
          <p:cNvPr id="414" name="Google Shape;414;p52"/>
          <p:cNvSpPr txBox="1"/>
          <p:nvPr/>
        </p:nvSpPr>
        <p:spPr>
          <a:xfrm>
            <a:off x="2404375" y="4089575"/>
            <a:ext cx="2757900" cy="11982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AR" sz="1800">
                <a:solidFill>
                  <a:srgbClr val="800000"/>
                </a:solidFill>
                <a:latin typeface="Courier New"/>
                <a:ea typeface="Courier New"/>
                <a:cs typeface="Courier New"/>
                <a:sym typeface="Courier New"/>
              </a:rPr>
              <a:t>p</a:t>
            </a:r>
            <a:r>
              <a:rPr lang="es-AR" sz="1800">
                <a:solidFill>
                  <a:schemeClr val="dk1"/>
                </a:solidFill>
                <a:latin typeface="Courier New"/>
                <a:ea typeface="Courier New"/>
                <a:cs typeface="Courier New"/>
                <a:sym typeface="Courier New"/>
              </a:rPr>
              <a:t>, </a:t>
            </a:r>
            <a:r>
              <a:rPr lang="es-AR" sz="1800">
                <a:solidFill>
                  <a:srgbClr val="800000"/>
                </a:solidFill>
                <a:latin typeface="Courier New"/>
                <a:ea typeface="Courier New"/>
                <a:cs typeface="Courier New"/>
                <a:sym typeface="Courier New"/>
              </a:rPr>
              <a:t>.aviso</a:t>
            </a:r>
            <a:r>
              <a:rPr lang="es-AR" sz="1800">
                <a:solidFill>
                  <a:schemeClr val="dk1"/>
                </a:solidFill>
                <a:latin typeface="Courier New"/>
                <a:ea typeface="Courier New"/>
                <a:cs typeface="Courier New"/>
                <a:sym typeface="Courier New"/>
              </a:rPr>
              <a:t> {</a:t>
            </a:r>
            <a:endParaRPr sz="1800">
              <a:solidFill>
                <a:schemeClr val="dk1"/>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AR" sz="1800">
                <a:solidFill>
                  <a:schemeClr val="dk1"/>
                </a:solidFill>
                <a:latin typeface="Courier New"/>
                <a:ea typeface="Courier New"/>
                <a:cs typeface="Courier New"/>
                <a:sym typeface="Courier New"/>
              </a:rPr>
              <a:t>  </a:t>
            </a:r>
            <a:r>
              <a:rPr lang="es-AR" sz="1800">
                <a:solidFill>
                  <a:srgbClr val="FF0000"/>
                </a:solidFill>
                <a:latin typeface="Courier New"/>
                <a:ea typeface="Courier New"/>
                <a:cs typeface="Courier New"/>
                <a:sym typeface="Courier New"/>
              </a:rPr>
              <a:t>color</a:t>
            </a:r>
            <a:r>
              <a:rPr lang="es-AR" sz="1800">
                <a:solidFill>
                  <a:schemeClr val="dk1"/>
                </a:solidFill>
                <a:latin typeface="Courier New"/>
                <a:ea typeface="Courier New"/>
                <a:cs typeface="Courier New"/>
                <a:sym typeface="Courier New"/>
              </a:rPr>
              <a:t>:</a:t>
            </a:r>
            <a:r>
              <a:rPr lang="es-AR" sz="1800">
                <a:solidFill>
                  <a:srgbClr val="0451A5"/>
                </a:solidFill>
                <a:latin typeface="Courier New"/>
                <a:ea typeface="Courier New"/>
                <a:cs typeface="Courier New"/>
                <a:sym typeface="Courier New"/>
              </a:rPr>
              <a:t>green</a:t>
            </a:r>
            <a:r>
              <a:rPr lang="es-AR" sz="1800">
                <a:solidFill>
                  <a:schemeClr val="dk1"/>
                </a:solidFill>
                <a:latin typeface="Courier New"/>
                <a:ea typeface="Courier New"/>
                <a:cs typeface="Courier New"/>
                <a:sym typeface="Courier New"/>
              </a:rPr>
              <a:t>;</a:t>
            </a:r>
            <a:endParaRPr sz="1800">
              <a:solidFill>
                <a:schemeClr val="dk1"/>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AR" sz="1800">
                <a:solidFill>
                  <a:schemeClr val="dk1"/>
                </a:solidFill>
                <a:latin typeface="Courier New"/>
                <a:ea typeface="Courier New"/>
                <a:cs typeface="Courier New"/>
                <a:sym typeface="Courier New"/>
              </a:rPr>
              <a:t>}</a:t>
            </a:r>
            <a:endParaRPr sz="1800">
              <a:solidFill>
                <a:schemeClr val="dk1"/>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600" b="1">
              <a:solidFill>
                <a:srgbClr val="D7BA7D"/>
              </a:solidFill>
              <a:latin typeface="Proxima Nova"/>
              <a:ea typeface="Proxima Nova"/>
              <a:cs typeface="Proxima Nova"/>
              <a:sym typeface="Proxima Nova"/>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3"/>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Cuidado</a:t>
            </a:r>
            <a:endParaRPr/>
          </a:p>
        </p:txBody>
      </p:sp>
      <p:sp>
        <p:nvSpPr>
          <p:cNvPr id="420" name="Google Shape;420;p53"/>
          <p:cNvSpPr txBox="1">
            <a:spLocks noGrp="1"/>
          </p:cNvSpPr>
          <p:nvPr>
            <p:ph type="body" idx="4294967295"/>
          </p:nvPr>
        </p:nvSpPr>
        <p:spPr>
          <a:xfrm>
            <a:off x="311700" y="1102449"/>
            <a:ext cx="8520600" cy="729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a:t>Un espacio o una coma puede hacer la diferencia!</a:t>
            </a:r>
            <a:endParaRPr/>
          </a:p>
          <a:p>
            <a:pPr marL="0" lvl="0" indent="0" algn="l" rtl="0">
              <a:spcBef>
                <a:spcPts val="1000"/>
              </a:spcBef>
              <a:spcAft>
                <a:spcPts val="0"/>
              </a:spcAft>
              <a:buNone/>
            </a:pPr>
            <a:endParaRPr/>
          </a:p>
        </p:txBody>
      </p:sp>
      <p:pic>
        <p:nvPicPr>
          <p:cNvPr id="421" name="Google Shape;421;p53"/>
          <p:cNvPicPr preferRelativeResize="0"/>
          <p:nvPr/>
        </p:nvPicPr>
        <p:blipFill>
          <a:blip r:embed="rId3">
            <a:alphaModFix/>
          </a:blip>
          <a:stretch>
            <a:fillRect/>
          </a:stretch>
        </p:blipFill>
        <p:spPr>
          <a:xfrm>
            <a:off x="8437925" y="16800"/>
            <a:ext cx="706075" cy="620725"/>
          </a:xfrm>
          <a:prstGeom prst="rect">
            <a:avLst/>
          </a:prstGeom>
          <a:noFill/>
          <a:ln>
            <a:noFill/>
          </a:ln>
        </p:spPr>
      </p:pic>
      <p:sp>
        <p:nvSpPr>
          <p:cNvPr id="422" name="Google Shape;422;p53"/>
          <p:cNvSpPr txBox="1"/>
          <p:nvPr/>
        </p:nvSpPr>
        <p:spPr>
          <a:xfrm>
            <a:off x="997500" y="1929000"/>
            <a:ext cx="3484500" cy="40410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AR" sz="1600" b="1">
                <a:latin typeface="Proxima Nova"/>
                <a:ea typeface="Proxima Nova"/>
                <a:cs typeface="Proxima Nova"/>
                <a:sym typeface="Proxima Nova"/>
              </a:rPr>
              <a:t>HTML</a:t>
            </a: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p</a:t>
            </a:r>
            <a:r>
              <a:rPr lang="es-AR" sz="1600" b="1">
                <a:solidFill>
                  <a:srgbClr val="D4D4D4"/>
                </a:solidFill>
                <a:latin typeface="Proxima Nova"/>
                <a:ea typeface="Proxima Nova"/>
                <a:cs typeface="Proxima Nova"/>
                <a:sym typeface="Proxima Nova"/>
              </a:rPr>
              <a:t> </a:t>
            </a:r>
            <a:r>
              <a:rPr lang="es-AR" sz="1600" b="1">
                <a:solidFill>
                  <a:srgbClr val="9CDCFE"/>
                </a:solidFill>
                <a:latin typeface="Proxima Nova"/>
                <a:ea typeface="Proxima Nova"/>
                <a:cs typeface="Proxima Nova"/>
                <a:sym typeface="Proxima Nova"/>
              </a:rPr>
              <a:t>class</a:t>
            </a:r>
            <a:r>
              <a:rPr lang="es-AR" sz="1600" b="1">
                <a:solidFill>
                  <a:srgbClr val="D4D4D4"/>
                </a:solidFill>
                <a:latin typeface="Proxima Nova"/>
                <a:ea typeface="Proxima Nova"/>
                <a:cs typeface="Proxima Nova"/>
                <a:sym typeface="Proxima Nova"/>
              </a:rPr>
              <a:t>=</a:t>
            </a:r>
            <a:r>
              <a:rPr lang="es-AR" sz="1600" b="1">
                <a:solidFill>
                  <a:srgbClr val="CE9178"/>
                </a:solidFill>
                <a:latin typeface="Proxima Nova"/>
                <a:ea typeface="Proxima Nova"/>
                <a:cs typeface="Proxima Nova"/>
                <a:sym typeface="Proxima Nova"/>
              </a:rPr>
              <a:t>'aviso'</a:t>
            </a:r>
            <a:r>
              <a:rPr lang="es-AR" sz="1600" b="1">
                <a:solidFill>
                  <a:srgbClr val="9CDCFE"/>
                </a:solidFill>
                <a:latin typeface="Proxima Nova"/>
                <a:ea typeface="Proxima Nova"/>
                <a:cs typeface="Proxima Nova"/>
                <a:sym typeface="Proxima Nova"/>
              </a:rPr>
              <a:t>”</a:t>
            </a:r>
            <a:r>
              <a:rPr lang="es-AR" sz="1600" b="1">
                <a:solidFill>
                  <a:srgbClr val="F44747"/>
                </a:solidFill>
                <a:latin typeface="Proxima Nova"/>
                <a:ea typeface="Proxima Nova"/>
                <a:cs typeface="Proxima Nova"/>
                <a:sym typeface="Proxima Nova"/>
              </a:rPr>
              <a:t>'</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Este es un parrafo aviso</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p</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p</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 Este es un parrafo con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span</a:t>
            </a:r>
            <a:r>
              <a:rPr lang="es-AR" sz="1600" b="1">
                <a:solidFill>
                  <a:srgbClr val="D4D4D4"/>
                </a:solidFill>
                <a:latin typeface="Proxima Nova"/>
                <a:ea typeface="Proxima Nova"/>
                <a:cs typeface="Proxima Nova"/>
                <a:sym typeface="Proxima Nova"/>
              </a:rPr>
              <a:t> </a:t>
            </a:r>
            <a:r>
              <a:rPr lang="es-AR" sz="1600" b="1">
                <a:solidFill>
                  <a:srgbClr val="9CDCFE"/>
                </a:solidFill>
                <a:latin typeface="Proxima Nova"/>
                <a:ea typeface="Proxima Nova"/>
                <a:cs typeface="Proxima Nova"/>
                <a:sym typeface="Proxima Nova"/>
              </a:rPr>
              <a:t>class</a:t>
            </a:r>
            <a:r>
              <a:rPr lang="es-AR" sz="1600" b="1">
                <a:solidFill>
                  <a:srgbClr val="D4D4D4"/>
                </a:solidFill>
                <a:latin typeface="Proxima Nova"/>
                <a:ea typeface="Proxima Nova"/>
                <a:cs typeface="Proxima Nova"/>
                <a:sym typeface="Proxima Nova"/>
              </a:rPr>
              <a:t>=</a:t>
            </a:r>
            <a:r>
              <a:rPr lang="es-AR" sz="1600" b="1">
                <a:solidFill>
                  <a:srgbClr val="CE9178"/>
                </a:solidFill>
                <a:latin typeface="Proxima Nova"/>
                <a:ea typeface="Proxima Nova"/>
                <a:cs typeface="Proxima Nova"/>
                <a:sym typeface="Proxima Nova"/>
              </a:rPr>
              <a:t>'aviso'</a:t>
            </a:r>
            <a:r>
              <a:rPr lang="es-AR" sz="1600" b="1">
                <a:solidFill>
                  <a:srgbClr val="F44747"/>
                </a:solidFill>
                <a:latin typeface="Proxima Nova"/>
                <a:ea typeface="Proxima Nova"/>
                <a:cs typeface="Proxima Nova"/>
                <a:sym typeface="Proxima Nova"/>
              </a:rPr>
              <a:t>'</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un span aviso.</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span</a:t>
            </a:r>
            <a:r>
              <a:rPr lang="es-AR" sz="1600" b="1">
                <a:solidFill>
                  <a:srgbClr val="808080"/>
                </a:solidFill>
                <a:latin typeface="Proxima Nova"/>
                <a:ea typeface="Proxima Nova"/>
                <a:cs typeface="Proxima Nova"/>
                <a:sym typeface="Proxima Nova"/>
              </a:rPr>
              <a:t>&gt;&lt;/</a:t>
            </a:r>
            <a:r>
              <a:rPr lang="es-AR" sz="1600" b="1">
                <a:solidFill>
                  <a:srgbClr val="569CD6"/>
                </a:solidFill>
                <a:latin typeface="Proxima Nova"/>
                <a:ea typeface="Proxima Nova"/>
                <a:cs typeface="Proxima Nova"/>
                <a:sym typeface="Proxima Nova"/>
              </a:rPr>
              <a:t>p</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p</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Esto es un parrafo</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p</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ul</a:t>
            </a:r>
            <a:r>
              <a:rPr lang="es-AR" sz="1600" b="1">
                <a:solidFill>
                  <a:srgbClr val="D4D4D4"/>
                </a:solidFill>
                <a:latin typeface="Proxima Nova"/>
                <a:ea typeface="Proxima Nova"/>
                <a:cs typeface="Proxima Nova"/>
                <a:sym typeface="Proxima Nova"/>
              </a:rPr>
              <a:t> </a:t>
            </a:r>
            <a:r>
              <a:rPr lang="es-AR" sz="1600" b="1">
                <a:solidFill>
                  <a:srgbClr val="9CDCFE"/>
                </a:solidFill>
                <a:latin typeface="Proxima Nova"/>
                <a:ea typeface="Proxima Nova"/>
                <a:cs typeface="Proxima Nova"/>
                <a:sym typeface="Proxima Nova"/>
              </a:rPr>
              <a:t>class</a:t>
            </a:r>
            <a:r>
              <a:rPr lang="es-AR" sz="1600" b="1">
                <a:solidFill>
                  <a:srgbClr val="D4D4D4"/>
                </a:solidFill>
                <a:latin typeface="Proxima Nova"/>
                <a:ea typeface="Proxima Nova"/>
                <a:cs typeface="Proxima Nova"/>
                <a:sym typeface="Proxima Nova"/>
              </a:rPr>
              <a:t>=</a:t>
            </a:r>
            <a:r>
              <a:rPr lang="es-AR" sz="1600" b="1">
                <a:solidFill>
                  <a:srgbClr val="CE9178"/>
                </a:solidFill>
                <a:latin typeface="Proxima Nova"/>
                <a:ea typeface="Proxima Nova"/>
                <a:cs typeface="Proxima Nova"/>
                <a:sym typeface="Proxima Nova"/>
              </a:rPr>
              <a:t>'aviso'</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li</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Lista con clase aviso</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li</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ul</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p:txBody>
      </p:sp>
      <p:sp>
        <p:nvSpPr>
          <p:cNvPr id="423" name="Google Shape;423;p53"/>
          <p:cNvSpPr txBox="1"/>
          <p:nvPr/>
        </p:nvSpPr>
        <p:spPr>
          <a:xfrm>
            <a:off x="5334650" y="1993000"/>
            <a:ext cx="3000000" cy="33825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s-AR" sz="1600" b="1">
                <a:solidFill>
                  <a:schemeClr val="dk1"/>
                </a:solidFill>
                <a:latin typeface="Proxima Nova"/>
                <a:ea typeface="Proxima Nova"/>
                <a:cs typeface="Proxima Nova"/>
                <a:sym typeface="Proxima Nova"/>
              </a:rPr>
              <a:t>CSS</a:t>
            </a:r>
            <a:endParaRPr sz="1600" b="1">
              <a:solidFill>
                <a:schemeClr val="dk1"/>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endParaRPr sz="1800" b="1">
              <a:solidFill>
                <a:srgbClr val="D7BA7D"/>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800">
                <a:solidFill>
                  <a:srgbClr val="800000"/>
                </a:solidFill>
                <a:latin typeface="Courier New"/>
                <a:ea typeface="Courier New"/>
                <a:cs typeface="Courier New"/>
                <a:sym typeface="Courier New"/>
              </a:rPr>
              <a:t> p.aviso</a:t>
            </a:r>
            <a:r>
              <a:rPr lang="es-AR" sz="1800">
                <a:solidFill>
                  <a:schemeClr val="dk1"/>
                </a:solidFill>
                <a:latin typeface="Courier New"/>
                <a:ea typeface="Courier New"/>
                <a:cs typeface="Courier New"/>
                <a:sym typeface="Courier New"/>
              </a:rPr>
              <a:t> {</a:t>
            </a:r>
            <a:endParaRPr sz="1800">
              <a:solidFill>
                <a:schemeClr val="dk1"/>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AR" sz="1800">
                <a:solidFill>
                  <a:schemeClr val="dk1"/>
                </a:solidFill>
                <a:latin typeface="Courier New"/>
                <a:ea typeface="Courier New"/>
                <a:cs typeface="Courier New"/>
                <a:sym typeface="Courier New"/>
              </a:rPr>
              <a:t>  </a:t>
            </a:r>
            <a:r>
              <a:rPr lang="es-AR" sz="1800">
                <a:solidFill>
                  <a:srgbClr val="FF0000"/>
                </a:solidFill>
                <a:latin typeface="Courier New"/>
                <a:ea typeface="Courier New"/>
                <a:cs typeface="Courier New"/>
                <a:sym typeface="Courier New"/>
              </a:rPr>
              <a:t>color</a:t>
            </a:r>
            <a:r>
              <a:rPr lang="es-AR" sz="1800">
                <a:solidFill>
                  <a:schemeClr val="dk1"/>
                </a:solidFill>
                <a:latin typeface="Courier New"/>
                <a:ea typeface="Courier New"/>
                <a:cs typeface="Courier New"/>
                <a:sym typeface="Courier New"/>
              </a:rPr>
              <a:t>:</a:t>
            </a:r>
            <a:r>
              <a:rPr lang="es-AR" sz="1800">
                <a:solidFill>
                  <a:srgbClr val="0451A5"/>
                </a:solidFill>
                <a:latin typeface="Courier New"/>
                <a:ea typeface="Courier New"/>
                <a:cs typeface="Courier New"/>
                <a:sym typeface="Courier New"/>
              </a:rPr>
              <a:t>blue</a:t>
            </a:r>
            <a:r>
              <a:rPr lang="es-AR" sz="1800">
                <a:solidFill>
                  <a:schemeClr val="dk1"/>
                </a:solidFill>
                <a:latin typeface="Courier New"/>
                <a:ea typeface="Courier New"/>
                <a:cs typeface="Courier New"/>
                <a:sym typeface="Courier New"/>
              </a:rPr>
              <a:t>;</a:t>
            </a:r>
            <a:endParaRPr sz="1800">
              <a:solidFill>
                <a:schemeClr val="dk1"/>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AR" sz="1800">
                <a:solidFill>
                  <a:schemeClr val="dk1"/>
                </a:solidFill>
                <a:latin typeface="Courier New"/>
                <a:ea typeface="Courier New"/>
                <a:cs typeface="Courier New"/>
                <a:sym typeface="Courier New"/>
              </a:rPr>
              <a:t>}</a:t>
            </a:r>
            <a:endParaRPr sz="1800">
              <a:solidFill>
                <a:schemeClr val="dk1"/>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AR" sz="1800">
                <a:solidFill>
                  <a:schemeClr val="dk1"/>
                </a:solidFill>
                <a:latin typeface="Courier New"/>
                <a:ea typeface="Courier New"/>
                <a:cs typeface="Courier New"/>
                <a:sym typeface="Courier New"/>
              </a:rPr>
              <a:t> </a:t>
            </a:r>
            <a:r>
              <a:rPr lang="es-AR" sz="1800">
                <a:solidFill>
                  <a:srgbClr val="800000"/>
                </a:solidFill>
                <a:latin typeface="Courier New"/>
                <a:ea typeface="Courier New"/>
                <a:cs typeface="Courier New"/>
                <a:sym typeface="Courier New"/>
              </a:rPr>
              <a:t>p</a:t>
            </a:r>
            <a:r>
              <a:rPr lang="es-AR" sz="1800">
                <a:solidFill>
                  <a:schemeClr val="dk1"/>
                </a:solidFill>
                <a:latin typeface="Courier New"/>
                <a:ea typeface="Courier New"/>
                <a:cs typeface="Courier New"/>
                <a:sym typeface="Courier New"/>
              </a:rPr>
              <a:t> </a:t>
            </a:r>
            <a:r>
              <a:rPr lang="es-AR" sz="1800">
                <a:solidFill>
                  <a:srgbClr val="800000"/>
                </a:solidFill>
                <a:latin typeface="Courier New"/>
                <a:ea typeface="Courier New"/>
                <a:cs typeface="Courier New"/>
                <a:sym typeface="Courier New"/>
              </a:rPr>
              <a:t>.aviso</a:t>
            </a:r>
            <a:r>
              <a:rPr lang="es-AR" sz="1800">
                <a:solidFill>
                  <a:schemeClr val="dk1"/>
                </a:solidFill>
                <a:latin typeface="Courier New"/>
                <a:ea typeface="Courier New"/>
                <a:cs typeface="Courier New"/>
                <a:sym typeface="Courier New"/>
              </a:rPr>
              <a:t> {</a:t>
            </a:r>
            <a:endParaRPr sz="1800">
              <a:solidFill>
                <a:schemeClr val="dk1"/>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AR" sz="1800">
                <a:solidFill>
                  <a:schemeClr val="dk1"/>
                </a:solidFill>
                <a:latin typeface="Courier New"/>
                <a:ea typeface="Courier New"/>
                <a:cs typeface="Courier New"/>
                <a:sym typeface="Courier New"/>
              </a:rPr>
              <a:t>  </a:t>
            </a:r>
            <a:r>
              <a:rPr lang="es-AR" sz="1800">
                <a:solidFill>
                  <a:srgbClr val="FF0000"/>
                </a:solidFill>
                <a:latin typeface="Courier New"/>
                <a:ea typeface="Courier New"/>
                <a:cs typeface="Courier New"/>
                <a:sym typeface="Courier New"/>
              </a:rPr>
              <a:t>color</a:t>
            </a:r>
            <a:r>
              <a:rPr lang="es-AR" sz="1800">
                <a:solidFill>
                  <a:schemeClr val="dk1"/>
                </a:solidFill>
                <a:latin typeface="Courier New"/>
                <a:ea typeface="Courier New"/>
                <a:cs typeface="Courier New"/>
                <a:sym typeface="Courier New"/>
              </a:rPr>
              <a:t>:</a:t>
            </a:r>
            <a:r>
              <a:rPr lang="es-AR" sz="1800">
                <a:solidFill>
                  <a:srgbClr val="0451A5"/>
                </a:solidFill>
                <a:latin typeface="Courier New"/>
                <a:ea typeface="Courier New"/>
                <a:cs typeface="Courier New"/>
                <a:sym typeface="Courier New"/>
              </a:rPr>
              <a:t>red</a:t>
            </a:r>
            <a:r>
              <a:rPr lang="es-AR" sz="1800">
                <a:solidFill>
                  <a:schemeClr val="dk1"/>
                </a:solidFill>
                <a:latin typeface="Courier New"/>
                <a:ea typeface="Courier New"/>
                <a:cs typeface="Courier New"/>
                <a:sym typeface="Courier New"/>
              </a:rPr>
              <a:t>;</a:t>
            </a:r>
            <a:endParaRPr sz="1800">
              <a:solidFill>
                <a:schemeClr val="dk1"/>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AR" sz="1800">
                <a:solidFill>
                  <a:schemeClr val="dk1"/>
                </a:solidFill>
                <a:latin typeface="Courier New"/>
                <a:ea typeface="Courier New"/>
                <a:cs typeface="Courier New"/>
                <a:sym typeface="Courier New"/>
              </a:rPr>
              <a:t>}</a:t>
            </a:r>
            <a:endParaRPr sz="1800">
              <a:solidFill>
                <a:schemeClr val="dk1"/>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AR" sz="1800">
                <a:solidFill>
                  <a:schemeClr val="dk1"/>
                </a:solidFill>
                <a:latin typeface="Courier New"/>
                <a:ea typeface="Courier New"/>
                <a:cs typeface="Courier New"/>
                <a:sym typeface="Courier New"/>
              </a:rPr>
              <a:t> </a:t>
            </a:r>
            <a:r>
              <a:rPr lang="es-AR" sz="1800">
                <a:solidFill>
                  <a:srgbClr val="800000"/>
                </a:solidFill>
                <a:latin typeface="Courier New"/>
                <a:ea typeface="Courier New"/>
                <a:cs typeface="Courier New"/>
                <a:sym typeface="Courier New"/>
              </a:rPr>
              <a:t>p</a:t>
            </a:r>
            <a:r>
              <a:rPr lang="es-AR" sz="1800">
                <a:solidFill>
                  <a:schemeClr val="dk1"/>
                </a:solidFill>
                <a:latin typeface="Courier New"/>
                <a:ea typeface="Courier New"/>
                <a:cs typeface="Courier New"/>
                <a:sym typeface="Courier New"/>
              </a:rPr>
              <a:t>, </a:t>
            </a:r>
            <a:r>
              <a:rPr lang="es-AR" sz="1800">
                <a:solidFill>
                  <a:srgbClr val="800000"/>
                </a:solidFill>
                <a:latin typeface="Courier New"/>
                <a:ea typeface="Courier New"/>
                <a:cs typeface="Courier New"/>
                <a:sym typeface="Courier New"/>
              </a:rPr>
              <a:t>.aviso</a:t>
            </a:r>
            <a:r>
              <a:rPr lang="es-AR" sz="1800">
                <a:solidFill>
                  <a:schemeClr val="dk1"/>
                </a:solidFill>
                <a:latin typeface="Courier New"/>
                <a:ea typeface="Courier New"/>
                <a:cs typeface="Courier New"/>
                <a:sym typeface="Courier New"/>
              </a:rPr>
              <a:t> {</a:t>
            </a:r>
            <a:endParaRPr sz="1800">
              <a:solidFill>
                <a:schemeClr val="dk1"/>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AR" sz="1800">
                <a:solidFill>
                  <a:schemeClr val="dk1"/>
                </a:solidFill>
                <a:latin typeface="Courier New"/>
                <a:ea typeface="Courier New"/>
                <a:cs typeface="Courier New"/>
                <a:sym typeface="Courier New"/>
              </a:rPr>
              <a:t>  </a:t>
            </a:r>
            <a:r>
              <a:rPr lang="es-AR" sz="1800">
                <a:solidFill>
                  <a:srgbClr val="FF0000"/>
                </a:solidFill>
                <a:latin typeface="Courier New"/>
                <a:ea typeface="Courier New"/>
                <a:cs typeface="Courier New"/>
                <a:sym typeface="Courier New"/>
              </a:rPr>
              <a:t>color</a:t>
            </a:r>
            <a:r>
              <a:rPr lang="es-AR" sz="1800">
                <a:solidFill>
                  <a:schemeClr val="dk1"/>
                </a:solidFill>
                <a:latin typeface="Courier New"/>
                <a:ea typeface="Courier New"/>
                <a:cs typeface="Courier New"/>
                <a:sym typeface="Courier New"/>
              </a:rPr>
              <a:t>:</a:t>
            </a:r>
            <a:r>
              <a:rPr lang="es-AR" sz="1800">
                <a:solidFill>
                  <a:srgbClr val="0451A5"/>
                </a:solidFill>
                <a:latin typeface="Courier New"/>
                <a:ea typeface="Courier New"/>
                <a:cs typeface="Courier New"/>
                <a:sym typeface="Courier New"/>
              </a:rPr>
              <a:t>green</a:t>
            </a:r>
            <a:r>
              <a:rPr lang="es-AR" sz="1800">
                <a:solidFill>
                  <a:schemeClr val="dk1"/>
                </a:solidFill>
                <a:latin typeface="Courier New"/>
                <a:ea typeface="Courier New"/>
                <a:cs typeface="Courier New"/>
                <a:sym typeface="Courier New"/>
              </a:rPr>
              <a:t>;</a:t>
            </a:r>
            <a:endParaRPr sz="1800">
              <a:solidFill>
                <a:schemeClr val="dk1"/>
              </a:solidFill>
              <a:latin typeface="Courier New"/>
              <a:ea typeface="Courier New"/>
              <a:cs typeface="Courier New"/>
              <a:sym typeface="Courier New"/>
            </a:endParaRPr>
          </a:p>
          <a:p>
            <a:pPr marL="0" lvl="0" indent="0" algn="l" rtl="0">
              <a:lnSpc>
                <a:spcPct val="135714"/>
              </a:lnSpc>
              <a:spcBef>
                <a:spcPts val="0"/>
              </a:spcBef>
              <a:spcAft>
                <a:spcPts val="0"/>
              </a:spcAft>
              <a:buNone/>
            </a:pPr>
            <a:r>
              <a:rPr lang="es-AR" sz="1800">
                <a:solidFill>
                  <a:schemeClr val="dk1"/>
                </a:solidFill>
                <a:latin typeface="Courier New"/>
                <a:ea typeface="Courier New"/>
                <a:cs typeface="Courier New"/>
                <a:sym typeface="Courier New"/>
              </a:rPr>
              <a:t>}</a:t>
            </a:r>
            <a:endParaRPr sz="1800">
              <a:solidFill>
                <a:schemeClr val="dk1"/>
              </a:solidFill>
              <a:latin typeface="Courier New"/>
              <a:ea typeface="Courier New"/>
              <a:cs typeface="Courier New"/>
              <a:sym typeface="Courier New"/>
            </a:endParaRPr>
          </a:p>
          <a:p>
            <a:pPr marL="0" lvl="0" indent="0" algn="l" rtl="0">
              <a:lnSpc>
                <a:spcPct val="135714"/>
              </a:lnSpc>
              <a:spcBef>
                <a:spcPts val="0"/>
              </a:spcBef>
              <a:spcAft>
                <a:spcPts val="0"/>
              </a:spcAft>
              <a:buNone/>
            </a:pPr>
            <a:endParaRPr sz="1600" b="1">
              <a:solidFill>
                <a:srgbClr val="D7BA7D"/>
              </a:solidFill>
              <a:latin typeface="Proxima Nova"/>
              <a:ea typeface="Proxima Nova"/>
              <a:cs typeface="Proxima Nova"/>
              <a:sym typeface="Proxima Nova"/>
            </a:endParaRPr>
          </a:p>
        </p:txBody>
      </p:sp>
      <p:sp>
        <p:nvSpPr>
          <p:cNvPr id="424" name="Google Shape;424;p53"/>
          <p:cNvSpPr txBox="1">
            <a:spLocks noGrp="1"/>
          </p:cNvSpPr>
          <p:nvPr>
            <p:ph type="body" idx="4294967295"/>
          </p:nvPr>
        </p:nvSpPr>
        <p:spPr>
          <a:xfrm>
            <a:off x="849025" y="6112100"/>
            <a:ext cx="4182600" cy="362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sz="1400" u="sng">
                <a:solidFill>
                  <a:schemeClr val="hlink"/>
                </a:solidFill>
                <a:latin typeface="Arial"/>
                <a:ea typeface="Arial"/>
                <a:cs typeface="Arial"/>
                <a:sym typeface="Arial"/>
                <a:hlinkClick r:id="rId4"/>
              </a:rPr>
              <a:t>http://codepen.io/ignaciojonas/pen/vGewMX</a:t>
            </a:r>
            <a:endParaRPr sz="1400">
              <a:latin typeface="Arial"/>
              <a:ea typeface="Arial"/>
              <a:cs typeface="Arial"/>
              <a:sym typeface="Arial"/>
            </a:endParaRPr>
          </a:p>
          <a:p>
            <a:pPr marL="0" lvl="0" indent="0" algn="l" rtl="0">
              <a:spcBef>
                <a:spcPts val="1000"/>
              </a:spcBef>
              <a:spcAft>
                <a:spcPts val="0"/>
              </a:spcAft>
              <a:buNone/>
            </a:pPr>
            <a:endParaRPr/>
          </a:p>
        </p:txBody>
      </p:sp>
      <p:pic>
        <p:nvPicPr>
          <p:cNvPr id="425" name="Google Shape;425;p53"/>
          <p:cNvPicPr preferRelativeResize="0"/>
          <p:nvPr/>
        </p:nvPicPr>
        <p:blipFill>
          <a:blip r:embed="rId5">
            <a:alphaModFix/>
          </a:blip>
          <a:stretch>
            <a:fillRect/>
          </a:stretch>
        </p:blipFill>
        <p:spPr>
          <a:xfrm>
            <a:off x="231537" y="5969896"/>
            <a:ext cx="684844" cy="646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5"/>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Elementos Metadata - </a:t>
            </a:r>
            <a:r>
              <a:rPr lang="es-AR" b="1"/>
              <a:t>Head</a:t>
            </a:r>
            <a:endParaRPr/>
          </a:p>
        </p:txBody>
      </p:sp>
      <p:sp>
        <p:nvSpPr>
          <p:cNvPr id="359" name="Google Shape;359;p45"/>
          <p:cNvSpPr txBox="1">
            <a:spLocks noGrp="1"/>
          </p:cNvSpPr>
          <p:nvPr>
            <p:ph type="body" idx="4294967295"/>
          </p:nvPr>
        </p:nvSpPr>
        <p:spPr>
          <a:xfrm>
            <a:off x="159300" y="1178649"/>
            <a:ext cx="8520600" cy="56964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Clr>
                <a:schemeClr val="dk1"/>
              </a:buClr>
              <a:buSzPts val="2800"/>
              <a:buChar char="●"/>
            </a:pPr>
            <a:r>
              <a:rPr lang="es-AR" sz="2800">
                <a:solidFill>
                  <a:schemeClr val="dk1"/>
                </a:solidFill>
              </a:rPr>
              <a:t>Es usado para colocar la metadata de la página.</a:t>
            </a:r>
            <a:endParaRPr sz="2800">
              <a:solidFill>
                <a:schemeClr val="dk1"/>
              </a:solidFill>
            </a:endParaRPr>
          </a:p>
          <a:p>
            <a:pPr marL="457200" lvl="0" indent="-406400" algn="l" rtl="0">
              <a:spcBef>
                <a:spcPts val="0"/>
              </a:spcBef>
              <a:spcAft>
                <a:spcPts val="0"/>
              </a:spcAft>
              <a:buClr>
                <a:schemeClr val="dk1"/>
              </a:buClr>
              <a:buSzPts val="2800"/>
              <a:buChar char="●"/>
            </a:pPr>
            <a:r>
              <a:rPr lang="es-AR" sz="2800">
                <a:solidFill>
                  <a:schemeClr val="dk1"/>
                </a:solidFill>
              </a:rPr>
              <a:t>El título del documento</a:t>
            </a:r>
            <a:endParaRPr sz="2800">
              <a:solidFill>
                <a:schemeClr val="dk1"/>
              </a:solidFill>
            </a:endParaRPr>
          </a:p>
          <a:p>
            <a:pPr marL="457200" lvl="0" indent="-406400" algn="l" rtl="0">
              <a:spcBef>
                <a:spcPts val="0"/>
              </a:spcBef>
              <a:spcAft>
                <a:spcPts val="0"/>
              </a:spcAft>
              <a:buClr>
                <a:schemeClr val="dk1"/>
              </a:buClr>
              <a:buSzPts val="2800"/>
              <a:buChar char="●"/>
            </a:pPr>
            <a:r>
              <a:rPr lang="es-AR" sz="2800">
                <a:solidFill>
                  <a:schemeClr val="dk1"/>
                </a:solidFill>
              </a:rPr>
              <a:t>Links a archivos externos (css, javascript)</a:t>
            </a:r>
            <a:endParaRPr sz="2800">
              <a:solidFill>
                <a:schemeClr val="dk1"/>
              </a:solidFill>
            </a:endParaRPr>
          </a:p>
          <a:p>
            <a:pPr marL="457200" lvl="0" indent="-406400" algn="l" rtl="0">
              <a:spcBef>
                <a:spcPts val="0"/>
              </a:spcBef>
              <a:spcAft>
                <a:spcPts val="0"/>
              </a:spcAft>
              <a:buClr>
                <a:schemeClr val="dk1"/>
              </a:buClr>
              <a:buSzPts val="2800"/>
              <a:buChar char="●"/>
            </a:pPr>
            <a:r>
              <a:rPr lang="es-AR" sz="2800">
                <a:solidFill>
                  <a:schemeClr val="dk1"/>
                </a:solidFill>
              </a:rPr>
              <a:t>Cualquier cosa que pongamos dentro de estos tags, no es visible en la página.</a:t>
            </a:r>
            <a:endParaRPr sz="2800">
              <a:solidFill>
                <a:schemeClr val="dk1"/>
              </a:solidFill>
            </a:endParaRPr>
          </a:p>
          <a:p>
            <a:pPr marL="2286000" lvl="0" indent="0" algn="l" rtl="0">
              <a:lnSpc>
                <a:spcPct val="100000"/>
              </a:lnSpc>
              <a:spcBef>
                <a:spcPts val="1000"/>
              </a:spcBef>
              <a:spcAft>
                <a:spcPts val="0"/>
              </a:spcAft>
              <a:buNone/>
            </a:pPr>
            <a:r>
              <a:rPr lang="es-AR" sz="2000">
                <a:latin typeface="Consolas"/>
                <a:ea typeface="Consolas"/>
                <a:cs typeface="Consolas"/>
                <a:sym typeface="Consolas"/>
              </a:rPr>
              <a:t>&lt;!DOCTYPE html&gt;</a:t>
            </a:r>
            <a:endParaRPr sz="2000">
              <a:latin typeface="Consolas"/>
              <a:ea typeface="Consolas"/>
              <a:cs typeface="Consolas"/>
              <a:sym typeface="Consolas"/>
            </a:endParaRPr>
          </a:p>
          <a:p>
            <a:pPr marL="2286000" lvl="0" indent="0" algn="l" rtl="0">
              <a:lnSpc>
                <a:spcPct val="100000"/>
              </a:lnSpc>
              <a:spcBef>
                <a:spcPts val="1000"/>
              </a:spcBef>
              <a:spcAft>
                <a:spcPts val="0"/>
              </a:spcAft>
              <a:buNone/>
            </a:pPr>
            <a:r>
              <a:rPr lang="es-AR" sz="2000">
                <a:solidFill>
                  <a:schemeClr val="accent2"/>
                </a:solidFill>
                <a:latin typeface="Consolas"/>
                <a:ea typeface="Consolas"/>
                <a:cs typeface="Consolas"/>
                <a:sym typeface="Consolas"/>
              </a:rPr>
              <a:t>&lt;html&gt;</a:t>
            </a:r>
            <a:endParaRPr sz="2000">
              <a:solidFill>
                <a:schemeClr val="accent2"/>
              </a:solidFill>
              <a:latin typeface="Consolas"/>
              <a:ea typeface="Consolas"/>
              <a:cs typeface="Consolas"/>
              <a:sym typeface="Consolas"/>
            </a:endParaRPr>
          </a:p>
          <a:p>
            <a:pPr marL="2286000" lvl="0" indent="0" algn="l" rtl="0">
              <a:lnSpc>
                <a:spcPct val="100000"/>
              </a:lnSpc>
              <a:spcBef>
                <a:spcPts val="1000"/>
              </a:spcBef>
              <a:spcAft>
                <a:spcPts val="0"/>
              </a:spcAft>
              <a:buNone/>
            </a:pPr>
            <a:r>
              <a:rPr lang="es-AR" sz="2000">
                <a:solidFill>
                  <a:schemeClr val="accent2"/>
                </a:solidFill>
                <a:latin typeface="Consolas"/>
                <a:ea typeface="Consolas"/>
                <a:cs typeface="Consolas"/>
                <a:sym typeface="Consolas"/>
              </a:rPr>
              <a:t>   &lt;head&gt;</a:t>
            </a:r>
            <a:endParaRPr sz="2000">
              <a:solidFill>
                <a:schemeClr val="accent2"/>
              </a:solidFill>
              <a:latin typeface="Consolas"/>
              <a:ea typeface="Consolas"/>
              <a:cs typeface="Consolas"/>
              <a:sym typeface="Consolas"/>
            </a:endParaRPr>
          </a:p>
          <a:p>
            <a:pPr marL="2743200" lvl="0" indent="457200" algn="l" rtl="0">
              <a:lnSpc>
                <a:spcPct val="100000"/>
              </a:lnSpc>
              <a:spcBef>
                <a:spcPts val="1000"/>
              </a:spcBef>
              <a:spcAft>
                <a:spcPts val="0"/>
              </a:spcAft>
              <a:buNone/>
            </a:pPr>
            <a:r>
              <a:rPr lang="es-AR" sz="2000">
                <a:solidFill>
                  <a:schemeClr val="accent2"/>
                </a:solidFill>
                <a:latin typeface="Consolas"/>
                <a:ea typeface="Consolas"/>
                <a:cs typeface="Consolas"/>
                <a:sym typeface="Consolas"/>
              </a:rPr>
              <a:t>&lt;meta charset="UTF-8" /&gt;</a:t>
            </a:r>
            <a:endParaRPr sz="2000">
              <a:solidFill>
                <a:schemeClr val="accent2"/>
              </a:solidFill>
              <a:latin typeface="Consolas"/>
              <a:ea typeface="Consolas"/>
              <a:cs typeface="Consolas"/>
              <a:sym typeface="Consolas"/>
            </a:endParaRPr>
          </a:p>
          <a:p>
            <a:pPr marL="2286000" lvl="0" indent="0" algn="l" rtl="0">
              <a:lnSpc>
                <a:spcPct val="100000"/>
              </a:lnSpc>
              <a:spcBef>
                <a:spcPts val="1000"/>
              </a:spcBef>
              <a:spcAft>
                <a:spcPts val="0"/>
              </a:spcAft>
              <a:buNone/>
            </a:pPr>
            <a:r>
              <a:rPr lang="es-AR" sz="2000">
                <a:solidFill>
                  <a:schemeClr val="accent2"/>
                </a:solidFill>
                <a:latin typeface="Consolas"/>
                <a:ea typeface="Consolas"/>
                <a:cs typeface="Consolas"/>
                <a:sym typeface="Consolas"/>
              </a:rPr>
              <a:t>		&lt;title&gt;</a:t>
            </a:r>
            <a:r>
              <a:rPr lang="es-AR" sz="2000">
                <a:latin typeface="Consolas"/>
                <a:ea typeface="Consolas"/>
                <a:cs typeface="Consolas"/>
                <a:sym typeface="Consolas"/>
              </a:rPr>
              <a:t>Hola Mundo</a:t>
            </a:r>
            <a:r>
              <a:rPr lang="es-AR" sz="2000">
                <a:solidFill>
                  <a:schemeClr val="accent2"/>
                </a:solidFill>
                <a:latin typeface="Consolas"/>
                <a:ea typeface="Consolas"/>
                <a:cs typeface="Consolas"/>
                <a:sym typeface="Consolas"/>
              </a:rPr>
              <a:t>&lt;/title&gt;</a:t>
            </a:r>
            <a:endParaRPr sz="2000">
              <a:solidFill>
                <a:schemeClr val="accent2"/>
              </a:solidFill>
              <a:latin typeface="Consolas"/>
              <a:ea typeface="Consolas"/>
              <a:cs typeface="Consolas"/>
              <a:sym typeface="Consolas"/>
            </a:endParaRPr>
          </a:p>
          <a:p>
            <a:pPr marL="2286000" lvl="0" indent="0" algn="l" rtl="0">
              <a:lnSpc>
                <a:spcPct val="100000"/>
              </a:lnSpc>
              <a:spcBef>
                <a:spcPts val="1000"/>
              </a:spcBef>
              <a:spcAft>
                <a:spcPts val="0"/>
              </a:spcAft>
              <a:buNone/>
            </a:pPr>
            <a:r>
              <a:rPr lang="es-AR" sz="2000">
                <a:solidFill>
                  <a:schemeClr val="accent2"/>
                </a:solidFill>
                <a:latin typeface="Consolas"/>
                <a:ea typeface="Consolas"/>
                <a:cs typeface="Consolas"/>
                <a:sym typeface="Consolas"/>
              </a:rPr>
              <a:t>   &lt;/head&gt;</a:t>
            </a:r>
            <a:endParaRPr sz="2000">
              <a:solidFill>
                <a:schemeClr val="accent2"/>
              </a:solidFill>
              <a:latin typeface="Consolas"/>
              <a:ea typeface="Consolas"/>
              <a:cs typeface="Consolas"/>
              <a:sym typeface="Consolas"/>
            </a:endParaRPr>
          </a:p>
          <a:p>
            <a:pPr marL="2286000" lvl="0" indent="0" algn="l" rtl="0">
              <a:lnSpc>
                <a:spcPct val="100000"/>
              </a:lnSpc>
              <a:spcBef>
                <a:spcPts val="1000"/>
              </a:spcBef>
              <a:spcAft>
                <a:spcPts val="0"/>
              </a:spcAft>
              <a:buNone/>
            </a:pPr>
            <a:r>
              <a:rPr lang="es-AR" sz="2000">
                <a:solidFill>
                  <a:schemeClr val="accent2"/>
                </a:solidFill>
                <a:latin typeface="Consolas"/>
                <a:ea typeface="Consolas"/>
                <a:cs typeface="Consolas"/>
                <a:sym typeface="Consolas"/>
              </a:rPr>
              <a:t>&lt;/html&gt;</a:t>
            </a:r>
            <a:endParaRPr sz="2800">
              <a:solidFill>
                <a:schemeClr val="dk1"/>
              </a:solidFill>
            </a:endParaRPr>
          </a:p>
          <a:p>
            <a:pPr marL="0" lvl="0" indent="0" algn="l" rtl="0">
              <a:spcBef>
                <a:spcPts val="1000"/>
              </a:spcBef>
              <a:spcAft>
                <a:spcPts val="0"/>
              </a:spcAft>
              <a:buNone/>
            </a:pPr>
            <a:endParaRPr sz="2800">
              <a:solidFill>
                <a:schemeClr val="dk1"/>
              </a:solidFill>
            </a:endParaRPr>
          </a:p>
          <a:p>
            <a:pPr marL="0" lvl="0" indent="0" algn="l" rtl="0">
              <a:spcBef>
                <a:spcPts val="1000"/>
              </a:spcBef>
              <a:spcAft>
                <a:spcPts val="0"/>
              </a:spcAft>
              <a:buNone/>
            </a:pPr>
            <a:endParaRPr sz="2800">
              <a:solidFill>
                <a:schemeClr val="dk1"/>
              </a:solidFill>
            </a:endParaRPr>
          </a:p>
        </p:txBody>
      </p:sp>
      <p:sp>
        <p:nvSpPr>
          <p:cNvPr id="360" name="Google Shape;360;p45"/>
          <p:cNvSpPr txBox="1"/>
          <p:nvPr/>
        </p:nvSpPr>
        <p:spPr>
          <a:xfrm>
            <a:off x="3476100" y="6417850"/>
            <a:ext cx="5667900" cy="282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300"/>
              </a:spcAft>
              <a:buNone/>
            </a:pPr>
            <a:r>
              <a:rPr lang="es-AR">
                <a:solidFill>
                  <a:schemeClr val="dk1"/>
                </a:solidFill>
                <a:latin typeface="Proxima Nova"/>
                <a:ea typeface="Proxima Nova"/>
                <a:cs typeface="Proxima Nova"/>
                <a:sym typeface="Proxima Nova"/>
              </a:rPr>
              <a:t> </a:t>
            </a:r>
            <a:r>
              <a:rPr lang="es-AR" u="sng">
                <a:solidFill>
                  <a:schemeClr val="hlink"/>
                </a:solidFill>
                <a:latin typeface="Proxima Nova"/>
                <a:ea typeface="Proxima Nova"/>
                <a:cs typeface="Proxima Nova"/>
                <a:sym typeface="Proxima Nova"/>
                <a:hlinkClick r:id="rId3"/>
              </a:rPr>
              <a:t>https://developer.mozilla.org/en-US/docs/Web/HTML/Element/head</a:t>
            </a:r>
            <a:endParaRPr>
              <a:solidFill>
                <a:schemeClr val="dk1"/>
              </a:solidFill>
              <a:latin typeface="Proxima Nova"/>
              <a:ea typeface="Proxima Nova"/>
              <a:cs typeface="Proxima Nova"/>
              <a:sym typeface="Proxima Nova"/>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4"/>
          <p:cNvSpPr txBox="1">
            <a:spLocks noGrp="1"/>
          </p:cNvSpPr>
          <p:nvPr>
            <p:ph type="ctrTitle"/>
          </p:nvPr>
        </p:nvSpPr>
        <p:spPr>
          <a:xfrm>
            <a:off x="92375" y="0"/>
            <a:ext cx="8962200" cy="8073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s-AR"/>
              <a:t>Javascript en front-end</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7"/>
          <p:cNvSpPr txBox="1">
            <a:spLocks noGrp="1"/>
          </p:cNvSpPr>
          <p:nvPr>
            <p:ph type="title"/>
          </p:nvPr>
        </p:nvSpPr>
        <p:spPr>
          <a:xfrm>
            <a:off x="628663" y="-257700"/>
            <a:ext cx="7886700" cy="12204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Font typeface="Calibri"/>
              <a:buNone/>
            </a:pPr>
            <a:r>
              <a:rPr lang="es-AR"/>
              <a:t>Como incluir un Javascript</a:t>
            </a:r>
            <a:endParaRPr/>
          </a:p>
        </p:txBody>
      </p:sp>
      <p:sp>
        <p:nvSpPr>
          <p:cNvPr id="211" name="Google Shape;211;p27"/>
          <p:cNvSpPr txBox="1">
            <a:spLocks noGrp="1"/>
          </p:cNvSpPr>
          <p:nvPr>
            <p:ph type="body" idx="4294967295"/>
          </p:nvPr>
        </p:nvSpPr>
        <p:spPr>
          <a:xfrm>
            <a:off x="226575" y="784075"/>
            <a:ext cx="8013900" cy="5423700"/>
          </a:xfrm>
          <a:prstGeom prst="rect">
            <a:avLst/>
          </a:prstGeom>
          <a:noFill/>
          <a:ln>
            <a:noFill/>
          </a:ln>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s-AR" dirty="0"/>
              <a:t>Conviene incluir un archivo </a:t>
            </a:r>
            <a:r>
              <a:rPr lang="es-AR" dirty="0" err="1"/>
              <a:t>Javascript</a:t>
            </a:r>
            <a:r>
              <a:rPr lang="es-AR" dirty="0"/>
              <a:t> separado</a:t>
            </a:r>
            <a:endParaRPr dirty="0"/>
          </a:p>
          <a:p>
            <a:pPr marL="457200" lvl="0" indent="-406400" algn="l" rtl="0">
              <a:spcBef>
                <a:spcPts val="0"/>
              </a:spcBef>
              <a:spcAft>
                <a:spcPts val="0"/>
              </a:spcAft>
              <a:buSzPts val="2800"/>
              <a:buChar char="•"/>
            </a:pPr>
            <a:r>
              <a:rPr lang="es-AR" b="1" dirty="0"/>
              <a:t>Se ejecuta su código en la línea donde se incluye</a:t>
            </a:r>
            <a:endParaRPr dirty="0"/>
          </a:p>
          <a:p>
            <a:pPr marL="0" lvl="0" indent="0" algn="l" rtl="0">
              <a:spcBef>
                <a:spcPts val="1000"/>
              </a:spcBef>
              <a:spcAft>
                <a:spcPts val="0"/>
              </a:spcAft>
              <a:buClr>
                <a:schemeClr val="dk1"/>
              </a:buClr>
              <a:buFont typeface="Arial"/>
              <a:buNone/>
            </a:pPr>
            <a:endParaRPr dirty="0"/>
          </a:p>
          <a:p>
            <a:pPr marL="0" lvl="0" indent="0" algn="l" rtl="0">
              <a:spcBef>
                <a:spcPts val="1000"/>
              </a:spcBef>
              <a:spcAft>
                <a:spcPts val="0"/>
              </a:spcAft>
              <a:buClr>
                <a:schemeClr val="dk1"/>
              </a:buClr>
              <a:buFont typeface="Arial"/>
              <a:buNone/>
            </a:pPr>
            <a:endParaRPr dirty="0"/>
          </a:p>
          <a:p>
            <a:pPr marL="0" lvl="0" indent="0" algn="l" rtl="0">
              <a:spcBef>
                <a:spcPts val="1000"/>
              </a:spcBef>
              <a:spcAft>
                <a:spcPts val="0"/>
              </a:spcAft>
              <a:buNone/>
            </a:pPr>
            <a:endParaRPr dirty="0"/>
          </a:p>
          <a:p>
            <a:pPr marL="457200" lvl="0" indent="-406400" algn="l" rtl="0">
              <a:spcBef>
                <a:spcPts val="1000"/>
              </a:spcBef>
              <a:spcAft>
                <a:spcPts val="0"/>
              </a:spcAft>
              <a:buSzPts val="2800"/>
              <a:buChar char="•"/>
            </a:pPr>
            <a:r>
              <a:rPr lang="es-AR" dirty="0"/>
              <a:t>Incluirlo al final del </a:t>
            </a:r>
            <a:r>
              <a:rPr lang="es-AR" dirty="0" err="1"/>
              <a:t>body</a:t>
            </a:r>
            <a:r>
              <a:rPr lang="es-AR" dirty="0"/>
              <a:t>, luego de que ya se cargo el </a:t>
            </a:r>
            <a:r>
              <a:rPr lang="es-AR" dirty="0" err="1"/>
              <a:t>html</a:t>
            </a:r>
            <a:r>
              <a:rPr lang="es-AR" dirty="0"/>
              <a:t> con </a:t>
            </a:r>
            <a:r>
              <a:rPr lang="es-AR" b="1" u="sng" dirty="0"/>
              <a:t>todos</a:t>
            </a:r>
            <a:r>
              <a:rPr lang="es-AR" dirty="0"/>
              <a:t> sus elementos.</a:t>
            </a:r>
            <a:endParaRPr dirty="0"/>
          </a:p>
          <a:p>
            <a:pPr marL="0" lvl="0" indent="0" algn="l" rtl="0">
              <a:spcBef>
                <a:spcPts val="1000"/>
              </a:spcBef>
              <a:spcAft>
                <a:spcPts val="0"/>
              </a:spcAft>
              <a:buNone/>
            </a:pPr>
            <a:endParaRPr dirty="0"/>
          </a:p>
          <a:p>
            <a:pPr marL="457200" lvl="0" indent="-406400" algn="l" rtl="0">
              <a:spcBef>
                <a:spcPts val="1000"/>
              </a:spcBef>
              <a:spcAft>
                <a:spcPts val="0"/>
              </a:spcAft>
              <a:buSzPts val="2800"/>
              <a:buChar char="•"/>
            </a:pPr>
            <a:r>
              <a:rPr lang="es-AR" b="1" dirty="0"/>
              <a:t>Se pueden agregar varios archivos .</a:t>
            </a:r>
            <a:r>
              <a:rPr lang="es-AR" b="1" dirty="0" err="1"/>
              <a:t>js</a:t>
            </a:r>
            <a:endParaRPr b="1" dirty="0"/>
          </a:p>
        </p:txBody>
      </p:sp>
      <p:pic>
        <p:nvPicPr>
          <p:cNvPr id="212" name="Google Shape;212;p27"/>
          <p:cNvPicPr preferRelativeResize="0"/>
          <p:nvPr/>
        </p:nvPicPr>
        <p:blipFill rotWithShape="1">
          <a:blip r:embed="rId3">
            <a:alphaModFix/>
          </a:blip>
          <a:srcRect/>
          <a:stretch/>
        </p:blipFill>
        <p:spPr>
          <a:xfrm>
            <a:off x="917500" y="2437396"/>
            <a:ext cx="6846300" cy="1599300"/>
          </a:xfrm>
          <a:prstGeom prst="rect">
            <a:avLst/>
          </a:prstGeom>
          <a:noFill/>
          <a:ln>
            <a:noFill/>
          </a:ln>
        </p:spPr>
      </p:pic>
      <p:sp>
        <p:nvSpPr>
          <p:cNvPr id="213" name="Google Shape;213;p27"/>
          <p:cNvSpPr/>
          <p:nvPr/>
        </p:nvSpPr>
        <p:spPr>
          <a:xfrm>
            <a:off x="290200" y="2795939"/>
            <a:ext cx="627300" cy="182700"/>
          </a:xfrm>
          <a:prstGeom prst="right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p:nvPr/>
        </p:nvSpPr>
        <p:spPr>
          <a:xfrm rot="-1241267">
            <a:off x="8081794" y="4496939"/>
            <a:ext cx="885711" cy="428652"/>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5" name="Google Shape;215;p27"/>
          <p:cNvSpPr/>
          <p:nvPr/>
        </p:nvSpPr>
        <p:spPr>
          <a:xfrm rot="-1241267">
            <a:off x="7708919" y="5914514"/>
            <a:ext cx="885711" cy="428652"/>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28"/>
          <p:cNvPicPr preferRelativeResize="0"/>
          <p:nvPr/>
        </p:nvPicPr>
        <p:blipFill rotWithShape="1">
          <a:blip r:embed="rId3">
            <a:alphaModFix/>
          </a:blip>
          <a:srcRect t="39013"/>
          <a:stretch/>
        </p:blipFill>
        <p:spPr>
          <a:xfrm>
            <a:off x="2352550" y="2902525"/>
            <a:ext cx="5136025" cy="2921725"/>
          </a:xfrm>
          <a:prstGeom prst="rect">
            <a:avLst/>
          </a:prstGeom>
          <a:noFill/>
          <a:ln>
            <a:noFill/>
          </a:ln>
        </p:spPr>
      </p:pic>
      <p:sp>
        <p:nvSpPr>
          <p:cNvPr id="221" name="Google Shape;221;p28"/>
          <p:cNvSpPr txBox="1">
            <a:spLocks noGrp="1"/>
          </p:cNvSpPr>
          <p:nvPr>
            <p:ph type="title"/>
          </p:nvPr>
        </p:nvSpPr>
        <p:spPr>
          <a:xfrm>
            <a:off x="628663" y="275700"/>
            <a:ext cx="7886700" cy="122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Calibri"/>
              <a:buNone/>
            </a:pPr>
            <a:r>
              <a:rPr lang="es-AR"/>
              <a:t>Ver la consola</a:t>
            </a:r>
            <a:endParaRPr/>
          </a:p>
        </p:txBody>
      </p:sp>
      <p:cxnSp>
        <p:nvCxnSpPr>
          <p:cNvPr id="222" name="Google Shape;222;p28"/>
          <p:cNvCxnSpPr>
            <a:stCxn id="223" idx="1"/>
          </p:cNvCxnSpPr>
          <p:nvPr/>
        </p:nvCxnSpPr>
        <p:spPr>
          <a:xfrm rot="10800000">
            <a:off x="3199150" y="4779274"/>
            <a:ext cx="1335000" cy="166500"/>
          </a:xfrm>
          <a:prstGeom prst="straightConnector1">
            <a:avLst/>
          </a:prstGeom>
          <a:noFill/>
          <a:ln w="38100" cap="flat" cmpd="sng">
            <a:solidFill>
              <a:schemeClr val="accent1"/>
            </a:solidFill>
            <a:prstDash val="solid"/>
            <a:round/>
            <a:headEnd type="none" w="sm" len="sm"/>
            <a:tailEnd type="triangle" w="med" len="med"/>
          </a:ln>
        </p:spPr>
      </p:cxnSp>
      <p:sp>
        <p:nvSpPr>
          <p:cNvPr id="223" name="Google Shape;223;p28"/>
          <p:cNvSpPr/>
          <p:nvPr/>
        </p:nvSpPr>
        <p:spPr>
          <a:xfrm>
            <a:off x="4534150" y="4721374"/>
            <a:ext cx="2135700" cy="448800"/>
          </a:xfrm>
          <a:prstGeom prst="roundRect">
            <a:avLst>
              <a:gd name="adj" fmla="val 16667"/>
            </a:avLst>
          </a:prstGeom>
          <a:solidFill>
            <a:schemeClr val="accen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3000" b="1">
                <a:solidFill>
                  <a:schemeClr val="lt1"/>
                </a:solidFill>
                <a:latin typeface="Calibri"/>
                <a:ea typeface="Calibri"/>
                <a:cs typeface="Calibri"/>
                <a:sym typeface="Calibri"/>
              </a:rPr>
              <a:t>Consola</a:t>
            </a:r>
            <a:endParaRPr sz="3000" b="1" i="0" u="none" strike="noStrike" cap="none">
              <a:solidFill>
                <a:schemeClr val="lt1"/>
              </a:solidFill>
              <a:latin typeface="Calibri"/>
              <a:ea typeface="Calibri"/>
              <a:cs typeface="Calibri"/>
              <a:sym typeface="Calibri"/>
            </a:endParaRPr>
          </a:p>
        </p:txBody>
      </p:sp>
      <p:sp>
        <p:nvSpPr>
          <p:cNvPr id="224" name="Google Shape;224;p28"/>
          <p:cNvSpPr txBox="1"/>
          <p:nvPr/>
        </p:nvSpPr>
        <p:spPr>
          <a:xfrm>
            <a:off x="325025" y="1740550"/>
            <a:ext cx="7549500" cy="152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sz="2000"/>
              <a:t>Menú Chrome &gt; Más herramientas &gt; Herramientas Desarrollador</a:t>
            </a:r>
            <a:endParaRPr sz="2000"/>
          </a:p>
          <a:p>
            <a:pPr marL="0" lvl="0" indent="0" algn="l" rtl="0">
              <a:spcBef>
                <a:spcPts val="0"/>
              </a:spcBef>
              <a:spcAft>
                <a:spcPts val="0"/>
              </a:spcAft>
              <a:buNone/>
            </a:pPr>
            <a:r>
              <a:rPr lang="es-AR" sz="2000"/>
              <a:t>Atajo de Teclado: </a:t>
            </a:r>
            <a:endParaRPr sz="2000"/>
          </a:p>
          <a:p>
            <a:pPr marL="457200" lvl="0" indent="-355600" algn="l" rtl="0">
              <a:spcBef>
                <a:spcPts val="0"/>
              </a:spcBef>
              <a:spcAft>
                <a:spcPts val="0"/>
              </a:spcAft>
              <a:buSzPts val="2000"/>
              <a:buChar char="●"/>
            </a:pPr>
            <a:r>
              <a:rPr lang="es-AR" sz="2000"/>
              <a:t>Ctrl + Shift + I </a:t>
            </a:r>
            <a:endParaRPr sz="2000"/>
          </a:p>
          <a:p>
            <a:pPr marL="457200" lvl="0" indent="-355600" algn="l" rtl="0">
              <a:spcBef>
                <a:spcPts val="0"/>
              </a:spcBef>
              <a:spcAft>
                <a:spcPts val="0"/>
              </a:spcAft>
              <a:buSzPts val="2000"/>
              <a:buChar char="●"/>
            </a:pPr>
            <a:r>
              <a:rPr lang="es-AR" sz="2000"/>
              <a:t>F12</a:t>
            </a:r>
            <a:endParaRPr sz="200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9"/>
          <p:cNvSpPr txBox="1">
            <a:spLocks noGrp="1"/>
          </p:cNvSpPr>
          <p:nvPr>
            <p:ph type="title"/>
          </p:nvPr>
        </p:nvSpPr>
        <p:spPr>
          <a:xfrm>
            <a:off x="628663" y="-1053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Syntax Error</a:t>
            </a:r>
            <a:endParaRPr/>
          </a:p>
        </p:txBody>
      </p:sp>
      <p:pic>
        <p:nvPicPr>
          <p:cNvPr id="230" name="Google Shape;230;p29" descr="error_chrome.png"/>
          <p:cNvPicPr preferRelativeResize="0"/>
          <p:nvPr/>
        </p:nvPicPr>
        <p:blipFill>
          <a:blip r:embed="rId3">
            <a:alphaModFix/>
          </a:blip>
          <a:stretch>
            <a:fillRect/>
          </a:stretch>
        </p:blipFill>
        <p:spPr>
          <a:xfrm>
            <a:off x="188525" y="3210500"/>
            <a:ext cx="8877500" cy="3571300"/>
          </a:xfrm>
          <a:prstGeom prst="rect">
            <a:avLst/>
          </a:prstGeom>
          <a:noFill/>
          <a:ln>
            <a:noFill/>
          </a:ln>
        </p:spPr>
      </p:pic>
      <p:sp>
        <p:nvSpPr>
          <p:cNvPr id="231" name="Google Shape;231;p29"/>
          <p:cNvSpPr txBox="1">
            <a:spLocks noGrp="1"/>
          </p:cNvSpPr>
          <p:nvPr>
            <p:ph type="body" idx="4294967295"/>
          </p:nvPr>
        </p:nvSpPr>
        <p:spPr>
          <a:xfrm>
            <a:off x="53275" y="492850"/>
            <a:ext cx="9090600" cy="26310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s-AR"/>
              <a:t>Algunos errores del código se detectan al cargar el JS</a:t>
            </a:r>
            <a:endParaRPr/>
          </a:p>
          <a:p>
            <a:pPr marL="457200" lvl="0" indent="-406400" algn="l" rtl="0">
              <a:spcBef>
                <a:spcPts val="0"/>
              </a:spcBef>
              <a:spcAft>
                <a:spcPts val="0"/>
              </a:spcAft>
              <a:buSzPts val="2800"/>
              <a:buChar char="•"/>
            </a:pPr>
            <a:r>
              <a:rPr lang="es-AR"/>
              <a:t>Otros errores luego de ejecutar esa línea</a:t>
            </a:r>
            <a:endParaRPr/>
          </a:p>
          <a:p>
            <a:pPr marL="457200" lvl="0" indent="-406400" algn="l" rtl="0">
              <a:spcBef>
                <a:spcPts val="0"/>
              </a:spcBef>
              <a:spcAft>
                <a:spcPts val="0"/>
              </a:spcAft>
              <a:buSzPts val="2800"/>
              <a:buChar char="•"/>
            </a:pPr>
            <a:r>
              <a:rPr lang="es-AR"/>
              <a:t>Si no se tiene abierta a las “Herramientas de desarrollador”, no se ven los errores</a:t>
            </a:r>
            <a:endParaRPr/>
          </a:p>
          <a:p>
            <a:pPr marL="457200" lvl="0" indent="-406400" algn="l" rtl="0">
              <a:spcBef>
                <a:spcPts val="0"/>
              </a:spcBef>
              <a:spcAft>
                <a:spcPts val="0"/>
              </a:spcAft>
              <a:buSzPts val="2800"/>
              <a:buChar char="•"/>
            </a:pPr>
            <a:r>
              <a:rPr lang="es-AR"/>
              <a:t>SIEMPRE ABRIRLA AL PROGRAMAR JS!</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1"/>
          <p:cNvSpPr txBox="1">
            <a:spLocks noGrp="1"/>
          </p:cNvSpPr>
          <p:nvPr>
            <p:ph type="title"/>
          </p:nvPr>
        </p:nvSpPr>
        <p:spPr>
          <a:xfrm>
            <a:off x="628663" y="275700"/>
            <a:ext cx="7886700" cy="122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Calibri"/>
              <a:buNone/>
            </a:pPr>
            <a:r>
              <a:rPr lang="es-AR"/>
              <a:t>Resolver el problema</a:t>
            </a:r>
            <a:endParaRPr/>
          </a:p>
        </p:txBody>
      </p:sp>
      <p:sp>
        <p:nvSpPr>
          <p:cNvPr id="244" name="Google Shape;244;p31"/>
          <p:cNvSpPr txBox="1">
            <a:spLocks noGrp="1"/>
          </p:cNvSpPr>
          <p:nvPr>
            <p:ph type="body" idx="4294967295"/>
          </p:nvPr>
        </p:nvSpPr>
        <p:spPr>
          <a:xfrm>
            <a:off x="311725" y="2159650"/>
            <a:ext cx="8520600" cy="2993700"/>
          </a:xfrm>
          <a:prstGeom prst="rect">
            <a:avLst/>
          </a:prstGeom>
          <a:noFill/>
          <a:ln>
            <a:noFill/>
          </a:ln>
        </p:spPr>
        <p:txBody>
          <a:bodyPr spcFirstLastPara="1" wrap="square" lIns="91425" tIns="45700" rIns="91425" bIns="45700" anchor="t" anchorCtr="0">
            <a:noAutofit/>
          </a:bodyPr>
          <a:lstStyle/>
          <a:p>
            <a:pPr marL="457200" marR="0" lvl="0" indent="-406400" algn="l" rtl="0">
              <a:spcBef>
                <a:spcPts val="0"/>
              </a:spcBef>
              <a:spcAft>
                <a:spcPts val="0"/>
              </a:spcAft>
              <a:buSzPts val="2800"/>
              <a:buChar char="•"/>
            </a:pPr>
            <a:r>
              <a:rPr lang="es-AR" dirty="0"/>
              <a:t>Ejecutar un código al hacer </a:t>
            </a:r>
            <a:r>
              <a:rPr lang="es-AR" dirty="0" err="1"/>
              <a:t>click</a:t>
            </a:r>
            <a:r>
              <a:rPr lang="es-AR" dirty="0"/>
              <a:t> en un botón</a:t>
            </a:r>
            <a:endParaRPr dirty="0"/>
          </a:p>
          <a:p>
            <a:pPr marL="914400" marR="0" lvl="1" indent="-381000" algn="l" rtl="0">
              <a:spcBef>
                <a:spcPts val="0"/>
              </a:spcBef>
              <a:spcAft>
                <a:spcPts val="0"/>
              </a:spcAft>
              <a:buSzPts val="2400"/>
              <a:buChar char="•"/>
            </a:pPr>
            <a:r>
              <a:rPr lang="es-AR" dirty="0"/>
              <a:t>Esto se llama “al pasar un </a:t>
            </a:r>
            <a:r>
              <a:rPr lang="es-AR" b="1" dirty="0"/>
              <a:t>evento</a:t>
            </a:r>
            <a:r>
              <a:rPr lang="es-AR" dirty="0"/>
              <a:t>”</a:t>
            </a:r>
            <a:endParaRPr dirty="0"/>
          </a:p>
          <a:p>
            <a:pPr marL="457200" marR="0" lvl="0" indent="-406400" algn="l" rtl="0">
              <a:spcBef>
                <a:spcPts val="0"/>
              </a:spcBef>
              <a:spcAft>
                <a:spcPts val="0"/>
              </a:spcAft>
              <a:buSzPts val="2800"/>
              <a:buChar char="•"/>
            </a:pPr>
            <a:r>
              <a:rPr lang="es-AR" dirty="0"/>
              <a:t>Para eso necesitamos darle un nombre a una parte del código</a:t>
            </a:r>
            <a:endParaRPr dirty="0"/>
          </a:p>
          <a:p>
            <a:pPr marL="914400" marR="0" lvl="1" indent="-381000" algn="l" rtl="0">
              <a:spcBef>
                <a:spcPts val="0"/>
              </a:spcBef>
              <a:spcAft>
                <a:spcPts val="0"/>
              </a:spcAft>
              <a:buSzPts val="2400"/>
              <a:buChar char="•"/>
            </a:pPr>
            <a:r>
              <a:rPr lang="es-AR" dirty="0"/>
              <a:t>Esto se llama “declarar una </a:t>
            </a:r>
            <a:r>
              <a:rPr lang="es-AR" b="1" dirty="0"/>
              <a:t>función</a:t>
            </a:r>
            <a:r>
              <a:rPr lang="es-AR" dirty="0"/>
              <a:t>”</a:t>
            </a:r>
            <a:endParaRPr dirty="0"/>
          </a:p>
        </p:txBody>
      </p:sp>
      <p:sp>
        <p:nvSpPr>
          <p:cNvPr id="2" name="Rectángulo 1">
            <a:extLst>
              <a:ext uri="{FF2B5EF4-FFF2-40B4-BE49-F238E27FC236}">
                <a16:creationId xmlns:a16="http://schemas.microsoft.com/office/drawing/2014/main" id="{DDF16DE7-6FA8-479A-98BB-4585ABC7F17E}"/>
              </a:ext>
            </a:extLst>
          </p:cNvPr>
          <p:cNvSpPr/>
          <p:nvPr/>
        </p:nvSpPr>
        <p:spPr>
          <a:xfrm>
            <a:off x="2432080" y="1119989"/>
            <a:ext cx="4520789" cy="707886"/>
          </a:xfrm>
          <a:prstGeom prst="rect">
            <a:avLst/>
          </a:prstGeom>
        </p:spPr>
        <p:txBody>
          <a:bodyPr wrap="none">
            <a:spAutoFit/>
          </a:bodyPr>
          <a:lstStyle/>
          <a:p>
            <a:r>
              <a:rPr lang="es-AR" sz="4000" dirty="0"/>
              <a:t>Botón para saludar</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2"/>
          <p:cNvSpPr txBox="1">
            <a:spLocks noGrp="1"/>
          </p:cNvSpPr>
          <p:nvPr>
            <p:ph type="body" idx="4294967295"/>
          </p:nvPr>
        </p:nvSpPr>
        <p:spPr>
          <a:xfrm>
            <a:off x="311700" y="1635850"/>
            <a:ext cx="8520600" cy="3952800"/>
          </a:xfrm>
          <a:prstGeom prst="rect">
            <a:avLst/>
          </a:prstGeom>
          <a:noFill/>
          <a:ln>
            <a:noFill/>
          </a:ln>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s-AR"/>
              <a:t>Un evento es algo que ocurre en el sistema, originado por el usuario o otra parte del sistema y que se avisa al sistema.</a:t>
            </a:r>
            <a:endParaRPr/>
          </a:p>
          <a:p>
            <a:pPr marL="457200" lvl="0" indent="-406400" algn="l" rtl="0">
              <a:spcBef>
                <a:spcPts val="0"/>
              </a:spcBef>
              <a:spcAft>
                <a:spcPts val="0"/>
              </a:spcAft>
              <a:buSzPts val="2800"/>
              <a:buChar char="●"/>
            </a:pPr>
            <a:r>
              <a:rPr lang="es-AR"/>
              <a:t>Ejemplos: </a:t>
            </a:r>
            <a:endParaRPr/>
          </a:p>
          <a:p>
            <a:pPr marL="914400" lvl="1" indent="-381000" algn="l" rtl="0">
              <a:spcBef>
                <a:spcPts val="0"/>
              </a:spcBef>
              <a:spcAft>
                <a:spcPts val="0"/>
              </a:spcAft>
              <a:buSzPts val="2400"/>
              <a:buChar char="○"/>
            </a:pPr>
            <a:r>
              <a:rPr lang="es-AR"/>
              <a:t>El usuario hace click.</a:t>
            </a:r>
            <a:endParaRPr/>
          </a:p>
          <a:p>
            <a:pPr marL="914400" lvl="1" indent="-381000" algn="l" rtl="0">
              <a:spcBef>
                <a:spcPts val="0"/>
              </a:spcBef>
              <a:spcAft>
                <a:spcPts val="0"/>
              </a:spcAft>
              <a:buSzPts val="2400"/>
              <a:buChar char="○"/>
            </a:pPr>
            <a:r>
              <a:rPr lang="es-AR"/>
              <a:t>Se terminó de cargar la página.</a:t>
            </a:r>
            <a:endParaRPr/>
          </a:p>
          <a:p>
            <a:pPr marL="914400" lvl="1" indent="-381000" algn="l" rtl="0">
              <a:spcBef>
                <a:spcPts val="0"/>
              </a:spcBef>
              <a:spcAft>
                <a:spcPts val="0"/>
              </a:spcAft>
              <a:buSzPts val="2400"/>
              <a:buChar char="○"/>
            </a:pPr>
            <a:r>
              <a:rPr lang="es-AR"/>
              <a:t>Pasó un segundo desde que se terminó de procesar. </a:t>
            </a:r>
            <a:endParaRPr/>
          </a:p>
          <a:p>
            <a:pPr marL="457200" lvl="0" indent="-406400" algn="l" rtl="0">
              <a:spcBef>
                <a:spcPts val="0"/>
              </a:spcBef>
              <a:spcAft>
                <a:spcPts val="0"/>
              </a:spcAft>
              <a:buSzPts val="2800"/>
              <a:buChar char="●"/>
            </a:pPr>
            <a:r>
              <a:rPr lang="es-AR"/>
              <a:t>Las interfaces gráficas suelen programarse orientada a eventos.</a:t>
            </a:r>
            <a:endParaRPr/>
          </a:p>
        </p:txBody>
      </p:sp>
      <p:sp>
        <p:nvSpPr>
          <p:cNvPr id="250" name="Google Shape;250;p32"/>
          <p:cNvSpPr txBox="1">
            <a:spLocks noGrp="1"/>
          </p:cNvSpPr>
          <p:nvPr>
            <p:ph type="title"/>
          </p:nvPr>
        </p:nvSpPr>
        <p:spPr>
          <a:xfrm>
            <a:off x="628663" y="275700"/>
            <a:ext cx="7886700" cy="122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Calibri"/>
              <a:buNone/>
            </a:pPr>
            <a:r>
              <a:rPr lang="es-AR"/>
              <a:t>Eventos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3"/>
          <p:cNvSpPr txBox="1">
            <a:spLocks noGrp="1"/>
          </p:cNvSpPr>
          <p:nvPr>
            <p:ph type="body" idx="4294967295"/>
          </p:nvPr>
        </p:nvSpPr>
        <p:spPr>
          <a:xfrm>
            <a:off x="256375" y="696599"/>
            <a:ext cx="8520600" cy="56964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s-AR"/>
              <a:t>Los eventos son capturados por manejadores (handlers).</a:t>
            </a:r>
            <a:endParaRPr/>
          </a:p>
          <a:p>
            <a:pPr marL="0" lvl="0" indent="0" algn="l" rtl="0">
              <a:spcBef>
                <a:spcPts val="1000"/>
              </a:spcBef>
              <a:spcAft>
                <a:spcPts val="0"/>
              </a:spcAft>
              <a:buNone/>
            </a:pPr>
            <a:endParaRPr/>
          </a:p>
        </p:txBody>
      </p:sp>
      <p:sp>
        <p:nvSpPr>
          <p:cNvPr id="256" name="Google Shape;256;p33"/>
          <p:cNvSpPr txBox="1"/>
          <p:nvPr/>
        </p:nvSpPr>
        <p:spPr>
          <a:xfrm>
            <a:off x="256375" y="2156000"/>
            <a:ext cx="7099200" cy="5856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lnSpc>
                <a:spcPct val="110795"/>
              </a:lnSpc>
              <a:spcBef>
                <a:spcPts val="0"/>
              </a:spcBef>
              <a:spcAft>
                <a:spcPts val="0"/>
              </a:spcAft>
              <a:buNone/>
            </a:pPr>
            <a:r>
              <a:rPr lang="es-AR" sz="2400">
                <a:solidFill>
                  <a:srgbClr val="333333"/>
                </a:solidFill>
              </a:rPr>
              <a:t>  &lt;button </a:t>
            </a:r>
            <a:r>
              <a:rPr lang="es-AR" sz="2400" b="1">
                <a:solidFill>
                  <a:srgbClr val="333333"/>
                </a:solidFill>
              </a:rPr>
              <a:t>onclick</a:t>
            </a:r>
            <a:r>
              <a:rPr lang="es-AR" sz="2400">
                <a:solidFill>
                  <a:srgbClr val="333333"/>
                </a:solidFill>
              </a:rPr>
              <a:t>=</a:t>
            </a:r>
            <a:r>
              <a:rPr lang="es-AR" sz="2400">
                <a:solidFill>
                  <a:srgbClr val="A31515"/>
                </a:solidFill>
              </a:rPr>
              <a:t>"</a:t>
            </a:r>
            <a:r>
              <a:rPr lang="es-AR" sz="2400" b="1">
                <a:solidFill>
                  <a:srgbClr val="A31515"/>
                </a:solidFill>
              </a:rPr>
              <a:t>saludar()</a:t>
            </a:r>
            <a:r>
              <a:rPr lang="es-AR" sz="2400">
                <a:solidFill>
                  <a:srgbClr val="A31515"/>
                </a:solidFill>
              </a:rPr>
              <a:t>"</a:t>
            </a:r>
            <a:r>
              <a:rPr lang="es-AR" sz="2400">
                <a:solidFill>
                  <a:srgbClr val="333333"/>
                </a:solidFill>
              </a:rPr>
              <a:t>&gt;Saludar&lt;/button&gt;</a:t>
            </a:r>
            <a:endParaRPr sz="2400">
              <a:solidFill>
                <a:srgbClr val="008000"/>
              </a:solidFill>
            </a:endParaRPr>
          </a:p>
        </p:txBody>
      </p:sp>
      <p:sp>
        <p:nvSpPr>
          <p:cNvPr id="257" name="Google Shape;257;p33"/>
          <p:cNvSpPr txBox="1"/>
          <p:nvPr/>
        </p:nvSpPr>
        <p:spPr>
          <a:xfrm>
            <a:off x="4625975" y="3627150"/>
            <a:ext cx="4401900" cy="28248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lnSpc>
                <a:spcPct val="110795"/>
              </a:lnSpc>
              <a:spcBef>
                <a:spcPts val="0"/>
              </a:spcBef>
              <a:spcAft>
                <a:spcPts val="0"/>
              </a:spcAft>
              <a:buNone/>
            </a:pPr>
            <a:r>
              <a:rPr lang="es-AR" sz="2400" b="1">
                <a:solidFill>
                  <a:srgbClr val="0000FF"/>
                </a:solidFill>
              </a:rPr>
              <a:t>function</a:t>
            </a:r>
            <a:r>
              <a:rPr lang="es-AR" sz="2400" b="1">
                <a:solidFill>
                  <a:srgbClr val="333333"/>
                </a:solidFill>
              </a:rPr>
              <a:t> saludar</a:t>
            </a:r>
            <a:r>
              <a:rPr lang="es-AR" sz="2400">
                <a:solidFill>
                  <a:srgbClr val="333333"/>
                </a:solidFill>
              </a:rPr>
              <a:t>() {</a:t>
            </a:r>
            <a:br>
              <a:rPr lang="es-AR" sz="2400">
                <a:solidFill>
                  <a:srgbClr val="333333"/>
                </a:solidFill>
              </a:rPr>
            </a:br>
            <a:r>
              <a:rPr lang="es-AR" sz="2400">
                <a:solidFill>
                  <a:srgbClr val="333333"/>
                </a:solidFill>
              </a:rPr>
              <a:t>  console.log(</a:t>
            </a:r>
            <a:r>
              <a:rPr lang="es-AR" sz="2400">
                <a:solidFill>
                  <a:srgbClr val="A31515"/>
                </a:solidFill>
              </a:rPr>
              <a:t>"Hola!"</a:t>
            </a:r>
            <a:r>
              <a:rPr lang="es-AR" sz="2400">
                <a:solidFill>
                  <a:srgbClr val="333333"/>
                </a:solidFill>
              </a:rPr>
              <a:t>);</a:t>
            </a:r>
            <a:br>
              <a:rPr lang="es-AR" sz="2400">
                <a:solidFill>
                  <a:srgbClr val="333333"/>
                </a:solidFill>
              </a:rPr>
            </a:br>
            <a:r>
              <a:rPr lang="es-AR" sz="2400">
                <a:solidFill>
                  <a:srgbClr val="333333"/>
                </a:solidFill>
              </a:rPr>
              <a:t>}</a:t>
            </a:r>
            <a:endParaRPr sz="2400">
              <a:solidFill>
                <a:srgbClr val="333333"/>
              </a:solidFill>
            </a:endParaRPr>
          </a:p>
        </p:txBody>
      </p:sp>
      <p:sp>
        <p:nvSpPr>
          <p:cNvPr id="258" name="Google Shape;258;p33"/>
          <p:cNvSpPr txBox="1">
            <a:spLocks noGrp="1"/>
          </p:cNvSpPr>
          <p:nvPr>
            <p:ph type="title"/>
          </p:nvPr>
        </p:nvSpPr>
        <p:spPr>
          <a:xfrm>
            <a:off x="628663" y="-333900"/>
            <a:ext cx="7886700" cy="12204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Font typeface="Calibri"/>
              <a:buNone/>
            </a:pPr>
            <a:r>
              <a:rPr lang="es-AR"/>
              <a:t>Eventos</a:t>
            </a:r>
            <a:endParaRPr/>
          </a:p>
        </p:txBody>
      </p:sp>
      <p:sp>
        <p:nvSpPr>
          <p:cNvPr id="259" name="Google Shape;259;p33"/>
          <p:cNvSpPr txBox="1"/>
          <p:nvPr/>
        </p:nvSpPr>
        <p:spPr>
          <a:xfrm>
            <a:off x="457200" y="1593375"/>
            <a:ext cx="2487600" cy="475800"/>
          </a:xfrm>
          <a:prstGeom prst="rect">
            <a:avLst/>
          </a:prstGeom>
          <a:noFill/>
          <a:ln>
            <a:noFill/>
          </a:ln>
        </p:spPr>
        <p:txBody>
          <a:bodyPr spcFirstLastPara="1" wrap="square" lIns="91425" tIns="45700" rIns="91425" bIns="45700" anchor="t" anchorCtr="0">
            <a:noAutofit/>
          </a:bodyPr>
          <a:lstStyle/>
          <a:p>
            <a:pPr marL="342900" lvl="0" indent="-355600" algn="l" rtl="0">
              <a:spcBef>
                <a:spcPts val="0"/>
              </a:spcBef>
              <a:spcAft>
                <a:spcPts val="0"/>
              </a:spcAft>
              <a:buSzPts val="2400"/>
              <a:buChar char="•"/>
            </a:pPr>
            <a:r>
              <a:rPr lang="es-AR" sz="2400" b="1"/>
              <a:t>HTML</a:t>
            </a:r>
            <a:endParaRPr sz="2400" b="1"/>
          </a:p>
        </p:txBody>
      </p:sp>
      <p:cxnSp>
        <p:nvCxnSpPr>
          <p:cNvPr id="260" name="Google Shape;260;p33"/>
          <p:cNvCxnSpPr>
            <a:stCxn id="261" idx="1"/>
          </p:cNvCxnSpPr>
          <p:nvPr/>
        </p:nvCxnSpPr>
        <p:spPr>
          <a:xfrm flipH="1">
            <a:off x="2232375" y="1565050"/>
            <a:ext cx="534600" cy="646800"/>
          </a:xfrm>
          <a:prstGeom prst="straightConnector1">
            <a:avLst/>
          </a:prstGeom>
          <a:noFill/>
          <a:ln w="38100" cap="flat" cmpd="sng">
            <a:solidFill>
              <a:schemeClr val="accent1"/>
            </a:solidFill>
            <a:prstDash val="solid"/>
            <a:round/>
            <a:headEnd type="none" w="sm" len="sm"/>
            <a:tailEnd type="triangle" w="med" len="med"/>
          </a:ln>
        </p:spPr>
      </p:cxnSp>
      <p:cxnSp>
        <p:nvCxnSpPr>
          <p:cNvPr id="262" name="Google Shape;262;p33"/>
          <p:cNvCxnSpPr/>
          <p:nvPr/>
        </p:nvCxnSpPr>
        <p:spPr>
          <a:xfrm rot="10800000" flipH="1">
            <a:off x="2606875" y="2736400"/>
            <a:ext cx="849300" cy="1612800"/>
          </a:xfrm>
          <a:prstGeom prst="straightConnector1">
            <a:avLst/>
          </a:prstGeom>
          <a:noFill/>
          <a:ln w="38100" cap="flat" cmpd="sng">
            <a:solidFill>
              <a:schemeClr val="accent1"/>
            </a:solidFill>
            <a:prstDash val="solid"/>
            <a:round/>
            <a:headEnd type="none" w="sm" len="sm"/>
            <a:tailEnd type="triangle" w="med" len="med"/>
          </a:ln>
        </p:spPr>
      </p:cxnSp>
      <p:sp>
        <p:nvSpPr>
          <p:cNvPr id="261" name="Google Shape;261;p33"/>
          <p:cNvSpPr/>
          <p:nvPr/>
        </p:nvSpPr>
        <p:spPr>
          <a:xfrm>
            <a:off x="2766975" y="1360300"/>
            <a:ext cx="1348200" cy="409500"/>
          </a:xfrm>
          <a:prstGeom prst="roundRect">
            <a:avLst>
              <a:gd name="adj" fmla="val 16667"/>
            </a:avLst>
          </a:prstGeom>
          <a:solidFill>
            <a:schemeClr val="accen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2400" b="1" i="0" u="none" strike="noStrike" cap="none">
                <a:solidFill>
                  <a:schemeClr val="lt1"/>
                </a:solidFill>
                <a:latin typeface="Proxima Nova"/>
                <a:ea typeface="Proxima Nova"/>
                <a:cs typeface="Proxima Nova"/>
                <a:sym typeface="Proxima Nova"/>
              </a:rPr>
              <a:t>Evento</a:t>
            </a:r>
            <a:endParaRPr sz="2400" b="1" i="0" u="none" strike="noStrike" cap="none">
              <a:solidFill>
                <a:schemeClr val="lt1"/>
              </a:solidFill>
              <a:latin typeface="Proxima Nova"/>
              <a:ea typeface="Proxima Nova"/>
              <a:cs typeface="Proxima Nova"/>
              <a:sym typeface="Proxima Nova"/>
            </a:endParaRPr>
          </a:p>
        </p:txBody>
      </p:sp>
      <p:sp>
        <p:nvSpPr>
          <p:cNvPr id="263" name="Google Shape;263;p33"/>
          <p:cNvSpPr/>
          <p:nvPr/>
        </p:nvSpPr>
        <p:spPr>
          <a:xfrm>
            <a:off x="860800" y="4386239"/>
            <a:ext cx="2060100" cy="1066500"/>
          </a:xfrm>
          <a:prstGeom prst="roundRect">
            <a:avLst>
              <a:gd name="adj" fmla="val 16667"/>
            </a:avLst>
          </a:prstGeom>
          <a:solidFill>
            <a:schemeClr val="accent1"/>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2400" b="1" i="0" u="none" strike="noStrike" cap="none">
                <a:solidFill>
                  <a:schemeClr val="lt1"/>
                </a:solidFill>
                <a:latin typeface="Proxima Nova"/>
                <a:ea typeface="Proxima Nova"/>
                <a:cs typeface="Proxima Nova"/>
                <a:sym typeface="Proxima Nova"/>
              </a:rPr>
              <a:t>Función </a:t>
            </a:r>
            <a:endParaRPr sz="2400" b="1" i="0" u="none" strike="noStrike" cap="none">
              <a:solidFill>
                <a:schemeClr val="lt1"/>
              </a:solidFill>
              <a:latin typeface="Proxima Nova"/>
              <a:ea typeface="Proxima Nova"/>
              <a:cs typeface="Proxima Nova"/>
              <a:sym typeface="Proxima Nova"/>
            </a:endParaRPr>
          </a:p>
          <a:p>
            <a:pPr marL="0" marR="0" lvl="0" indent="0" algn="ctr" rtl="0">
              <a:spcBef>
                <a:spcPts val="0"/>
              </a:spcBef>
              <a:spcAft>
                <a:spcPts val="0"/>
              </a:spcAft>
              <a:buNone/>
            </a:pPr>
            <a:r>
              <a:rPr lang="es-AR" sz="2400" b="1" i="0" u="none" strike="noStrike" cap="none">
                <a:solidFill>
                  <a:schemeClr val="lt1"/>
                </a:solidFill>
                <a:latin typeface="Proxima Nova"/>
                <a:ea typeface="Proxima Nova"/>
                <a:cs typeface="Proxima Nova"/>
                <a:sym typeface="Proxima Nova"/>
              </a:rPr>
              <a:t>(handler o callback)</a:t>
            </a:r>
            <a:endParaRPr sz="2400" b="1" i="0" u="none" strike="noStrike" cap="none">
              <a:solidFill>
                <a:schemeClr val="lt1"/>
              </a:solidFill>
              <a:latin typeface="Proxima Nova"/>
              <a:ea typeface="Proxima Nova"/>
              <a:cs typeface="Proxima Nova"/>
              <a:sym typeface="Proxima Nova"/>
            </a:endParaRPr>
          </a:p>
        </p:txBody>
      </p:sp>
      <p:cxnSp>
        <p:nvCxnSpPr>
          <p:cNvPr id="264" name="Google Shape;264;p33"/>
          <p:cNvCxnSpPr>
            <a:stCxn id="263" idx="3"/>
          </p:cNvCxnSpPr>
          <p:nvPr/>
        </p:nvCxnSpPr>
        <p:spPr>
          <a:xfrm rot="10800000" flipH="1">
            <a:off x="2920900" y="4672889"/>
            <a:ext cx="1611000" cy="246600"/>
          </a:xfrm>
          <a:prstGeom prst="straightConnector1">
            <a:avLst/>
          </a:prstGeom>
          <a:noFill/>
          <a:ln w="38100" cap="flat" cmpd="sng">
            <a:solidFill>
              <a:schemeClr val="accent1"/>
            </a:solidFill>
            <a:prstDash val="solid"/>
            <a:round/>
            <a:headEnd type="none" w="sm" len="sm"/>
            <a:tailEnd type="triangle" w="med" len="med"/>
          </a:ln>
        </p:spPr>
      </p:cxnSp>
      <p:sp>
        <p:nvSpPr>
          <p:cNvPr id="265" name="Google Shape;265;p33"/>
          <p:cNvSpPr txBox="1"/>
          <p:nvPr/>
        </p:nvSpPr>
        <p:spPr>
          <a:xfrm>
            <a:off x="386651" y="5724725"/>
            <a:ext cx="3008400" cy="882900"/>
          </a:xfrm>
          <a:prstGeom prst="rect">
            <a:avLst/>
          </a:prstGeom>
          <a:gradFill>
            <a:gsLst>
              <a:gs pos="0">
                <a:srgbClr val="FFC002"/>
              </a:gs>
              <a:gs pos="100000">
                <a:srgbClr val="795B04"/>
              </a:gs>
            </a:gsLst>
            <a:path path="circle">
              <a:fillToRect l="50000" t="50000" r="50000" b="50000"/>
            </a:path>
            <a:tileRect/>
          </a:gradFill>
          <a:ln w="9525" cap="flat" cmpd="sng">
            <a:solidFill>
              <a:srgbClr val="BE4B48"/>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s-AR" sz="2400">
                <a:solidFill>
                  <a:schemeClr val="lt1"/>
                </a:solidFill>
                <a:latin typeface="Calibri"/>
                <a:ea typeface="Calibri"/>
                <a:cs typeface="Calibri"/>
                <a:sym typeface="Calibri"/>
              </a:rPr>
              <a:t>No recomendado</a:t>
            </a:r>
            <a:endParaRPr sz="2400">
              <a:solidFill>
                <a:schemeClr val="lt1"/>
              </a:solidFill>
              <a:latin typeface="Calibri"/>
              <a:ea typeface="Calibri"/>
              <a:cs typeface="Calibri"/>
              <a:sym typeface="Calibri"/>
            </a:endParaRPr>
          </a:p>
          <a:p>
            <a:pPr marL="0" marR="0" lvl="0" indent="0" algn="ctr" rtl="0">
              <a:spcBef>
                <a:spcPts val="0"/>
              </a:spcBef>
              <a:spcAft>
                <a:spcPts val="0"/>
              </a:spcAft>
              <a:buNone/>
            </a:pPr>
            <a:r>
              <a:rPr lang="es-AR" sz="2400">
                <a:solidFill>
                  <a:schemeClr val="lt1"/>
                </a:solidFill>
                <a:latin typeface="Calibri"/>
                <a:ea typeface="Calibri"/>
                <a:cs typeface="Calibri"/>
                <a:sym typeface="Calibri"/>
              </a:rPr>
              <a:t>(por ahora se hace así)</a:t>
            </a:r>
            <a:endParaRPr sz="2400">
              <a:solidFill>
                <a:schemeClr val="lt1"/>
              </a:solidFill>
              <a:latin typeface="Calibri"/>
              <a:ea typeface="Calibri"/>
              <a:cs typeface="Calibri"/>
              <a:sym typeface="Calibri"/>
            </a:endParaRPr>
          </a:p>
        </p:txBody>
      </p:sp>
      <p:sp>
        <p:nvSpPr>
          <p:cNvPr id="266" name="Google Shape;266;p33"/>
          <p:cNvSpPr txBox="1"/>
          <p:nvPr/>
        </p:nvSpPr>
        <p:spPr>
          <a:xfrm>
            <a:off x="3680800" y="3127800"/>
            <a:ext cx="2060100" cy="475800"/>
          </a:xfrm>
          <a:prstGeom prst="rect">
            <a:avLst/>
          </a:prstGeom>
          <a:noFill/>
          <a:ln>
            <a:noFill/>
          </a:ln>
        </p:spPr>
        <p:txBody>
          <a:bodyPr spcFirstLastPara="1" wrap="square" lIns="91425" tIns="91425" rIns="91425" bIns="91425" anchor="ctr" anchorCtr="0">
            <a:noAutofit/>
          </a:bodyPr>
          <a:lstStyle/>
          <a:p>
            <a:pPr marL="457200" marR="0" lvl="0" indent="-317500" algn="l" rtl="0">
              <a:lnSpc>
                <a:spcPct val="115000"/>
              </a:lnSpc>
              <a:spcBef>
                <a:spcPts val="0"/>
              </a:spcBef>
              <a:spcAft>
                <a:spcPts val="0"/>
              </a:spcAft>
              <a:buSzPts val="1400"/>
              <a:buFont typeface="Proxima Nova"/>
              <a:buChar char="●"/>
            </a:pPr>
            <a:r>
              <a:rPr lang="es-AR" sz="2400" b="1">
                <a:latin typeface="Proxima Nova"/>
                <a:ea typeface="Proxima Nova"/>
                <a:cs typeface="Proxima Nova"/>
                <a:sym typeface="Proxima Nova"/>
              </a:rPr>
              <a:t>Javascript</a:t>
            </a:r>
            <a:endParaRPr sz="2400" b="1">
              <a:solidFill>
                <a:schemeClr val="dk1"/>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pic>
        <p:nvPicPr>
          <p:cNvPr id="271" name="Google Shape;271;p34"/>
          <p:cNvPicPr preferRelativeResize="0"/>
          <p:nvPr/>
        </p:nvPicPr>
        <p:blipFill>
          <a:blip r:embed="rId3">
            <a:alphaModFix/>
          </a:blip>
          <a:stretch>
            <a:fillRect/>
          </a:stretch>
        </p:blipFill>
        <p:spPr>
          <a:xfrm>
            <a:off x="909650" y="4375451"/>
            <a:ext cx="1487480" cy="544200"/>
          </a:xfrm>
          <a:prstGeom prst="rect">
            <a:avLst/>
          </a:prstGeom>
          <a:noFill/>
          <a:ln>
            <a:noFill/>
          </a:ln>
        </p:spPr>
      </p:pic>
      <p:sp>
        <p:nvSpPr>
          <p:cNvPr id="272" name="Google Shape;272;p34"/>
          <p:cNvSpPr/>
          <p:nvPr/>
        </p:nvSpPr>
        <p:spPr>
          <a:xfrm>
            <a:off x="2418325" y="2276950"/>
            <a:ext cx="6801900" cy="2109300"/>
          </a:xfrm>
          <a:prstGeom prst="wedgeEllipseCallout">
            <a:avLst>
              <a:gd name="adj1" fmla="val -51333"/>
              <a:gd name="adj2" fmla="val 5802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Resultado</a:t>
            </a:r>
            <a:endParaRPr/>
          </a:p>
        </p:txBody>
      </p:sp>
      <p:sp>
        <p:nvSpPr>
          <p:cNvPr id="274" name="Google Shape;274;p34"/>
          <p:cNvSpPr txBox="1"/>
          <p:nvPr/>
        </p:nvSpPr>
        <p:spPr>
          <a:xfrm>
            <a:off x="220950" y="5769420"/>
            <a:ext cx="8702100" cy="544200"/>
          </a:xfrm>
          <a:prstGeom prst="rect">
            <a:avLst/>
          </a:prstGeom>
          <a:solidFill>
            <a:srgbClr val="E1E1E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AR" sz="2800" u="sng" dirty="0">
                <a:solidFill>
                  <a:schemeClr val="hlink"/>
                </a:solidFill>
                <a:hlinkClick r:id="rId4"/>
              </a:rPr>
              <a:t>https://codepen.io/webUnicen/pen/VXWbWL</a:t>
            </a:r>
            <a:endParaRPr sz="2800" dirty="0"/>
          </a:p>
        </p:txBody>
      </p:sp>
      <p:pic>
        <p:nvPicPr>
          <p:cNvPr id="275" name="Google Shape;275;p34"/>
          <p:cNvPicPr preferRelativeResize="0"/>
          <p:nvPr/>
        </p:nvPicPr>
        <p:blipFill>
          <a:blip r:embed="rId5">
            <a:alphaModFix/>
          </a:blip>
          <a:stretch>
            <a:fillRect/>
          </a:stretch>
        </p:blipFill>
        <p:spPr>
          <a:xfrm>
            <a:off x="220950" y="503675"/>
            <a:ext cx="2385172" cy="2252750"/>
          </a:xfrm>
          <a:prstGeom prst="rect">
            <a:avLst/>
          </a:prstGeom>
          <a:noFill/>
          <a:ln>
            <a:noFill/>
          </a:ln>
        </p:spPr>
      </p:pic>
      <p:sp>
        <p:nvSpPr>
          <p:cNvPr id="276" name="Google Shape;276;p34"/>
          <p:cNvSpPr txBox="1"/>
          <p:nvPr/>
        </p:nvSpPr>
        <p:spPr>
          <a:xfrm>
            <a:off x="220950" y="5296710"/>
            <a:ext cx="8702100" cy="544200"/>
          </a:xfrm>
          <a:prstGeom prst="rect">
            <a:avLst/>
          </a:prstGeom>
          <a:solidFill>
            <a:srgbClr val="E1E1E1"/>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AR" sz="2800" b="1"/>
              <a:t>Podes ver el ejemplo aca:</a:t>
            </a:r>
            <a:endParaRPr sz="2800" b="1"/>
          </a:p>
        </p:txBody>
      </p:sp>
      <p:pic>
        <p:nvPicPr>
          <p:cNvPr id="277" name="Google Shape;277;p34"/>
          <p:cNvPicPr preferRelativeResize="0"/>
          <p:nvPr/>
        </p:nvPicPr>
        <p:blipFill>
          <a:blip r:embed="rId6">
            <a:alphaModFix/>
          </a:blip>
          <a:stretch>
            <a:fillRect/>
          </a:stretch>
        </p:blipFill>
        <p:spPr>
          <a:xfrm>
            <a:off x="3212659" y="2756413"/>
            <a:ext cx="5213241" cy="1150383"/>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5"/>
          <p:cNvSpPr txBox="1">
            <a:spLocks noGrp="1"/>
          </p:cNvSpPr>
          <p:nvPr>
            <p:ph type="body" idx="4294967295"/>
          </p:nvPr>
        </p:nvSpPr>
        <p:spPr>
          <a:xfrm>
            <a:off x="328725" y="999624"/>
            <a:ext cx="8520600" cy="5696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Clr>
                <a:schemeClr val="lt2"/>
              </a:buClr>
              <a:buFont typeface="Arial"/>
              <a:buNone/>
            </a:pPr>
            <a:r>
              <a:rPr lang="es-AR" dirty="0"/>
              <a:t>Ejemplos de eventos:</a:t>
            </a:r>
            <a:endParaRPr dirty="0"/>
          </a:p>
          <a:p>
            <a:pPr marL="800100" lvl="1" indent="-355600" algn="l" rtl="0">
              <a:spcBef>
                <a:spcPts val="500"/>
              </a:spcBef>
              <a:spcAft>
                <a:spcPts val="0"/>
              </a:spcAft>
              <a:buSzPts val="2400"/>
              <a:buChar char="•"/>
            </a:pPr>
            <a:r>
              <a:rPr lang="es-AR" u="sng" dirty="0" err="1">
                <a:solidFill>
                  <a:schemeClr val="hlink"/>
                </a:solidFill>
                <a:hlinkClick r:id="rId3"/>
              </a:rPr>
              <a:t>onclick</a:t>
            </a:r>
            <a:endParaRPr dirty="0"/>
          </a:p>
          <a:p>
            <a:pPr marL="800100" lvl="1" indent="-355600" algn="l" rtl="0">
              <a:spcBef>
                <a:spcPts val="500"/>
              </a:spcBef>
              <a:spcAft>
                <a:spcPts val="0"/>
              </a:spcAft>
              <a:buSzPts val="2400"/>
              <a:buChar char="•"/>
            </a:pPr>
            <a:r>
              <a:rPr lang="es-AR" u="sng" dirty="0" err="1">
                <a:solidFill>
                  <a:schemeClr val="hlink"/>
                </a:solidFill>
                <a:hlinkClick r:id="rId4"/>
              </a:rPr>
              <a:t>onkeydown</a:t>
            </a:r>
            <a:endParaRPr dirty="0"/>
          </a:p>
          <a:p>
            <a:pPr marL="800100" lvl="1" indent="-355600" algn="l" rtl="0">
              <a:spcBef>
                <a:spcPts val="500"/>
              </a:spcBef>
              <a:spcAft>
                <a:spcPts val="0"/>
              </a:spcAft>
              <a:buSzPts val="2400"/>
              <a:buChar char="•"/>
            </a:pPr>
            <a:r>
              <a:rPr lang="es-AR" u="sng" dirty="0" err="1">
                <a:solidFill>
                  <a:schemeClr val="hlink"/>
                </a:solidFill>
                <a:hlinkClick r:id="rId5"/>
              </a:rPr>
              <a:t>onload</a:t>
            </a:r>
            <a:endParaRPr dirty="0"/>
          </a:p>
          <a:p>
            <a:pPr marL="800100" lvl="1" indent="-355600" algn="l" rtl="0">
              <a:spcBef>
                <a:spcPts val="500"/>
              </a:spcBef>
              <a:spcAft>
                <a:spcPts val="0"/>
              </a:spcAft>
              <a:buSzPts val="2400"/>
              <a:buChar char="•"/>
            </a:pPr>
            <a:r>
              <a:rPr lang="es-AR" u="sng" dirty="0" err="1">
                <a:solidFill>
                  <a:schemeClr val="hlink"/>
                </a:solidFill>
                <a:hlinkClick r:id="rId6"/>
              </a:rPr>
              <a:t>onfocus</a:t>
            </a:r>
            <a:endParaRPr dirty="0"/>
          </a:p>
          <a:p>
            <a:pPr marL="800100" lvl="1" indent="-355600" algn="l" rtl="0">
              <a:spcBef>
                <a:spcPts val="500"/>
              </a:spcBef>
              <a:spcAft>
                <a:spcPts val="0"/>
              </a:spcAft>
              <a:buSzPts val="2400"/>
              <a:buChar char="•"/>
            </a:pPr>
            <a:r>
              <a:rPr lang="es-AR" u="sng" dirty="0" err="1">
                <a:solidFill>
                  <a:schemeClr val="hlink"/>
                </a:solidFill>
                <a:hlinkClick r:id="rId7"/>
              </a:rPr>
              <a:t>onchange</a:t>
            </a:r>
            <a:r>
              <a:rPr lang="es-AR" dirty="0"/>
              <a:t> (para inputs)</a:t>
            </a:r>
            <a:endParaRPr dirty="0"/>
          </a:p>
          <a:p>
            <a:pPr marL="800100" lvl="1" indent="-355600" algn="l" rtl="0">
              <a:spcBef>
                <a:spcPts val="500"/>
              </a:spcBef>
              <a:spcAft>
                <a:spcPts val="0"/>
              </a:spcAft>
              <a:buSzPts val="2400"/>
              <a:buChar char="•"/>
            </a:pPr>
            <a:r>
              <a:rPr lang="es-AR" u="sng" dirty="0" err="1">
                <a:solidFill>
                  <a:schemeClr val="hlink"/>
                </a:solidFill>
                <a:hlinkClick r:id="rId8"/>
              </a:rPr>
              <a:t>ondrag</a:t>
            </a:r>
            <a:endParaRPr dirty="0"/>
          </a:p>
          <a:p>
            <a:pPr marL="800100" lvl="1" indent="-355600" algn="l" rtl="0">
              <a:spcBef>
                <a:spcPts val="500"/>
              </a:spcBef>
              <a:spcAft>
                <a:spcPts val="0"/>
              </a:spcAft>
              <a:buSzPts val="2400"/>
              <a:buChar char="•"/>
            </a:pPr>
            <a:r>
              <a:rPr lang="es-AR" u="sng" dirty="0" err="1">
                <a:solidFill>
                  <a:schemeClr val="hlink"/>
                </a:solidFill>
                <a:hlinkClick r:id="rId9"/>
              </a:rPr>
              <a:t>oncopy</a:t>
            </a:r>
            <a:endParaRPr dirty="0"/>
          </a:p>
          <a:p>
            <a:pPr marL="800100" lvl="1" indent="-355600" algn="l" rtl="0">
              <a:spcBef>
                <a:spcPts val="500"/>
              </a:spcBef>
              <a:spcAft>
                <a:spcPts val="0"/>
              </a:spcAft>
              <a:buSzPts val="2400"/>
              <a:buChar char="•"/>
            </a:pPr>
            <a:r>
              <a:rPr lang="es-AR" u="sng" dirty="0" err="1">
                <a:solidFill>
                  <a:schemeClr val="hlink"/>
                </a:solidFill>
                <a:hlinkClick r:id="rId10"/>
              </a:rPr>
              <a:t>onpause</a:t>
            </a:r>
            <a:r>
              <a:rPr lang="es-AR" dirty="0"/>
              <a:t>(para media)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s-AR" dirty="0"/>
              <a:t>Hay 50~100 eventos:  </a:t>
            </a:r>
            <a:r>
              <a:rPr lang="es-AR" u="sng" dirty="0">
                <a:solidFill>
                  <a:schemeClr val="hlink"/>
                </a:solidFill>
                <a:hlinkClick r:id="rId11"/>
              </a:rPr>
              <a:t>http://www.w3schools.com/jsref/dom_obj_event.asp</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solidFill>
                <a:srgbClr val="17406D"/>
              </a:solidFill>
            </a:endParaRPr>
          </a:p>
          <a:p>
            <a:pPr marL="0" lvl="0" indent="0" algn="l" rtl="0">
              <a:spcBef>
                <a:spcPts val="0"/>
              </a:spcBef>
              <a:spcAft>
                <a:spcPts val="0"/>
              </a:spcAft>
              <a:buNone/>
            </a:pPr>
            <a:endParaRPr sz="2800" dirty="0">
              <a:solidFill>
                <a:srgbClr val="17406D"/>
              </a:solidFill>
            </a:endParaRPr>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283" name="Google Shape;283;p35"/>
          <p:cNvSpPr txBox="1">
            <a:spLocks noGrp="1"/>
          </p:cNvSpPr>
          <p:nvPr>
            <p:ph type="title"/>
          </p:nvPr>
        </p:nvSpPr>
        <p:spPr>
          <a:xfrm>
            <a:off x="721875" y="268675"/>
            <a:ext cx="7886700" cy="7746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Font typeface="Calibri"/>
              <a:buNone/>
            </a:pPr>
            <a:r>
              <a:rPr lang="es-AR"/>
              <a:t>Eventos</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8"/>
          <p:cNvSpPr txBox="1">
            <a:spLocks noGrp="1"/>
          </p:cNvSpPr>
          <p:nvPr>
            <p:ph type="title"/>
          </p:nvPr>
        </p:nvSpPr>
        <p:spPr>
          <a:xfrm>
            <a:off x="773806" y="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dirty="0"/>
              <a:t>Variables y Constantes</a:t>
            </a:r>
            <a:endParaRPr dirty="0"/>
          </a:p>
        </p:txBody>
      </p:sp>
      <p:sp>
        <p:nvSpPr>
          <p:cNvPr id="303" name="Google Shape;303;p38"/>
          <p:cNvSpPr txBox="1">
            <a:spLocks noGrp="1"/>
          </p:cNvSpPr>
          <p:nvPr>
            <p:ph type="body" idx="4294967295"/>
          </p:nvPr>
        </p:nvSpPr>
        <p:spPr>
          <a:xfrm>
            <a:off x="311700" y="721449"/>
            <a:ext cx="8520600" cy="5696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b="1" dirty="0"/>
              <a:t>Variables</a:t>
            </a:r>
            <a:r>
              <a:rPr lang="es-AR" dirty="0"/>
              <a:t>:</a:t>
            </a:r>
            <a:endParaRPr dirty="0"/>
          </a:p>
          <a:p>
            <a:pPr marL="457200" lvl="0" indent="-406400" algn="l" rtl="0">
              <a:spcBef>
                <a:spcPts val="1000"/>
              </a:spcBef>
              <a:spcAft>
                <a:spcPts val="0"/>
              </a:spcAft>
              <a:buSzPts val="2800"/>
              <a:buChar char="•"/>
            </a:pPr>
            <a:r>
              <a:rPr lang="es-AR" dirty="0"/>
              <a:t>Una  variable es un nombre que le damos a un valor que puede cambiar (o no) con el tiempo (durante la ejecución del programa)</a:t>
            </a:r>
            <a:endParaRPr dirty="0"/>
          </a:p>
          <a:p>
            <a:pPr marL="457200" lvl="0" indent="-406400" algn="l" rtl="0">
              <a:spcBef>
                <a:spcPts val="0"/>
              </a:spcBef>
              <a:spcAft>
                <a:spcPts val="0"/>
              </a:spcAft>
              <a:buSzPts val="2800"/>
              <a:buChar char="•"/>
            </a:pPr>
            <a:r>
              <a:rPr lang="es-AR" dirty="0"/>
              <a:t>El nombre no es el contenido, es como llamamos a ese valor, pero sin saber el valor exacto mientras escribimos</a:t>
            </a:r>
            <a:endParaRPr dirty="0"/>
          </a:p>
          <a:p>
            <a:pPr marL="0" lvl="0" indent="0" algn="l" rtl="0">
              <a:spcBef>
                <a:spcPts val="1000"/>
              </a:spcBef>
              <a:spcAft>
                <a:spcPts val="0"/>
              </a:spcAft>
              <a:buNone/>
            </a:pPr>
            <a:endParaRPr dirty="0"/>
          </a:p>
          <a:p>
            <a:pPr marL="0" lvl="0" indent="0" algn="l" rtl="0">
              <a:spcBef>
                <a:spcPts val="1000"/>
              </a:spcBef>
              <a:spcAft>
                <a:spcPts val="0"/>
              </a:spcAft>
              <a:buNone/>
            </a:pPr>
            <a:r>
              <a:rPr lang="es-AR" b="1" dirty="0"/>
              <a:t>Constantes:</a:t>
            </a:r>
            <a:endParaRPr b="1" dirty="0"/>
          </a:p>
          <a:p>
            <a:pPr marL="457200" lvl="0" indent="-406400" algn="l" rtl="0">
              <a:spcBef>
                <a:spcPts val="1000"/>
              </a:spcBef>
              <a:spcAft>
                <a:spcPts val="0"/>
              </a:spcAft>
              <a:buSzPts val="2800"/>
              <a:buChar char="•"/>
            </a:pPr>
            <a:r>
              <a:rPr lang="es-AR" dirty="0"/>
              <a:t>Son un nombre que le damos a un valor</a:t>
            </a:r>
            <a:endParaRPr dirty="0"/>
          </a:p>
          <a:p>
            <a:pPr marL="457200" lvl="0" indent="-406400" algn="l" rtl="0">
              <a:spcBef>
                <a:spcPts val="0"/>
              </a:spcBef>
              <a:spcAft>
                <a:spcPts val="0"/>
              </a:spcAft>
              <a:buSzPts val="2800"/>
              <a:buChar char="•"/>
            </a:pPr>
            <a:r>
              <a:rPr lang="es-AR" dirty="0"/>
              <a:t>Nunca cambia con el tiempo</a:t>
            </a:r>
            <a:endParaRPr dirty="0"/>
          </a:p>
          <a:p>
            <a:pPr marL="457200" lvl="0" indent="-406400" algn="l" rtl="0">
              <a:spcBef>
                <a:spcPts val="0"/>
              </a:spcBef>
              <a:spcAft>
                <a:spcPts val="0"/>
              </a:spcAft>
              <a:buSzPts val="2800"/>
              <a:buChar char="•"/>
            </a:pPr>
            <a:r>
              <a:rPr lang="es-AR" dirty="0"/>
              <a:t>Se usan para aumentar la legibilidad del programa</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6"/>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Elementos Metadata - </a:t>
            </a:r>
            <a:r>
              <a:rPr lang="es-AR" b="1"/>
              <a:t>Meta</a:t>
            </a:r>
            <a:endParaRPr b="1"/>
          </a:p>
        </p:txBody>
      </p:sp>
      <p:sp>
        <p:nvSpPr>
          <p:cNvPr id="366" name="Google Shape;366;p46"/>
          <p:cNvSpPr txBox="1">
            <a:spLocks noGrp="1"/>
          </p:cNvSpPr>
          <p:nvPr>
            <p:ph type="body" idx="4294967295"/>
          </p:nvPr>
        </p:nvSpPr>
        <p:spPr>
          <a:xfrm>
            <a:off x="311700" y="1705525"/>
            <a:ext cx="8520600" cy="46053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s-AR"/>
              <a:t>Representa cualquier información (metadata) que no se puede representar con otros elementos (&lt;link&gt;, &lt;script&gt;,&lt;title&gt;, etc.).</a:t>
            </a:r>
            <a:endParaRPr/>
          </a:p>
          <a:p>
            <a:pPr marL="457200" lvl="0" indent="-406400" algn="l" rtl="0">
              <a:spcBef>
                <a:spcPts val="1000"/>
              </a:spcBef>
              <a:spcAft>
                <a:spcPts val="0"/>
              </a:spcAft>
              <a:buSzPts val="2800"/>
              <a:buChar char="●"/>
            </a:pPr>
            <a:r>
              <a:rPr lang="es-AR"/>
              <a:t>Es usado para indicar el encoding que se usa en la página</a:t>
            </a:r>
            <a:endParaRPr/>
          </a:p>
          <a:p>
            <a:pPr marL="0" lvl="0" indent="0" algn="l" rtl="0">
              <a:spcBef>
                <a:spcPts val="1000"/>
              </a:spcBef>
              <a:spcAft>
                <a:spcPts val="0"/>
              </a:spcAft>
              <a:buNone/>
            </a:pPr>
            <a:endParaRPr/>
          </a:p>
          <a:p>
            <a:pPr marL="0" lvl="0" indent="0" algn="l" rtl="0">
              <a:spcBef>
                <a:spcPts val="1000"/>
              </a:spcBef>
              <a:spcAft>
                <a:spcPts val="0"/>
              </a:spcAft>
              <a:buNone/>
            </a:pPr>
            <a:r>
              <a:rPr lang="es-AR"/>
              <a:t>En HTML 5</a:t>
            </a:r>
            <a:endParaRPr sz="2800" b="1">
              <a:solidFill>
                <a:schemeClr val="dk1"/>
              </a:solidFill>
            </a:endParaRPr>
          </a:p>
          <a:p>
            <a:pPr marL="0" lvl="0" indent="0" algn="l" rtl="0">
              <a:spcBef>
                <a:spcPts val="1000"/>
              </a:spcBef>
              <a:spcAft>
                <a:spcPts val="0"/>
              </a:spcAft>
              <a:buNone/>
            </a:pPr>
            <a:r>
              <a:rPr lang="es-AR"/>
              <a:t> </a:t>
            </a:r>
            <a:endParaRPr sz="2000">
              <a:solidFill>
                <a:schemeClr val="dk1"/>
              </a:solidFill>
            </a:endParaRPr>
          </a:p>
          <a:p>
            <a:pPr marL="0" lvl="0" indent="0" algn="l" rtl="0">
              <a:spcBef>
                <a:spcPts val="1000"/>
              </a:spcBef>
              <a:spcAft>
                <a:spcPts val="0"/>
              </a:spcAft>
              <a:buNone/>
            </a:pPr>
            <a:endParaRPr sz="2200">
              <a:solidFill>
                <a:schemeClr val="dk1"/>
              </a:solidFill>
            </a:endParaRPr>
          </a:p>
        </p:txBody>
      </p:sp>
      <p:sp>
        <p:nvSpPr>
          <p:cNvPr id="367" name="Google Shape;367;p46"/>
          <p:cNvSpPr/>
          <p:nvPr/>
        </p:nvSpPr>
        <p:spPr>
          <a:xfrm rot="-1240740">
            <a:off x="6729022" y="5045617"/>
            <a:ext cx="1194454" cy="625282"/>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68" name="Google Shape;368;p46"/>
          <p:cNvSpPr txBox="1"/>
          <p:nvPr/>
        </p:nvSpPr>
        <p:spPr>
          <a:xfrm>
            <a:off x="3682500" y="6310825"/>
            <a:ext cx="5461500" cy="39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300"/>
              </a:spcAft>
              <a:buNone/>
            </a:pPr>
            <a:r>
              <a:rPr lang="es-AR" u="sng">
                <a:solidFill>
                  <a:schemeClr val="hlink"/>
                </a:solidFill>
                <a:latin typeface="Proxima Nova"/>
                <a:ea typeface="Proxima Nova"/>
                <a:cs typeface="Proxima Nova"/>
                <a:sym typeface="Proxima Nova"/>
                <a:hlinkClick r:id="rId4"/>
              </a:rPr>
              <a:t>https://developer.mozilla.org/en-US/docs/Web/HTML/Element/meta</a:t>
            </a:r>
            <a:endParaRPr/>
          </a:p>
        </p:txBody>
      </p:sp>
      <p:sp>
        <p:nvSpPr>
          <p:cNvPr id="369" name="Google Shape;369;p46"/>
          <p:cNvSpPr txBox="1"/>
          <p:nvPr/>
        </p:nvSpPr>
        <p:spPr>
          <a:xfrm>
            <a:off x="2010050" y="5265175"/>
            <a:ext cx="4348200" cy="8520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1500"/>
              </a:spcAft>
              <a:buNone/>
            </a:pPr>
            <a:r>
              <a:rPr lang="es-AR" sz="2400">
                <a:solidFill>
                  <a:schemeClr val="accent4"/>
                </a:solidFill>
                <a:latin typeface="Consolas"/>
                <a:ea typeface="Consolas"/>
                <a:cs typeface="Consolas"/>
                <a:sym typeface="Consolas"/>
              </a:rPr>
              <a:t>&lt;</a:t>
            </a:r>
            <a:r>
              <a:rPr lang="es-AR" sz="2400">
                <a:solidFill>
                  <a:srgbClr val="990055"/>
                </a:solidFill>
                <a:latin typeface="Consolas"/>
                <a:ea typeface="Consolas"/>
                <a:cs typeface="Consolas"/>
                <a:sym typeface="Consolas"/>
              </a:rPr>
              <a:t>meta </a:t>
            </a:r>
            <a:r>
              <a:rPr lang="es-AR" sz="2400">
                <a:solidFill>
                  <a:srgbClr val="669900"/>
                </a:solidFill>
                <a:latin typeface="Consolas"/>
                <a:ea typeface="Consolas"/>
                <a:cs typeface="Consolas"/>
                <a:sym typeface="Consolas"/>
              </a:rPr>
              <a:t>charset</a:t>
            </a:r>
            <a:r>
              <a:rPr lang="es-AR" sz="2400">
                <a:solidFill>
                  <a:schemeClr val="accent4"/>
                </a:solidFill>
                <a:latin typeface="Consolas"/>
                <a:ea typeface="Consolas"/>
                <a:cs typeface="Consolas"/>
                <a:sym typeface="Consolas"/>
              </a:rPr>
              <a:t>="</a:t>
            </a:r>
            <a:r>
              <a:rPr lang="es-AR" sz="2400">
                <a:solidFill>
                  <a:srgbClr val="0077AA"/>
                </a:solidFill>
                <a:latin typeface="Consolas"/>
                <a:ea typeface="Consolas"/>
                <a:cs typeface="Consolas"/>
                <a:sym typeface="Consolas"/>
              </a:rPr>
              <a:t>UTF-8</a:t>
            </a:r>
            <a:r>
              <a:rPr lang="es-AR" sz="2400">
                <a:solidFill>
                  <a:schemeClr val="accent4"/>
                </a:solidFill>
                <a:latin typeface="Consolas"/>
                <a:ea typeface="Consolas"/>
                <a:cs typeface="Consolas"/>
                <a:sym typeface="Consolas"/>
              </a:rPr>
              <a:t>"</a:t>
            </a:r>
            <a:r>
              <a:rPr lang="es-AR" sz="2400">
                <a:solidFill>
                  <a:srgbClr val="990055"/>
                </a:solidFill>
                <a:latin typeface="Consolas"/>
                <a:ea typeface="Consolas"/>
                <a:cs typeface="Consolas"/>
                <a:sym typeface="Consolas"/>
              </a:rPr>
              <a:t> </a:t>
            </a:r>
            <a:r>
              <a:rPr lang="es-AR" sz="2400">
                <a:solidFill>
                  <a:schemeClr val="accent4"/>
                </a:solidFill>
                <a:latin typeface="Consolas"/>
                <a:ea typeface="Consolas"/>
                <a:cs typeface="Consolas"/>
                <a:sym typeface="Consolas"/>
              </a:rPr>
              <a:t>/&gt;</a:t>
            </a:r>
            <a:endParaRPr sz="2400">
              <a:solidFill>
                <a:schemeClr val="dk1"/>
              </a:solidFill>
              <a:latin typeface="Proxima Nova Semibold"/>
              <a:ea typeface="Proxima Nova Semibold"/>
              <a:cs typeface="Proxima Nova Semibold"/>
              <a:sym typeface="Proxima Nova Semibold"/>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4" name="Google Shape;295;p37">
            <a:extLst>
              <a:ext uri="{FF2B5EF4-FFF2-40B4-BE49-F238E27FC236}">
                <a16:creationId xmlns:a16="http://schemas.microsoft.com/office/drawing/2014/main" id="{10E683BA-160C-4061-A88B-C9BE3B6246A4}"/>
              </a:ext>
            </a:extLst>
          </p:cNvPr>
          <p:cNvSpPr txBox="1">
            <a:spLocks/>
          </p:cNvSpPr>
          <p:nvPr/>
        </p:nvSpPr>
        <p:spPr>
          <a:xfrm>
            <a:off x="787132" y="251518"/>
            <a:ext cx="7886700" cy="12204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s-ES"/>
              <a:t>Resolver el problema</a:t>
            </a:r>
            <a:br>
              <a:rPr lang="es-ES"/>
            </a:br>
            <a:r>
              <a:rPr lang="es-ES"/>
              <a:t>Contador de clicks</a:t>
            </a:r>
            <a:endParaRPr lang="es-ES" dirty="0"/>
          </a:p>
        </p:txBody>
      </p:sp>
      <p:sp>
        <p:nvSpPr>
          <p:cNvPr id="310" name="Google Shape;310;p39"/>
          <p:cNvSpPr txBox="1">
            <a:spLocks noGrp="1"/>
          </p:cNvSpPr>
          <p:nvPr>
            <p:ph type="body" idx="4294967295"/>
          </p:nvPr>
        </p:nvSpPr>
        <p:spPr>
          <a:xfrm>
            <a:off x="311700" y="1317482"/>
            <a:ext cx="8520600" cy="5289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dirty="0"/>
              <a:t>Vamos a declarar una variable donde llevemos la cuenta de los </a:t>
            </a:r>
            <a:r>
              <a:rPr lang="es-AR" dirty="0" err="1"/>
              <a:t>clicks</a:t>
            </a:r>
            <a:endParaRPr dirty="0"/>
          </a:p>
          <a:p>
            <a:pPr marL="914400" lvl="0" indent="457200" algn="l" rtl="0">
              <a:spcBef>
                <a:spcPts val="1000"/>
              </a:spcBef>
              <a:spcAft>
                <a:spcPts val="0"/>
              </a:spcAft>
              <a:buNone/>
            </a:pPr>
            <a:r>
              <a:rPr lang="es-AR" dirty="0">
                <a:latin typeface="Consolas"/>
                <a:ea typeface="Consolas"/>
                <a:cs typeface="Consolas"/>
                <a:sym typeface="Consolas"/>
              </a:rPr>
              <a:t>contador = 0</a:t>
            </a:r>
            <a:endParaRPr dirty="0">
              <a:latin typeface="Consolas"/>
              <a:ea typeface="Consolas"/>
              <a:cs typeface="Consolas"/>
              <a:sym typeface="Consolas"/>
            </a:endParaRPr>
          </a:p>
          <a:p>
            <a:pPr marL="0" lvl="0" indent="0" algn="l" rtl="0">
              <a:spcBef>
                <a:spcPts val="1000"/>
              </a:spcBef>
              <a:spcAft>
                <a:spcPts val="0"/>
              </a:spcAft>
              <a:buNone/>
            </a:pPr>
            <a:endParaRPr dirty="0"/>
          </a:p>
          <a:p>
            <a:pPr marL="0" lvl="0" indent="0" algn="l" rtl="0">
              <a:spcBef>
                <a:spcPts val="1000"/>
              </a:spcBef>
              <a:spcAft>
                <a:spcPts val="0"/>
              </a:spcAft>
              <a:buNone/>
            </a:pPr>
            <a:r>
              <a:rPr lang="es-AR" dirty="0"/>
              <a:t>cada vez que el usuario hace </a:t>
            </a:r>
            <a:r>
              <a:rPr lang="es-AR" dirty="0" err="1"/>
              <a:t>click</a:t>
            </a:r>
            <a:r>
              <a:rPr lang="es-AR" dirty="0"/>
              <a:t> vamos a incrementar el valor del contador en 1</a:t>
            </a:r>
            <a:endParaRPr dirty="0"/>
          </a:p>
          <a:p>
            <a:pPr marL="914400" marR="0" lvl="0" indent="457200" algn="l" rtl="0">
              <a:lnSpc>
                <a:spcPct val="115000"/>
              </a:lnSpc>
              <a:spcBef>
                <a:spcPts val="0"/>
              </a:spcBef>
              <a:spcAft>
                <a:spcPts val="0"/>
              </a:spcAft>
              <a:buNone/>
            </a:pPr>
            <a:r>
              <a:rPr lang="es-AR" dirty="0">
                <a:latin typeface="Consolas"/>
                <a:ea typeface="Consolas"/>
                <a:cs typeface="Consolas"/>
                <a:sym typeface="Consolas"/>
              </a:rPr>
              <a:t>contador = contador + 1</a:t>
            </a:r>
          </a:p>
          <a:p>
            <a:pPr marL="914400" marR="0" lvl="0" indent="457200" algn="l" rtl="0">
              <a:lnSpc>
                <a:spcPct val="115000"/>
              </a:lnSpc>
              <a:spcBef>
                <a:spcPts val="0"/>
              </a:spcBef>
              <a:spcAft>
                <a:spcPts val="0"/>
              </a:spcAft>
              <a:buNone/>
            </a:pPr>
            <a:endParaRPr dirty="0">
              <a:latin typeface="Consolas"/>
              <a:ea typeface="Consolas"/>
              <a:cs typeface="Consolas"/>
              <a:sym typeface="Consolas"/>
            </a:endParaRPr>
          </a:p>
          <a:p>
            <a:pPr marL="0" lvl="0" indent="0" algn="l" rtl="0">
              <a:spcBef>
                <a:spcPts val="1000"/>
              </a:spcBef>
              <a:spcAft>
                <a:spcPts val="0"/>
              </a:spcAft>
              <a:buClr>
                <a:schemeClr val="dk1"/>
              </a:buClr>
              <a:buSzPts val="1100"/>
              <a:buFont typeface="Arial"/>
              <a:buNone/>
            </a:pPr>
            <a:r>
              <a:rPr lang="es-AR" dirty="0">
                <a:solidFill>
                  <a:schemeClr val="dk1"/>
                </a:solidFill>
              </a:rPr>
              <a:t>que también se puede escribir como (abreviación para + 1)</a:t>
            </a:r>
            <a:endParaRPr dirty="0">
              <a:latin typeface="Consolas"/>
              <a:ea typeface="Consolas"/>
              <a:cs typeface="Consolas"/>
              <a:sym typeface="Consolas"/>
            </a:endParaRPr>
          </a:p>
          <a:p>
            <a:pPr marL="914400" marR="0" lvl="0" indent="0" algn="l" rtl="0">
              <a:lnSpc>
                <a:spcPct val="115000"/>
              </a:lnSpc>
              <a:spcBef>
                <a:spcPts val="0"/>
              </a:spcBef>
              <a:spcAft>
                <a:spcPts val="0"/>
              </a:spcAft>
              <a:buNone/>
            </a:pPr>
            <a:r>
              <a:rPr lang="es-AR" dirty="0">
                <a:latin typeface="Consolas"/>
                <a:ea typeface="Consolas"/>
                <a:cs typeface="Consolas"/>
                <a:sym typeface="Consolas"/>
              </a:rPr>
              <a:t>	contador++</a:t>
            </a:r>
            <a:endParaRPr dirty="0">
              <a:latin typeface="Consolas"/>
              <a:ea typeface="Consolas"/>
              <a:cs typeface="Consolas"/>
              <a:sym typeface="Consolas"/>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0"/>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Clicker!</a:t>
            </a:r>
            <a:endParaRPr/>
          </a:p>
        </p:txBody>
      </p:sp>
      <p:sp>
        <p:nvSpPr>
          <p:cNvPr id="317" name="Google Shape;317;p40"/>
          <p:cNvSpPr txBox="1"/>
          <p:nvPr/>
        </p:nvSpPr>
        <p:spPr>
          <a:xfrm>
            <a:off x="1628775" y="3656000"/>
            <a:ext cx="5731800" cy="2824800"/>
          </a:xfrm>
          <a:prstGeom prst="rect">
            <a:avLst/>
          </a:prstGeom>
          <a:noFill/>
          <a:ln>
            <a:noFill/>
          </a:ln>
        </p:spPr>
        <p:txBody>
          <a:bodyPr spcFirstLastPara="1" wrap="square" lIns="91425" tIns="91425" rIns="91425" bIns="91425" anchor="ctr" anchorCtr="0">
            <a:noAutofit/>
          </a:bodyPr>
          <a:lstStyle/>
          <a:p>
            <a:pPr marL="0" lvl="0" indent="0" algn="l" rtl="0">
              <a:lnSpc>
                <a:spcPct val="110795"/>
              </a:lnSpc>
              <a:spcBef>
                <a:spcPts val="0"/>
              </a:spcBef>
              <a:spcAft>
                <a:spcPts val="0"/>
              </a:spcAft>
              <a:buNone/>
            </a:pPr>
            <a:r>
              <a:rPr lang="es-AR" sz="1800" b="1">
                <a:solidFill>
                  <a:srgbClr val="0000FF"/>
                </a:solidFill>
                <a:latin typeface="Consolas"/>
                <a:ea typeface="Consolas"/>
                <a:cs typeface="Consolas"/>
                <a:sym typeface="Consolas"/>
              </a:rPr>
              <a:t>let</a:t>
            </a:r>
            <a:r>
              <a:rPr lang="es-AR" sz="1800" b="1">
                <a:solidFill>
                  <a:srgbClr val="333333"/>
                </a:solidFill>
                <a:latin typeface="Consolas"/>
                <a:ea typeface="Consolas"/>
                <a:cs typeface="Consolas"/>
                <a:sym typeface="Consolas"/>
              </a:rPr>
              <a:t> contador = 0;</a:t>
            </a:r>
            <a:br>
              <a:rPr lang="es-AR" sz="1800">
                <a:solidFill>
                  <a:srgbClr val="333333"/>
                </a:solidFill>
                <a:latin typeface="Consolas"/>
                <a:ea typeface="Consolas"/>
                <a:cs typeface="Consolas"/>
                <a:sym typeface="Consolas"/>
              </a:rPr>
            </a:br>
            <a:r>
              <a:rPr lang="es-AR" sz="1800">
                <a:solidFill>
                  <a:srgbClr val="0000FF"/>
                </a:solidFill>
                <a:latin typeface="Consolas"/>
                <a:ea typeface="Consolas"/>
                <a:cs typeface="Consolas"/>
                <a:sym typeface="Consolas"/>
              </a:rPr>
              <a:t>function</a:t>
            </a:r>
            <a:r>
              <a:rPr lang="es-AR" sz="1800">
                <a:solidFill>
                  <a:srgbClr val="333333"/>
                </a:solidFill>
                <a:latin typeface="Consolas"/>
                <a:ea typeface="Consolas"/>
                <a:cs typeface="Consolas"/>
                <a:sym typeface="Consolas"/>
              </a:rPr>
              <a:t> clickear() {</a:t>
            </a:r>
            <a:br>
              <a:rPr lang="es-AR" sz="1800">
                <a:solidFill>
                  <a:srgbClr val="333333"/>
                </a:solidFill>
                <a:latin typeface="Consolas"/>
                <a:ea typeface="Consolas"/>
                <a:cs typeface="Consolas"/>
                <a:sym typeface="Consolas"/>
              </a:rPr>
            </a:br>
            <a:r>
              <a:rPr lang="es-AR" sz="1800">
                <a:solidFill>
                  <a:srgbClr val="333333"/>
                </a:solidFill>
                <a:latin typeface="Consolas"/>
                <a:ea typeface="Consolas"/>
                <a:cs typeface="Consolas"/>
                <a:sym typeface="Consolas"/>
              </a:rPr>
              <a:t>  </a:t>
            </a:r>
            <a:r>
              <a:rPr lang="es-AR" sz="1800">
                <a:solidFill>
                  <a:srgbClr val="008000"/>
                </a:solidFill>
                <a:latin typeface="Consolas"/>
                <a:ea typeface="Consolas"/>
                <a:cs typeface="Consolas"/>
                <a:sym typeface="Consolas"/>
              </a:rPr>
              <a:t>//incrementa el valor de contador</a:t>
            </a:r>
            <a:br>
              <a:rPr lang="es-AR" sz="1800">
                <a:solidFill>
                  <a:srgbClr val="333333"/>
                </a:solidFill>
                <a:latin typeface="Consolas"/>
                <a:ea typeface="Consolas"/>
                <a:cs typeface="Consolas"/>
                <a:sym typeface="Consolas"/>
              </a:rPr>
            </a:br>
            <a:r>
              <a:rPr lang="es-AR" sz="1800" b="1">
                <a:solidFill>
                  <a:srgbClr val="333333"/>
                </a:solidFill>
                <a:latin typeface="Consolas"/>
                <a:ea typeface="Consolas"/>
                <a:cs typeface="Consolas"/>
                <a:sym typeface="Consolas"/>
              </a:rPr>
              <a:t>  contador = contador + 1; </a:t>
            </a:r>
            <a:endParaRPr sz="1800" b="1">
              <a:solidFill>
                <a:srgbClr val="333333"/>
              </a:solidFill>
              <a:latin typeface="Consolas"/>
              <a:ea typeface="Consolas"/>
              <a:cs typeface="Consolas"/>
              <a:sym typeface="Consolas"/>
            </a:endParaRPr>
          </a:p>
          <a:p>
            <a:pPr marL="0" lvl="0" indent="0" algn="l" rtl="0">
              <a:lnSpc>
                <a:spcPct val="110795"/>
              </a:lnSpc>
              <a:spcBef>
                <a:spcPts val="0"/>
              </a:spcBef>
              <a:spcAft>
                <a:spcPts val="0"/>
              </a:spcAft>
              <a:buNone/>
            </a:pPr>
            <a:r>
              <a:rPr lang="es-AR" sz="1800">
                <a:solidFill>
                  <a:srgbClr val="333333"/>
                </a:solidFill>
                <a:latin typeface="Consolas"/>
                <a:ea typeface="Consolas"/>
                <a:cs typeface="Consolas"/>
                <a:sym typeface="Consolas"/>
              </a:rPr>
              <a:t>  </a:t>
            </a:r>
            <a:r>
              <a:rPr lang="es-AR" sz="1800">
                <a:solidFill>
                  <a:srgbClr val="008000"/>
                </a:solidFill>
                <a:latin typeface="Consolas"/>
                <a:ea typeface="Consolas"/>
                <a:cs typeface="Consolas"/>
                <a:sym typeface="Consolas"/>
              </a:rPr>
              <a:t>//forma corta: contador++</a:t>
            </a:r>
            <a:r>
              <a:rPr lang="es-AR" sz="1800">
                <a:solidFill>
                  <a:srgbClr val="333333"/>
                </a:solidFill>
                <a:latin typeface="Consolas"/>
                <a:ea typeface="Consolas"/>
                <a:cs typeface="Consolas"/>
                <a:sym typeface="Consolas"/>
              </a:rPr>
              <a:t> </a:t>
            </a:r>
            <a:br>
              <a:rPr lang="es-AR" sz="1800">
                <a:solidFill>
                  <a:srgbClr val="333333"/>
                </a:solidFill>
                <a:latin typeface="Consolas"/>
                <a:ea typeface="Consolas"/>
                <a:cs typeface="Consolas"/>
                <a:sym typeface="Consolas"/>
              </a:rPr>
            </a:br>
            <a:r>
              <a:rPr lang="es-AR" sz="1800">
                <a:solidFill>
                  <a:srgbClr val="333333"/>
                </a:solidFill>
                <a:latin typeface="Consolas"/>
                <a:ea typeface="Consolas"/>
                <a:cs typeface="Consolas"/>
                <a:sym typeface="Consolas"/>
              </a:rPr>
              <a:t>  console.log(</a:t>
            </a:r>
            <a:r>
              <a:rPr lang="es-AR" sz="1800">
                <a:solidFill>
                  <a:srgbClr val="A31515"/>
                </a:solidFill>
                <a:latin typeface="Consolas"/>
                <a:ea typeface="Consolas"/>
                <a:cs typeface="Consolas"/>
                <a:sym typeface="Consolas"/>
              </a:rPr>
              <a:t>"Hiciste "</a:t>
            </a:r>
            <a:r>
              <a:rPr lang="es-AR" sz="1800">
                <a:solidFill>
                  <a:srgbClr val="333333"/>
                </a:solidFill>
                <a:latin typeface="Consolas"/>
                <a:ea typeface="Consolas"/>
                <a:cs typeface="Consolas"/>
                <a:sym typeface="Consolas"/>
              </a:rPr>
              <a:t> + contador + </a:t>
            </a:r>
            <a:r>
              <a:rPr lang="es-AR" sz="1800">
                <a:solidFill>
                  <a:srgbClr val="A31515"/>
                </a:solidFill>
                <a:latin typeface="Consolas"/>
                <a:ea typeface="Consolas"/>
                <a:cs typeface="Consolas"/>
                <a:sym typeface="Consolas"/>
              </a:rPr>
              <a:t>" clicks"</a:t>
            </a:r>
            <a:r>
              <a:rPr lang="es-AR" sz="1800">
                <a:solidFill>
                  <a:srgbClr val="333333"/>
                </a:solidFill>
                <a:latin typeface="Consolas"/>
                <a:ea typeface="Consolas"/>
                <a:cs typeface="Consolas"/>
                <a:sym typeface="Consolas"/>
              </a:rPr>
              <a:t>)</a:t>
            </a:r>
            <a:br>
              <a:rPr lang="es-AR" sz="1800">
                <a:solidFill>
                  <a:srgbClr val="333333"/>
                </a:solidFill>
                <a:latin typeface="Consolas"/>
                <a:ea typeface="Consolas"/>
                <a:cs typeface="Consolas"/>
                <a:sym typeface="Consolas"/>
              </a:rPr>
            </a:br>
            <a:r>
              <a:rPr lang="es-AR" sz="1800">
                <a:solidFill>
                  <a:srgbClr val="333333"/>
                </a:solidFill>
                <a:latin typeface="Consolas"/>
                <a:ea typeface="Consolas"/>
                <a:cs typeface="Consolas"/>
                <a:sym typeface="Consolas"/>
              </a:rPr>
              <a:t>}</a:t>
            </a:r>
            <a:endParaRPr sz="1800">
              <a:solidFill>
                <a:srgbClr val="333333"/>
              </a:solidFill>
              <a:latin typeface="Consolas"/>
              <a:ea typeface="Consolas"/>
              <a:cs typeface="Consolas"/>
              <a:sym typeface="Consolas"/>
            </a:endParaRPr>
          </a:p>
        </p:txBody>
      </p:sp>
      <p:sp>
        <p:nvSpPr>
          <p:cNvPr id="318" name="Google Shape;318;p40"/>
          <p:cNvSpPr txBox="1"/>
          <p:nvPr/>
        </p:nvSpPr>
        <p:spPr>
          <a:xfrm>
            <a:off x="180175" y="917600"/>
            <a:ext cx="7986900" cy="2421900"/>
          </a:xfrm>
          <a:prstGeom prst="rect">
            <a:avLst/>
          </a:prstGeom>
          <a:noFill/>
          <a:ln>
            <a:noFill/>
          </a:ln>
        </p:spPr>
        <p:txBody>
          <a:bodyPr spcFirstLastPara="1" wrap="square" lIns="91425" tIns="91425" rIns="91425" bIns="91425" anchor="ctr" anchorCtr="0">
            <a:noAutofit/>
          </a:bodyPr>
          <a:lstStyle/>
          <a:p>
            <a:pPr marL="0" lvl="0" indent="0" algn="l" rtl="0">
              <a:lnSpc>
                <a:spcPct val="110795"/>
              </a:lnSpc>
              <a:spcBef>
                <a:spcPts val="0"/>
              </a:spcBef>
              <a:spcAft>
                <a:spcPts val="0"/>
              </a:spcAft>
              <a:buNone/>
            </a:pPr>
            <a:r>
              <a:rPr lang="es-AR" sz="1800">
                <a:solidFill>
                  <a:srgbClr val="333333"/>
                </a:solidFill>
                <a:latin typeface="Consolas"/>
                <a:ea typeface="Consolas"/>
                <a:cs typeface="Consolas"/>
                <a:sym typeface="Consolas"/>
              </a:rPr>
              <a:t>&lt;div class=</a:t>
            </a:r>
            <a:r>
              <a:rPr lang="es-AR" sz="1800">
                <a:solidFill>
                  <a:srgbClr val="A31515"/>
                </a:solidFill>
                <a:latin typeface="Consolas"/>
                <a:ea typeface="Consolas"/>
                <a:cs typeface="Consolas"/>
                <a:sym typeface="Consolas"/>
              </a:rPr>
              <a:t>"container"</a:t>
            </a:r>
            <a:r>
              <a:rPr lang="es-AR" sz="1800">
                <a:solidFill>
                  <a:srgbClr val="333333"/>
                </a:solidFill>
                <a:latin typeface="Consolas"/>
                <a:ea typeface="Consolas"/>
                <a:cs typeface="Consolas"/>
                <a:sym typeface="Consolas"/>
              </a:rPr>
              <a:t>&gt;</a:t>
            </a:r>
            <a:br>
              <a:rPr lang="es-AR" sz="1800">
                <a:solidFill>
                  <a:srgbClr val="333333"/>
                </a:solidFill>
                <a:latin typeface="Consolas"/>
                <a:ea typeface="Consolas"/>
                <a:cs typeface="Consolas"/>
                <a:sym typeface="Consolas"/>
              </a:rPr>
            </a:br>
            <a:r>
              <a:rPr lang="es-AR" sz="1800">
                <a:solidFill>
                  <a:srgbClr val="333333"/>
                </a:solidFill>
                <a:latin typeface="Consolas"/>
                <a:ea typeface="Consolas"/>
                <a:cs typeface="Consolas"/>
                <a:sym typeface="Consolas"/>
              </a:rPr>
              <a:t>  &lt;h1&gt;Bienvenido&lt;/h1&gt;</a:t>
            </a:r>
            <a:br>
              <a:rPr lang="es-AR" sz="1800">
                <a:solidFill>
                  <a:srgbClr val="333333"/>
                </a:solidFill>
                <a:latin typeface="Consolas"/>
                <a:ea typeface="Consolas"/>
                <a:cs typeface="Consolas"/>
                <a:sym typeface="Consolas"/>
              </a:rPr>
            </a:br>
            <a:r>
              <a:rPr lang="es-AR" sz="1800">
                <a:solidFill>
                  <a:srgbClr val="333333"/>
                </a:solidFill>
                <a:latin typeface="Consolas"/>
                <a:ea typeface="Consolas"/>
                <a:cs typeface="Consolas"/>
                <a:sym typeface="Consolas"/>
              </a:rPr>
              <a:t>  &lt;p&gt;Llegaste a nuestro contador de click!&lt;/p&gt;</a:t>
            </a:r>
            <a:br>
              <a:rPr lang="es-AR" sz="1800">
                <a:solidFill>
                  <a:srgbClr val="333333"/>
                </a:solidFill>
                <a:latin typeface="Consolas"/>
                <a:ea typeface="Consolas"/>
                <a:cs typeface="Consolas"/>
                <a:sym typeface="Consolas"/>
              </a:rPr>
            </a:br>
            <a:r>
              <a:rPr lang="es-AR" sz="1800">
                <a:solidFill>
                  <a:srgbClr val="333333"/>
                </a:solidFill>
                <a:latin typeface="Consolas"/>
                <a:ea typeface="Consolas"/>
                <a:cs typeface="Consolas"/>
                <a:sym typeface="Consolas"/>
              </a:rPr>
              <a:t>  &lt;button onclick=</a:t>
            </a:r>
            <a:r>
              <a:rPr lang="es-AR" sz="1800">
                <a:solidFill>
                  <a:srgbClr val="A31515"/>
                </a:solidFill>
                <a:latin typeface="Consolas"/>
                <a:ea typeface="Consolas"/>
                <a:cs typeface="Consolas"/>
                <a:sym typeface="Consolas"/>
              </a:rPr>
              <a:t>"clickear()"</a:t>
            </a:r>
            <a:r>
              <a:rPr lang="es-AR" sz="1800">
                <a:solidFill>
                  <a:srgbClr val="333333"/>
                </a:solidFill>
                <a:latin typeface="Consolas"/>
                <a:ea typeface="Consolas"/>
                <a:cs typeface="Consolas"/>
                <a:sym typeface="Consolas"/>
              </a:rPr>
              <a:t>&gt;Contar click!&lt;/button&gt;</a:t>
            </a:r>
            <a:br>
              <a:rPr lang="es-AR" sz="1800">
                <a:solidFill>
                  <a:srgbClr val="333333"/>
                </a:solidFill>
                <a:latin typeface="Consolas"/>
                <a:ea typeface="Consolas"/>
                <a:cs typeface="Consolas"/>
                <a:sym typeface="Consolas"/>
              </a:rPr>
            </a:br>
            <a:r>
              <a:rPr lang="es-AR" sz="1800">
                <a:solidFill>
                  <a:srgbClr val="333333"/>
                </a:solidFill>
                <a:latin typeface="Consolas"/>
                <a:ea typeface="Consolas"/>
                <a:cs typeface="Consolas"/>
                <a:sym typeface="Consolas"/>
              </a:rPr>
              <a:t>&lt;/div&gt;</a:t>
            </a:r>
            <a:br>
              <a:rPr lang="es-AR" sz="1800">
                <a:solidFill>
                  <a:srgbClr val="333333"/>
                </a:solidFill>
                <a:latin typeface="Consolas"/>
                <a:ea typeface="Consolas"/>
                <a:cs typeface="Consolas"/>
                <a:sym typeface="Consolas"/>
              </a:rPr>
            </a:br>
            <a:r>
              <a:rPr lang="es-AR" sz="1800">
                <a:solidFill>
                  <a:srgbClr val="333333"/>
                </a:solidFill>
                <a:latin typeface="Consolas"/>
                <a:ea typeface="Consolas"/>
                <a:cs typeface="Consolas"/>
                <a:sym typeface="Consolas"/>
              </a:rPr>
              <a:t>&lt;script type=</a:t>
            </a:r>
            <a:r>
              <a:rPr lang="es-AR" sz="1800">
                <a:solidFill>
                  <a:srgbClr val="A31515"/>
                </a:solidFill>
                <a:latin typeface="Consolas"/>
                <a:ea typeface="Consolas"/>
                <a:cs typeface="Consolas"/>
                <a:sym typeface="Consolas"/>
              </a:rPr>
              <a:t>"text/javascript"</a:t>
            </a:r>
            <a:r>
              <a:rPr lang="es-AR" sz="1800">
                <a:solidFill>
                  <a:srgbClr val="333333"/>
                </a:solidFill>
                <a:latin typeface="Consolas"/>
                <a:ea typeface="Consolas"/>
                <a:cs typeface="Consolas"/>
                <a:sym typeface="Consolas"/>
              </a:rPr>
              <a:t> src=</a:t>
            </a:r>
            <a:r>
              <a:rPr lang="es-AR" sz="1800">
                <a:solidFill>
                  <a:srgbClr val="A31515"/>
                </a:solidFill>
                <a:latin typeface="Consolas"/>
                <a:ea typeface="Consolas"/>
                <a:cs typeface="Consolas"/>
                <a:sym typeface="Consolas"/>
              </a:rPr>
              <a:t>"js/main.js"</a:t>
            </a:r>
            <a:r>
              <a:rPr lang="es-AR" sz="1800">
                <a:solidFill>
                  <a:srgbClr val="333333"/>
                </a:solidFill>
                <a:latin typeface="Consolas"/>
                <a:ea typeface="Consolas"/>
                <a:cs typeface="Consolas"/>
                <a:sym typeface="Consolas"/>
              </a:rPr>
              <a:t>&gt;&lt;/script&gt;</a:t>
            </a:r>
            <a:endParaRPr sz="1800">
              <a:solidFill>
                <a:srgbClr val="008000"/>
              </a:solidFill>
              <a:latin typeface="Consolas"/>
              <a:ea typeface="Consolas"/>
              <a:cs typeface="Consolas"/>
              <a:sym typeface="Consolas"/>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1"/>
          <p:cNvSpPr txBox="1">
            <a:spLocks noGrp="1"/>
          </p:cNvSpPr>
          <p:nvPr>
            <p:ph type="body" idx="4294967295"/>
          </p:nvPr>
        </p:nvSpPr>
        <p:spPr>
          <a:xfrm>
            <a:off x="311700" y="1601975"/>
            <a:ext cx="8520600" cy="48921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es-AR" sz="2600"/>
              <a:t>Es una buena práctica escribir al comenzar un archivo Javascript</a:t>
            </a:r>
            <a:endParaRPr sz="2200"/>
          </a:p>
          <a:p>
            <a:pPr marL="2286000" lvl="0" indent="457200" algn="l" rtl="0">
              <a:spcBef>
                <a:spcPts val="1000"/>
              </a:spcBef>
              <a:spcAft>
                <a:spcPts val="0"/>
              </a:spcAft>
              <a:buNone/>
            </a:pPr>
            <a:r>
              <a:rPr lang="es-AR" sz="3000" b="1">
                <a:solidFill>
                  <a:srgbClr val="92D050"/>
                </a:solidFill>
                <a:latin typeface="Consolas"/>
                <a:ea typeface="Consolas"/>
                <a:cs typeface="Consolas"/>
                <a:sym typeface="Consolas"/>
              </a:rPr>
              <a:t>“use strict”</a:t>
            </a:r>
            <a:r>
              <a:rPr lang="es-AR" sz="3000" b="1">
                <a:solidFill>
                  <a:schemeClr val="dk1"/>
                </a:solidFill>
                <a:latin typeface="Consolas"/>
                <a:ea typeface="Consolas"/>
                <a:cs typeface="Consolas"/>
                <a:sym typeface="Consolas"/>
              </a:rPr>
              <a:t>;</a:t>
            </a:r>
            <a:endParaRPr sz="3000" b="1">
              <a:solidFill>
                <a:schemeClr val="dk1"/>
              </a:solidFill>
              <a:latin typeface="Consolas"/>
              <a:ea typeface="Consolas"/>
              <a:cs typeface="Consolas"/>
              <a:sym typeface="Consolas"/>
            </a:endParaRPr>
          </a:p>
          <a:p>
            <a:pPr marL="457200" lvl="0" indent="0" algn="l" rtl="0">
              <a:spcBef>
                <a:spcPts val="1000"/>
              </a:spcBef>
              <a:spcAft>
                <a:spcPts val="0"/>
              </a:spcAft>
              <a:buClr>
                <a:schemeClr val="dk1"/>
              </a:buClr>
              <a:buSzPts val="1100"/>
              <a:buFont typeface="Arial"/>
              <a:buNone/>
            </a:pPr>
            <a:endParaRPr sz="2200">
              <a:solidFill>
                <a:schemeClr val="dk1"/>
              </a:solidFill>
              <a:latin typeface="Consolas"/>
              <a:ea typeface="Consolas"/>
              <a:cs typeface="Consolas"/>
              <a:sym typeface="Consolas"/>
            </a:endParaRPr>
          </a:p>
          <a:p>
            <a:pPr marL="457200" lvl="0" indent="-393700" algn="l" rtl="0">
              <a:spcBef>
                <a:spcPts val="1000"/>
              </a:spcBef>
              <a:spcAft>
                <a:spcPts val="0"/>
              </a:spcAft>
              <a:buSzPts val="2600"/>
              <a:buChar char="●"/>
            </a:pPr>
            <a:r>
              <a:rPr lang="es-AR" sz="2600"/>
              <a:t>Convierte en obligatoria la declaración de variables</a:t>
            </a:r>
            <a:endParaRPr sz="2600"/>
          </a:p>
          <a:p>
            <a:pPr marL="457200" lvl="0" indent="-393700" algn="l" rtl="0">
              <a:spcBef>
                <a:spcPts val="0"/>
              </a:spcBef>
              <a:spcAft>
                <a:spcPts val="0"/>
              </a:spcAft>
              <a:buSzPts val="2600"/>
              <a:buChar char="●"/>
            </a:pPr>
            <a:r>
              <a:rPr lang="es-AR" sz="2600"/>
              <a:t>Restringe otros posibles errores de sintaxis</a:t>
            </a:r>
            <a:endParaRPr sz="2600">
              <a:solidFill>
                <a:srgbClr val="92D050"/>
              </a:solidFill>
              <a:latin typeface="Consolas"/>
              <a:ea typeface="Consolas"/>
              <a:cs typeface="Consolas"/>
              <a:sym typeface="Consolas"/>
            </a:endParaRPr>
          </a:p>
          <a:p>
            <a:pPr marL="457200" lvl="0" indent="0" algn="l" rtl="0">
              <a:spcBef>
                <a:spcPts val="1000"/>
              </a:spcBef>
              <a:spcAft>
                <a:spcPts val="0"/>
              </a:spcAft>
              <a:buNone/>
            </a:pPr>
            <a:endParaRPr sz="2200"/>
          </a:p>
        </p:txBody>
      </p:sp>
      <p:sp>
        <p:nvSpPr>
          <p:cNvPr id="324" name="Google Shape;324;p41"/>
          <p:cNvSpPr txBox="1">
            <a:spLocks noGrp="1"/>
          </p:cNvSpPr>
          <p:nvPr>
            <p:ph type="title"/>
          </p:nvPr>
        </p:nvSpPr>
        <p:spPr>
          <a:xfrm>
            <a:off x="628675" y="275700"/>
            <a:ext cx="7886700" cy="6720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2"/>
              </a:buClr>
              <a:buFont typeface="Arial Black"/>
              <a:buNone/>
            </a:pPr>
            <a:r>
              <a:rPr lang="es-AR"/>
              <a:t>Use Strict</a:t>
            </a:r>
            <a:endParaRPr/>
          </a:p>
        </p:txBody>
      </p:sp>
      <p:sp>
        <p:nvSpPr>
          <p:cNvPr id="325" name="Google Shape;325;p41"/>
          <p:cNvSpPr txBox="1"/>
          <p:nvPr/>
        </p:nvSpPr>
        <p:spPr>
          <a:xfrm>
            <a:off x="826200" y="6417850"/>
            <a:ext cx="8317800" cy="434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AR"/>
              <a:t>Más info : </a:t>
            </a:r>
            <a:r>
              <a:rPr lang="es-AR" u="sng">
                <a:solidFill>
                  <a:schemeClr val="hlink"/>
                </a:solidFill>
                <a:hlinkClick r:id="rId3"/>
              </a:rPr>
              <a:t>https://developer.mozilla.org/en-US/docs/Web/JavaScript/Reference/Strict_mode</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2"/>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Clicker!</a:t>
            </a:r>
            <a:endParaRPr/>
          </a:p>
        </p:txBody>
      </p:sp>
      <p:sp>
        <p:nvSpPr>
          <p:cNvPr id="332" name="Google Shape;332;p42"/>
          <p:cNvSpPr txBox="1"/>
          <p:nvPr/>
        </p:nvSpPr>
        <p:spPr>
          <a:xfrm>
            <a:off x="3680800" y="3627150"/>
            <a:ext cx="5347200" cy="2824800"/>
          </a:xfrm>
          <a:prstGeom prst="rect">
            <a:avLst/>
          </a:prstGeom>
          <a:noFill/>
          <a:ln>
            <a:noFill/>
          </a:ln>
        </p:spPr>
        <p:txBody>
          <a:bodyPr spcFirstLastPara="1" wrap="square" lIns="91425" tIns="91425" rIns="91425" bIns="91425" anchor="ctr" anchorCtr="0">
            <a:noAutofit/>
          </a:bodyPr>
          <a:lstStyle/>
          <a:p>
            <a:pPr marL="0" lvl="0" indent="0" algn="l" rtl="0">
              <a:lnSpc>
                <a:spcPct val="110795"/>
              </a:lnSpc>
              <a:spcBef>
                <a:spcPts val="0"/>
              </a:spcBef>
              <a:spcAft>
                <a:spcPts val="0"/>
              </a:spcAft>
              <a:buNone/>
            </a:pPr>
            <a:r>
              <a:rPr lang="es-AR" sz="2400" b="1">
                <a:solidFill>
                  <a:srgbClr val="A31515"/>
                </a:solidFill>
              </a:rPr>
              <a:t>"use strict"</a:t>
            </a:r>
            <a:r>
              <a:rPr lang="es-AR" sz="2400" b="1">
                <a:solidFill>
                  <a:srgbClr val="333333"/>
                </a:solidFill>
              </a:rPr>
              <a:t>;</a:t>
            </a:r>
            <a:br>
              <a:rPr lang="es-AR" sz="1800">
                <a:solidFill>
                  <a:srgbClr val="333333"/>
                </a:solidFill>
              </a:rPr>
            </a:br>
            <a:r>
              <a:rPr lang="es-AR" sz="1800">
                <a:solidFill>
                  <a:srgbClr val="333333"/>
                </a:solidFill>
              </a:rPr>
              <a:t>console.log(</a:t>
            </a:r>
            <a:r>
              <a:rPr lang="es-AR" sz="1800">
                <a:solidFill>
                  <a:srgbClr val="A31515"/>
                </a:solidFill>
              </a:rPr>
              <a:t>"declarando funciones"</a:t>
            </a:r>
            <a:r>
              <a:rPr lang="es-AR" sz="1800">
                <a:solidFill>
                  <a:srgbClr val="333333"/>
                </a:solidFill>
              </a:rPr>
              <a:t>);</a:t>
            </a:r>
            <a:br>
              <a:rPr lang="es-AR" sz="1800">
                <a:solidFill>
                  <a:srgbClr val="333333"/>
                </a:solidFill>
              </a:rPr>
            </a:br>
            <a:r>
              <a:rPr lang="es-AR" sz="1800">
                <a:solidFill>
                  <a:srgbClr val="0000FF"/>
                </a:solidFill>
              </a:rPr>
              <a:t>let</a:t>
            </a:r>
            <a:r>
              <a:rPr lang="es-AR" sz="1800">
                <a:solidFill>
                  <a:srgbClr val="333333"/>
                </a:solidFill>
              </a:rPr>
              <a:t> contador = 0;</a:t>
            </a:r>
            <a:br>
              <a:rPr lang="es-AR" sz="1800">
                <a:solidFill>
                  <a:srgbClr val="333333"/>
                </a:solidFill>
              </a:rPr>
            </a:br>
            <a:r>
              <a:rPr lang="es-AR" sz="1800">
                <a:solidFill>
                  <a:srgbClr val="0000FF"/>
                </a:solidFill>
              </a:rPr>
              <a:t>function</a:t>
            </a:r>
            <a:r>
              <a:rPr lang="es-AR" sz="1800">
                <a:solidFill>
                  <a:srgbClr val="333333"/>
                </a:solidFill>
              </a:rPr>
              <a:t> clickear() {</a:t>
            </a:r>
            <a:br>
              <a:rPr lang="es-AR" sz="1800">
                <a:solidFill>
                  <a:srgbClr val="333333"/>
                </a:solidFill>
              </a:rPr>
            </a:br>
            <a:r>
              <a:rPr lang="es-AR" sz="1800">
                <a:solidFill>
                  <a:srgbClr val="333333"/>
                </a:solidFill>
              </a:rPr>
              <a:t>  </a:t>
            </a:r>
            <a:r>
              <a:rPr lang="es-AR" sz="1800">
                <a:solidFill>
                  <a:srgbClr val="008000"/>
                </a:solidFill>
              </a:rPr>
              <a:t>//incrementa el valor de contador</a:t>
            </a:r>
            <a:br>
              <a:rPr lang="es-AR" sz="1800">
                <a:solidFill>
                  <a:srgbClr val="333333"/>
                </a:solidFill>
              </a:rPr>
            </a:br>
            <a:r>
              <a:rPr lang="es-AR" sz="1800">
                <a:solidFill>
                  <a:srgbClr val="333333"/>
                </a:solidFill>
              </a:rPr>
              <a:t>  contador++; </a:t>
            </a:r>
            <a:br>
              <a:rPr lang="es-AR" sz="1800">
                <a:solidFill>
                  <a:srgbClr val="333333"/>
                </a:solidFill>
              </a:rPr>
            </a:br>
            <a:r>
              <a:rPr lang="es-AR" sz="1800">
                <a:solidFill>
                  <a:srgbClr val="333333"/>
                </a:solidFill>
              </a:rPr>
              <a:t>  console.log(</a:t>
            </a:r>
            <a:r>
              <a:rPr lang="es-AR" sz="1800">
                <a:solidFill>
                  <a:srgbClr val="A31515"/>
                </a:solidFill>
              </a:rPr>
              <a:t>"Hiciste "</a:t>
            </a:r>
            <a:r>
              <a:rPr lang="es-AR" sz="1800">
                <a:solidFill>
                  <a:srgbClr val="333333"/>
                </a:solidFill>
              </a:rPr>
              <a:t> + contador + </a:t>
            </a:r>
            <a:r>
              <a:rPr lang="es-AR" sz="1800">
                <a:solidFill>
                  <a:srgbClr val="A31515"/>
                </a:solidFill>
              </a:rPr>
              <a:t>" clicks"</a:t>
            </a:r>
            <a:r>
              <a:rPr lang="es-AR" sz="1800">
                <a:solidFill>
                  <a:srgbClr val="333333"/>
                </a:solidFill>
              </a:rPr>
              <a:t>)</a:t>
            </a:r>
            <a:br>
              <a:rPr lang="es-AR" sz="1800">
                <a:solidFill>
                  <a:srgbClr val="333333"/>
                </a:solidFill>
              </a:rPr>
            </a:br>
            <a:r>
              <a:rPr lang="es-AR" sz="1800">
                <a:solidFill>
                  <a:srgbClr val="333333"/>
                </a:solidFill>
              </a:rPr>
              <a:t>  </a:t>
            </a:r>
            <a:r>
              <a:rPr lang="es-AR" sz="1800">
                <a:solidFill>
                  <a:srgbClr val="008000"/>
                </a:solidFill>
              </a:rPr>
              <a:t>//es lo mismo que contador = contador + 1</a:t>
            </a:r>
            <a:r>
              <a:rPr lang="es-AR" sz="1800">
                <a:solidFill>
                  <a:srgbClr val="333333"/>
                </a:solidFill>
              </a:rPr>
              <a:t> </a:t>
            </a:r>
            <a:br>
              <a:rPr lang="es-AR" sz="1800">
                <a:solidFill>
                  <a:srgbClr val="333333"/>
                </a:solidFill>
              </a:rPr>
            </a:br>
            <a:r>
              <a:rPr lang="es-AR" sz="1800">
                <a:solidFill>
                  <a:srgbClr val="333333"/>
                </a:solidFill>
              </a:rPr>
              <a:t>}</a:t>
            </a:r>
            <a:endParaRPr sz="1800">
              <a:solidFill>
                <a:srgbClr val="333333"/>
              </a:solidFill>
            </a:endParaRPr>
          </a:p>
        </p:txBody>
      </p:sp>
      <p:sp>
        <p:nvSpPr>
          <p:cNvPr id="333" name="Google Shape;333;p42"/>
          <p:cNvSpPr txBox="1"/>
          <p:nvPr/>
        </p:nvSpPr>
        <p:spPr>
          <a:xfrm>
            <a:off x="256375" y="841388"/>
            <a:ext cx="5731800" cy="2509800"/>
          </a:xfrm>
          <a:prstGeom prst="rect">
            <a:avLst/>
          </a:prstGeom>
          <a:noFill/>
          <a:ln>
            <a:noFill/>
          </a:ln>
        </p:spPr>
        <p:txBody>
          <a:bodyPr spcFirstLastPara="1" wrap="square" lIns="91425" tIns="91425" rIns="91425" bIns="91425" anchor="ctr" anchorCtr="0">
            <a:noAutofit/>
          </a:bodyPr>
          <a:lstStyle/>
          <a:p>
            <a:pPr marL="0" lvl="0" indent="0" algn="l" rtl="0">
              <a:lnSpc>
                <a:spcPct val="110795"/>
              </a:lnSpc>
              <a:spcBef>
                <a:spcPts val="0"/>
              </a:spcBef>
              <a:spcAft>
                <a:spcPts val="0"/>
              </a:spcAft>
              <a:buNone/>
            </a:pPr>
            <a:r>
              <a:rPr lang="es-AR" sz="1800">
                <a:solidFill>
                  <a:srgbClr val="333333"/>
                </a:solidFill>
              </a:rPr>
              <a:t>&lt;div class=</a:t>
            </a:r>
            <a:r>
              <a:rPr lang="es-AR" sz="1800">
                <a:solidFill>
                  <a:srgbClr val="A31515"/>
                </a:solidFill>
              </a:rPr>
              <a:t>"container"</a:t>
            </a:r>
            <a:r>
              <a:rPr lang="es-AR" sz="1800">
                <a:solidFill>
                  <a:srgbClr val="333333"/>
                </a:solidFill>
              </a:rPr>
              <a:t>&gt;</a:t>
            </a:r>
            <a:br>
              <a:rPr lang="es-AR" sz="1800">
                <a:solidFill>
                  <a:srgbClr val="333333"/>
                </a:solidFill>
              </a:rPr>
            </a:br>
            <a:r>
              <a:rPr lang="es-AR" sz="1800">
                <a:solidFill>
                  <a:srgbClr val="333333"/>
                </a:solidFill>
              </a:rPr>
              <a:t>  &lt;h1&gt;Bienvenido&lt;/h1&gt;</a:t>
            </a:r>
            <a:br>
              <a:rPr lang="es-AR" sz="1800">
                <a:solidFill>
                  <a:srgbClr val="333333"/>
                </a:solidFill>
              </a:rPr>
            </a:br>
            <a:r>
              <a:rPr lang="es-AR" sz="1800">
                <a:solidFill>
                  <a:srgbClr val="333333"/>
                </a:solidFill>
              </a:rPr>
              <a:t>  &lt;p&gt;</a:t>
            </a:r>
            <a:br>
              <a:rPr lang="es-AR" sz="1800">
                <a:solidFill>
                  <a:srgbClr val="333333"/>
                </a:solidFill>
              </a:rPr>
            </a:br>
            <a:r>
              <a:rPr lang="es-AR" sz="1800">
                <a:solidFill>
                  <a:srgbClr val="333333"/>
                </a:solidFill>
              </a:rPr>
              <a:t>    Llegaste a nuestro contador de click!</a:t>
            </a:r>
            <a:br>
              <a:rPr lang="es-AR" sz="1800">
                <a:solidFill>
                  <a:srgbClr val="333333"/>
                </a:solidFill>
              </a:rPr>
            </a:br>
            <a:r>
              <a:rPr lang="es-AR" sz="1800">
                <a:solidFill>
                  <a:srgbClr val="333333"/>
                </a:solidFill>
              </a:rPr>
              <a:t>  &lt;/p&gt;</a:t>
            </a:r>
            <a:br>
              <a:rPr lang="es-AR" sz="1800">
                <a:solidFill>
                  <a:srgbClr val="333333"/>
                </a:solidFill>
              </a:rPr>
            </a:br>
            <a:r>
              <a:rPr lang="es-AR" sz="1800">
                <a:solidFill>
                  <a:srgbClr val="333333"/>
                </a:solidFill>
              </a:rPr>
              <a:t>  &lt;button onclick=</a:t>
            </a:r>
            <a:r>
              <a:rPr lang="es-AR" sz="1800">
                <a:solidFill>
                  <a:srgbClr val="A31515"/>
                </a:solidFill>
              </a:rPr>
              <a:t>"clickear()"</a:t>
            </a:r>
            <a:r>
              <a:rPr lang="es-AR" sz="1800">
                <a:solidFill>
                  <a:srgbClr val="333333"/>
                </a:solidFill>
              </a:rPr>
              <a:t>&gt;Contar click!&lt;/button&gt;</a:t>
            </a:r>
            <a:br>
              <a:rPr lang="es-AR" sz="1800">
                <a:solidFill>
                  <a:srgbClr val="333333"/>
                </a:solidFill>
              </a:rPr>
            </a:br>
            <a:r>
              <a:rPr lang="es-AR" sz="1800">
                <a:solidFill>
                  <a:srgbClr val="333333"/>
                </a:solidFill>
              </a:rPr>
              <a:t>&lt;/div&gt;</a:t>
            </a:r>
            <a:br>
              <a:rPr lang="es-AR" sz="1800">
                <a:solidFill>
                  <a:srgbClr val="333333"/>
                </a:solidFill>
              </a:rPr>
            </a:br>
            <a:r>
              <a:rPr lang="es-AR" sz="1800">
                <a:solidFill>
                  <a:srgbClr val="333333"/>
                </a:solidFill>
              </a:rPr>
              <a:t>&lt;script type=</a:t>
            </a:r>
            <a:r>
              <a:rPr lang="es-AR" sz="1800">
                <a:solidFill>
                  <a:srgbClr val="A31515"/>
                </a:solidFill>
              </a:rPr>
              <a:t>"text/javascript"</a:t>
            </a:r>
            <a:r>
              <a:rPr lang="es-AR" sz="1800">
                <a:solidFill>
                  <a:srgbClr val="333333"/>
                </a:solidFill>
              </a:rPr>
              <a:t> src=</a:t>
            </a:r>
            <a:r>
              <a:rPr lang="es-AR" sz="1800">
                <a:solidFill>
                  <a:srgbClr val="A31515"/>
                </a:solidFill>
              </a:rPr>
              <a:t>"js/main.js"</a:t>
            </a:r>
            <a:r>
              <a:rPr lang="es-AR" sz="1800">
                <a:solidFill>
                  <a:srgbClr val="333333"/>
                </a:solidFill>
              </a:rPr>
              <a:t>&gt;&lt;/script&gt;</a:t>
            </a:r>
            <a:endParaRPr sz="1800">
              <a:solidFill>
                <a:srgbClr val="008000"/>
              </a:solidFill>
            </a:endParaRPr>
          </a:p>
        </p:txBody>
      </p:sp>
      <p:sp>
        <p:nvSpPr>
          <p:cNvPr id="334" name="Google Shape;334;p42"/>
          <p:cNvSpPr/>
          <p:nvPr/>
        </p:nvSpPr>
        <p:spPr>
          <a:xfrm rot="-1240465">
            <a:off x="7171381" y="2286888"/>
            <a:ext cx="1716435" cy="830444"/>
          </a:xfrm>
          <a:prstGeom prst="rect">
            <a:avLst/>
          </a:pr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335" name="Google Shape;335;p42"/>
          <p:cNvCxnSpPr>
            <a:endCxn id="334" idx="1"/>
          </p:cNvCxnSpPr>
          <p:nvPr/>
        </p:nvCxnSpPr>
        <p:spPr>
          <a:xfrm rot="10800000" flipH="1">
            <a:off x="5643248" y="3005109"/>
            <a:ext cx="1583400" cy="796200"/>
          </a:xfrm>
          <a:prstGeom prst="straightConnector1">
            <a:avLst/>
          </a:prstGeom>
          <a:noFill/>
          <a:ln w="9525" cap="flat" cmpd="sng">
            <a:solidFill>
              <a:schemeClr val="dk2"/>
            </a:solidFill>
            <a:prstDash val="solid"/>
            <a:round/>
            <a:headEnd type="stealth" w="med" len="med"/>
            <a:tailEnd type="none" w="med" len="med"/>
          </a:ln>
        </p:spPr>
      </p:cxnSp>
      <p:sp>
        <p:nvSpPr>
          <p:cNvPr id="336" name="Google Shape;336;p42"/>
          <p:cNvSpPr txBox="1"/>
          <p:nvPr/>
        </p:nvSpPr>
        <p:spPr>
          <a:xfrm>
            <a:off x="216600" y="6379912"/>
            <a:ext cx="8927400" cy="348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AR" sz="2400" u="sng" dirty="0">
                <a:solidFill>
                  <a:schemeClr val="hlink"/>
                </a:solidFill>
                <a:latin typeface="Proxima Nova"/>
                <a:ea typeface="Proxima Nova"/>
                <a:cs typeface="Proxima Nova"/>
                <a:sym typeface="Proxima Nova"/>
                <a:hlinkClick r:id="rId4"/>
              </a:rPr>
              <a:t>https://codepen.io/webUnicen/pen/XqWqwp</a:t>
            </a:r>
            <a:endParaRPr dirty="0"/>
          </a:p>
        </p:txBody>
      </p:sp>
      <p:pic>
        <p:nvPicPr>
          <p:cNvPr id="337" name="Google Shape;337;p42"/>
          <p:cNvPicPr preferRelativeResize="0"/>
          <p:nvPr/>
        </p:nvPicPr>
        <p:blipFill>
          <a:blip r:embed="rId5">
            <a:alphaModFix/>
          </a:blip>
          <a:stretch>
            <a:fillRect/>
          </a:stretch>
        </p:blipFill>
        <p:spPr>
          <a:xfrm>
            <a:off x="7679600" y="5474943"/>
            <a:ext cx="1464400" cy="13830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5"/>
          <p:cNvSpPr txBox="1">
            <a:spLocks noGrp="1"/>
          </p:cNvSpPr>
          <p:nvPr>
            <p:ph type="body" idx="4294967295"/>
          </p:nvPr>
        </p:nvSpPr>
        <p:spPr>
          <a:xfrm>
            <a:off x="311700" y="797650"/>
            <a:ext cx="8520600" cy="56964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s-AR"/>
              <a:t>La función alert nos muestra una alerta en nuestro navegador</a:t>
            </a:r>
            <a:endParaRPr/>
          </a:p>
          <a:p>
            <a:pPr marL="457200" lvl="0" indent="-406400" algn="l" rtl="0">
              <a:spcBef>
                <a:spcPts val="0"/>
              </a:spcBef>
              <a:spcAft>
                <a:spcPts val="0"/>
              </a:spcAft>
              <a:buSzPts val="2800"/>
              <a:buChar char="●"/>
            </a:pPr>
            <a:r>
              <a:rPr lang="es-AR"/>
              <a:t>La forma de usarla es:</a:t>
            </a:r>
            <a:endParaRPr sz="3000">
              <a:latin typeface="Consolas"/>
              <a:ea typeface="Consolas"/>
              <a:cs typeface="Consolas"/>
              <a:sym typeface="Consolas"/>
            </a:endParaRPr>
          </a:p>
          <a:p>
            <a:pPr marL="1898650" lvl="4" indent="-6350" algn="l" rtl="0">
              <a:spcBef>
                <a:spcPts val="500"/>
              </a:spcBef>
              <a:spcAft>
                <a:spcPts val="0"/>
              </a:spcAft>
              <a:buNone/>
            </a:pPr>
            <a:r>
              <a:rPr lang="es-AR" sz="3000">
                <a:latin typeface="Consolas"/>
                <a:ea typeface="Consolas"/>
                <a:cs typeface="Consolas"/>
                <a:sym typeface="Consolas"/>
              </a:rPr>
              <a:t>alert(</a:t>
            </a:r>
            <a:r>
              <a:rPr lang="es-AR" sz="3000">
                <a:solidFill>
                  <a:srgbClr val="92D050"/>
                </a:solidFill>
                <a:latin typeface="Consolas"/>
                <a:ea typeface="Consolas"/>
                <a:cs typeface="Consolas"/>
                <a:sym typeface="Consolas"/>
              </a:rPr>
              <a:t>[mensaje]</a:t>
            </a:r>
            <a:r>
              <a:rPr lang="es-AR" sz="3000">
                <a:latin typeface="Consolas"/>
                <a:ea typeface="Consolas"/>
                <a:cs typeface="Consolas"/>
                <a:sym typeface="Consolas"/>
              </a:rPr>
              <a:t>)</a:t>
            </a:r>
            <a:endParaRPr sz="3000">
              <a:latin typeface="Consolas"/>
              <a:ea typeface="Consolas"/>
              <a:cs typeface="Consolas"/>
              <a:sym typeface="Consolas"/>
            </a:endParaRPr>
          </a:p>
          <a:p>
            <a:pPr marL="1898650" lvl="4" indent="-6350" algn="l" rtl="0">
              <a:spcBef>
                <a:spcPts val="500"/>
              </a:spcBef>
              <a:spcAft>
                <a:spcPts val="0"/>
              </a:spcAft>
              <a:buNone/>
            </a:pPr>
            <a:endParaRPr sz="3000">
              <a:latin typeface="Consolas"/>
              <a:ea typeface="Consolas"/>
              <a:cs typeface="Consolas"/>
              <a:sym typeface="Consolas"/>
            </a:endParaRPr>
          </a:p>
          <a:p>
            <a:pPr marL="457200" lvl="0" indent="-406400" algn="l" rtl="0">
              <a:spcBef>
                <a:spcPts val="1000"/>
              </a:spcBef>
              <a:spcAft>
                <a:spcPts val="0"/>
              </a:spcAft>
              <a:buSzPts val="2800"/>
              <a:buChar char="●"/>
            </a:pPr>
            <a:r>
              <a:rPr lang="es-AR"/>
              <a:t>No se suele usar en páginas reales, ya que no se integra visualmente con el resto del sitio</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sp>
        <p:nvSpPr>
          <p:cNvPr id="356" name="Google Shape;356;p45"/>
          <p:cNvSpPr txBox="1">
            <a:spLocks noGrp="1"/>
          </p:cNvSpPr>
          <p:nvPr>
            <p:ph type="title"/>
          </p:nvPr>
        </p:nvSpPr>
        <p:spPr>
          <a:xfrm>
            <a:off x="628663" y="-257700"/>
            <a:ext cx="7886700" cy="12204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Font typeface="Calibri"/>
              <a:buNone/>
            </a:pPr>
            <a:r>
              <a:rPr lang="es-AR"/>
              <a:t>Función Alert</a:t>
            </a:r>
            <a:endParaRPr/>
          </a:p>
        </p:txBody>
      </p:sp>
      <p:sp>
        <p:nvSpPr>
          <p:cNvPr id="357" name="Google Shape;357;p45"/>
          <p:cNvSpPr txBox="1"/>
          <p:nvPr/>
        </p:nvSpPr>
        <p:spPr>
          <a:xfrm>
            <a:off x="2824075" y="6016750"/>
            <a:ext cx="6320100" cy="477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AR" sz="2400" u="sng">
                <a:solidFill>
                  <a:schemeClr val="hlink"/>
                </a:solidFill>
                <a:latin typeface="Proxima Nova"/>
                <a:ea typeface="Proxima Nova"/>
                <a:cs typeface="Proxima Nova"/>
                <a:sym typeface="Proxima Nova"/>
                <a:hlinkClick r:id="rId3"/>
              </a:rPr>
              <a:t>http://codepen.io/webUnicen/pen/eZMvzo</a:t>
            </a:r>
            <a:endParaRPr/>
          </a:p>
        </p:txBody>
      </p:sp>
      <p:pic>
        <p:nvPicPr>
          <p:cNvPr id="358" name="Google Shape;358;p45"/>
          <p:cNvPicPr preferRelativeResize="0"/>
          <p:nvPr/>
        </p:nvPicPr>
        <p:blipFill>
          <a:blip r:embed="rId4">
            <a:alphaModFix/>
          </a:blip>
          <a:stretch>
            <a:fillRect/>
          </a:stretch>
        </p:blipFill>
        <p:spPr>
          <a:xfrm>
            <a:off x="1404750" y="5593704"/>
            <a:ext cx="1419325" cy="1340500"/>
          </a:xfrm>
          <a:prstGeom prst="rect">
            <a:avLst/>
          </a:prstGeom>
          <a:noFill/>
          <a:ln>
            <a:noFill/>
          </a:ln>
        </p:spPr>
      </p:pic>
      <p:sp>
        <p:nvSpPr>
          <p:cNvPr id="359" name="Google Shape;359;p45"/>
          <p:cNvSpPr txBox="1"/>
          <p:nvPr/>
        </p:nvSpPr>
        <p:spPr>
          <a:xfrm>
            <a:off x="2824075" y="4766900"/>
            <a:ext cx="6008100" cy="10353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AR" sz="1800" b="1" i="1"/>
              <a:t>Buscá los cartelitos de Demo</a:t>
            </a:r>
            <a:r>
              <a:rPr lang="es-AR" sz="1800" i="1"/>
              <a:t>:</a:t>
            </a:r>
            <a:endParaRPr sz="1800" i="1"/>
          </a:p>
          <a:p>
            <a:pPr marL="0" lvl="0" indent="0" algn="l" rtl="0">
              <a:spcBef>
                <a:spcPts val="0"/>
              </a:spcBef>
              <a:spcAft>
                <a:spcPts val="0"/>
              </a:spcAft>
              <a:buNone/>
            </a:pPr>
            <a:r>
              <a:rPr lang="es-AR" sz="1800" i="1"/>
              <a:t>Recorda que en Codepen están todas las soluciones para experimentar, son lo mismo que hacemos en clase! </a:t>
            </a:r>
            <a:endParaRPr sz="1800" i="1"/>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6"/>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Pregunta</a:t>
            </a:r>
            <a:endParaRPr/>
          </a:p>
        </p:txBody>
      </p:sp>
      <p:sp>
        <p:nvSpPr>
          <p:cNvPr id="366" name="Google Shape;366;p46"/>
          <p:cNvSpPr txBox="1">
            <a:spLocks noGrp="1"/>
          </p:cNvSpPr>
          <p:nvPr>
            <p:ph type="body" idx="4294967295"/>
          </p:nvPr>
        </p:nvSpPr>
        <p:spPr>
          <a:xfrm>
            <a:off x="159300" y="1331050"/>
            <a:ext cx="8520600" cy="31269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a:t>El código Javascript incluido se ejecuta automáticamente al cargar la página</a:t>
            </a:r>
            <a:endParaRPr/>
          </a:p>
          <a:p>
            <a:pPr marL="0" lvl="0" indent="0" algn="l" rtl="0">
              <a:spcBef>
                <a:spcPts val="1000"/>
              </a:spcBef>
              <a:spcAft>
                <a:spcPts val="0"/>
              </a:spcAft>
              <a:buNone/>
            </a:pPr>
            <a:r>
              <a:rPr lang="es-AR"/>
              <a:t>¿Qué pasa si hay dos alert?</a:t>
            </a:r>
            <a:endParaRPr/>
          </a:p>
          <a:p>
            <a:pPr marL="457200" lvl="0" indent="-406400" algn="l" rtl="0">
              <a:spcBef>
                <a:spcPts val="1000"/>
              </a:spcBef>
              <a:spcAft>
                <a:spcPts val="0"/>
              </a:spcAft>
              <a:buSzPts val="2800"/>
              <a:buAutoNum type="arabicPeriod"/>
            </a:pPr>
            <a:r>
              <a:rPr lang="es-AR"/>
              <a:t>Se muestran los dos mensajes</a:t>
            </a:r>
            <a:endParaRPr/>
          </a:p>
          <a:p>
            <a:pPr marL="457200" lvl="0" indent="-406400" algn="l" rtl="0">
              <a:spcBef>
                <a:spcPts val="0"/>
              </a:spcBef>
              <a:spcAft>
                <a:spcPts val="0"/>
              </a:spcAft>
              <a:buSzPts val="2800"/>
              <a:buAutoNum type="arabicPeriod"/>
            </a:pPr>
            <a:r>
              <a:rPr lang="es-AR"/>
              <a:t>Se muestra uno y al aceptarlo recién se muestra el segundo</a:t>
            </a:r>
            <a:endParaRPr/>
          </a:p>
          <a:p>
            <a:pPr marL="0" lvl="0" indent="0" algn="l" rtl="0">
              <a:spcBef>
                <a:spcPts val="1000"/>
              </a:spcBef>
              <a:spcAft>
                <a:spcPts val="0"/>
              </a:spcAft>
              <a:buNone/>
            </a:pPr>
            <a:endParaRPr/>
          </a:p>
        </p:txBody>
      </p:sp>
      <p:pic>
        <p:nvPicPr>
          <p:cNvPr id="367" name="Google Shape;367;p46"/>
          <p:cNvPicPr preferRelativeResize="0"/>
          <p:nvPr/>
        </p:nvPicPr>
        <p:blipFill>
          <a:blip r:embed="rId3">
            <a:alphaModFix/>
          </a:blip>
          <a:stretch>
            <a:fillRect/>
          </a:stretch>
        </p:blipFill>
        <p:spPr>
          <a:xfrm>
            <a:off x="3041450" y="4195975"/>
            <a:ext cx="4668075" cy="242672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8"/>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Analizar el orden en la consola</a:t>
            </a:r>
            <a:endParaRPr/>
          </a:p>
        </p:txBody>
      </p:sp>
      <p:sp>
        <p:nvSpPr>
          <p:cNvPr id="381" name="Google Shape;381;p48"/>
          <p:cNvSpPr txBox="1"/>
          <p:nvPr/>
        </p:nvSpPr>
        <p:spPr>
          <a:xfrm>
            <a:off x="304800" y="838200"/>
            <a:ext cx="8476200" cy="5905500"/>
          </a:xfrm>
          <a:prstGeom prst="rect">
            <a:avLst/>
          </a:prstGeom>
          <a:noFill/>
          <a:ln>
            <a:noFill/>
          </a:ln>
        </p:spPr>
        <p:txBody>
          <a:bodyPr spcFirstLastPara="1" wrap="square" lIns="91425" tIns="91425" rIns="91425" bIns="91425" anchor="ctr" anchorCtr="0">
            <a:noAutofit/>
          </a:bodyPr>
          <a:lstStyle/>
          <a:p>
            <a:pPr marL="139700" marR="139700" lvl="0" indent="0" algn="l" rtl="0">
              <a:lnSpc>
                <a:spcPct val="100000"/>
              </a:lnSpc>
              <a:spcBef>
                <a:spcPts val="500"/>
              </a:spcBef>
              <a:spcAft>
                <a:spcPts val="0"/>
              </a:spcAft>
              <a:buNone/>
            </a:pPr>
            <a:r>
              <a:rPr lang="es-AR" sz="1800">
                <a:solidFill>
                  <a:srgbClr val="669900"/>
                </a:solidFill>
                <a:highlight>
                  <a:srgbClr val="FFFFFF"/>
                </a:highlight>
                <a:latin typeface="Consolas"/>
                <a:ea typeface="Consolas"/>
                <a:cs typeface="Consolas"/>
                <a:sym typeface="Consolas"/>
              </a:rPr>
              <a:t>"use strict"</a:t>
            </a:r>
            <a:r>
              <a:rPr lang="es-AR" sz="1800">
                <a:solidFill>
                  <a:srgbClr val="999999"/>
                </a:solidFill>
                <a:highlight>
                  <a:srgbClr val="FFFFFF"/>
                </a:highlight>
                <a:latin typeface="Consolas"/>
                <a:ea typeface="Consolas"/>
                <a:cs typeface="Consolas"/>
                <a:sym typeface="Consolas"/>
              </a:rPr>
              <a:t>;</a:t>
            </a:r>
            <a:br>
              <a:rPr lang="es-AR" sz="1800">
                <a:solidFill>
                  <a:schemeClr val="dk1"/>
                </a:solidFill>
                <a:highlight>
                  <a:srgbClr val="FFFFFF"/>
                </a:highlight>
                <a:latin typeface="Consolas"/>
                <a:ea typeface="Consolas"/>
                <a:cs typeface="Consolas"/>
                <a:sym typeface="Consolas"/>
              </a:rPr>
            </a:br>
            <a:r>
              <a:rPr lang="es-AR" sz="1800" b="1">
                <a:solidFill>
                  <a:schemeClr val="dk1"/>
                </a:solidFill>
                <a:highlight>
                  <a:srgbClr val="FFFFFF"/>
                </a:highlight>
                <a:latin typeface="Consolas"/>
                <a:ea typeface="Consolas"/>
                <a:cs typeface="Consolas"/>
                <a:sym typeface="Consolas"/>
              </a:rPr>
              <a:t>console</a:t>
            </a:r>
            <a:r>
              <a:rPr lang="es-AR" sz="1800" b="1">
                <a:solidFill>
                  <a:srgbClr val="999999"/>
                </a:solidFill>
                <a:highlight>
                  <a:srgbClr val="FFFFFF"/>
                </a:highlight>
                <a:latin typeface="Consolas"/>
                <a:ea typeface="Consolas"/>
                <a:cs typeface="Consolas"/>
                <a:sym typeface="Consolas"/>
              </a:rPr>
              <a:t>.</a:t>
            </a:r>
            <a:r>
              <a:rPr lang="es-AR" sz="1800" b="1">
                <a:solidFill>
                  <a:schemeClr val="dk1"/>
                </a:solidFill>
                <a:highlight>
                  <a:srgbClr val="FFFFFF"/>
                </a:highlight>
                <a:latin typeface="Consolas"/>
                <a:ea typeface="Consolas"/>
                <a:cs typeface="Consolas"/>
                <a:sym typeface="Consolas"/>
              </a:rPr>
              <a:t>log</a:t>
            </a:r>
            <a:r>
              <a:rPr lang="es-AR" sz="1800" b="1">
                <a:solidFill>
                  <a:srgbClr val="999999"/>
                </a:solidFill>
                <a:highlight>
                  <a:srgbClr val="FFFFFF"/>
                </a:highlight>
                <a:latin typeface="Consolas"/>
                <a:ea typeface="Consolas"/>
                <a:cs typeface="Consolas"/>
                <a:sym typeface="Consolas"/>
              </a:rPr>
              <a:t>(</a:t>
            </a:r>
            <a:r>
              <a:rPr lang="es-AR" sz="1800" b="1">
                <a:solidFill>
                  <a:srgbClr val="669900"/>
                </a:solidFill>
                <a:highlight>
                  <a:srgbClr val="FFFFFF"/>
                </a:highlight>
                <a:latin typeface="Consolas"/>
                <a:ea typeface="Consolas"/>
                <a:cs typeface="Consolas"/>
                <a:sym typeface="Consolas"/>
              </a:rPr>
              <a:t>"Paso 1: declarando funciones"</a:t>
            </a:r>
            <a:r>
              <a:rPr lang="es-AR" sz="1800" b="1">
                <a:solidFill>
                  <a:srgbClr val="999999"/>
                </a:solidFill>
                <a:highlight>
                  <a:srgbClr val="FFFFFF"/>
                </a:highlight>
                <a:latin typeface="Consolas"/>
                <a:ea typeface="Consolas"/>
                <a:cs typeface="Consolas"/>
                <a:sym typeface="Consolas"/>
              </a:rPr>
              <a:t>);</a:t>
            </a:r>
            <a:br>
              <a:rPr lang="es-AR" sz="1800">
                <a:solidFill>
                  <a:schemeClr val="dk1"/>
                </a:solidFill>
                <a:highlight>
                  <a:srgbClr val="FFFFFF"/>
                </a:highlight>
                <a:latin typeface="Consolas"/>
                <a:ea typeface="Consolas"/>
                <a:cs typeface="Consolas"/>
                <a:sym typeface="Consolas"/>
              </a:rPr>
            </a:br>
            <a:r>
              <a:rPr lang="es-AR" sz="1800">
                <a:solidFill>
                  <a:srgbClr val="0077AA"/>
                </a:solidFill>
                <a:highlight>
                  <a:srgbClr val="FFFFFF"/>
                </a:highlight>
                <a:latin typeface="Consolas"/>
                <a:ea typeface="Consolas"/>
                <a:cs typeface="Consolas"/>
                <a:sym typeface="Consolas"/>
              </a:rPr>
              <a:t>let</a:t>
            </a:r>
            <a:r>
              <a:rPr lang="es-AR" sz="1800">
                <a:solidFill>
                  <a:schemeClr val="dk1"/>
                </a:solidFill>
                <a:highlight>
                  <a:srgbClr val="FFFFFF"/>
                </a:highlight>
                <a:latin typeface="Consolas"/>
                <a:ea typeface="Consolas"/>
                <a:cs typeface="Consolas"/>
                <a:sym typeface="Consolas"/>
              </a:rPr>
              <a:t> contador </a:t>
            </a:r>
            <a:r>
              <a:rPr lang="es-AR" sz="1800">
                <a:solidFill>
                  <a:srgbClr val="A67F59"/>
                </a:solidFill>
                <a:highlight>
                  <a:srgbClr val="FFFFFF"/>
                </a:highlight>
                <a:latin typeface="Consolas"/>
                <a:ea typeface="Consolas"/>
                <a:cs typeface="Consolas"/>
                <a:sym typeface="Consolas"/>
              </a:rPr>
              <a:t>=</a:t>
            </a:r>
            <a:r>
              <a:rPr lang="es-AR" sz="1800">
                <a:solidFill>
                  <a:schemeClr val="dk1"/>
                </a:solidFill>
                <a:highlight>
                  <a:srgbClr val="FFFFFF"/>
                </a:highlight>
                <a:latin typeface="Consolas"/>
                <a:ea typeface="Consolas"/>
                <a:cs typeface="Consolas"/>
                <a:sym typeface="Consolas"/>
              </a:rPr>
              <a:t> </a:t>
            </a:r>
            <a:r>
              <a:rPr lang="es-AR" sz="1800">
                <a:solidFill>
                  <a:srgbClr val="990055"/>
                </a:solidFill>
                <a:highlight>
                  <a:srgbClr val="FFFFFF"/>
                </a:highlight>
                <a:latin typeface="Consolas"/>
                <a:ea typeface="Consolas"/>
                <a:cs typeface="Consolas"/>
                <a:sym typeface="Consolas"/>
              </a:rPr>
              <a:t>0</a:t>
            </a:r>
            <a:r>
              <a:rPr lang="es-AR" sz="1800">
                <a:solidFill>
                  <a:srgbClr val="999999"/>
                </a:solidFill>
                <a:highlight>
                  <a:srgbClr val="FFFFFF"/>
                </a:highlight>
                <a:latin typeface="Consolas"/>
                <a:ea typeface="Consolas"/>
                <a:cs typeface="Consolas"/>
                <a:sym typeface="Consolas"/>
              </a:rPr>
              <a:t>;</a:t>
            </a:r>
            <a:br>
              <a:rPr lang="es-AR" sz="1800">
                <a:solidFill>
                  <a:schemeClr val="dk1"/>
                </a:solidFill>
                <a:highlight>
                  <a:srgbClr val="FFFFFF"/>
                </a:highlight>
                <a:latin typeface="Consolas"/>
                <a:ea typeface="Consolas"/>
                <a:cs typeface="Consolas"/>
                <a:sym typeface="Consolas"/>
              </a:rPr>
            </a:br>
            <a:br>
              <a:rPr lang="es-AR" sz="1800">
                <a:solidFill>
                  <a:schemeClr val="dk1"/>
                </a:solidFill>
                <a:highlight>
                  <a:srgbClr val="FFFFFF"/>
                </a:highlight>
                <a:latin typeface="Consolas"/>
                <a:ea typeface="Consolas"/>
                <a:cs typeface="Consolas"/>
                <a:sym typeface="Consolas"/>
              </a:rPr>
            </a:br>
            <a:r>
              <a:rPr lang="es-AR" sz="1800">
                <a:solidFill>
                  <a:srgbClr val="0077AA"/>
                </a:solidFill>
                <a:highlight>
                  <a:srgbClr val="FFFFFF"/>
                </a:highlight>
                <a:latin typeface="Consolas"/>
                <a:ea typeface="Consolas"/>
                <a:cs typeface="Consolas"/>
                <a:sym typeface="Consolas"/>
              </a:rPr>
              <a:t>function</a:t>
            </a:r>
            <a:r>
              <a:rPr lang="es-AR" sz="1800">
                <a:solidFill>
                  <a:schemeClr val="dk1"/>
                </a:solidFill>
                <a:highlight>
                  <a:srgbClr val="FFFFFF"/>
                </a:highlight>
                <a:latin typeface="Consolas"/>
                <a:ea typeface="Consolas"/>
                <a:cs typeface="Consolas"/>
                <a:sym typeface="Consolas"/>
              </a:rPr>
              <a:t> clickear</a:t>
            </a:r>
            <a:r>
              <a:rPr lang="es-AR" sz="1800">
                <a:solidFill>
                  <a:srgbClr val="999999"/>
                </a:solidFill>
                <a:highlight>
                  <a:srgbClr val="FFFFFF"/>
                </a:highlight>
                <a:latin typeface="Consolas"/>
                <a:ea typeface="Consolas"/>
                <a:cs typeface="Consolas"/>
                <a:sym typeface="Consolas"/>
              </a:rPr>
              <a:t>()</a:t>
            </a:r>
            <a:r>
              <a:rPr lang="es-AR" sz="1800">
                <a:solidFill>
                  <a:schemeClr val="dk1"/>
                </a:solidFill>
                <a:highlight>
                  <a:srgbClr val="FFFFFF"/>
                </a:highlight>
                <a:latin typeface="Consolas"/>
                <a:ea typeface="Consolas"/>
                <a:cs typeface="Consolas"/>
                <a:sym typeface="Consolas"/>
              </a:rPr>
              <a:t> </a:t>
            </a:r>
            <a:r>
              <a:rPr lang="es-AR" sz="1800">
                <a:solidFill>
                  <a:srgbClr val="999999"/>
                </a:solidFill>
                <a:highlight>
                  <a:srgbClr val="FFFFFF"/>
                </a:highlight>
                <a:latin typeface="Consolas"/>
                <a:ea typeface="Consolas"/>
                <a:cs typeface="Consolas"/>
                <a:sym typeface="Consolas"/>
              </a:rPr>
              <a:t>{</a:t>
            </a:r>
            <a:br>
              <a:rPr lang="es-AR" sz="1800">
                <a:solidFill>
                  <a:schemeClr val="dk1"/>
                </a:solidFill>
                <a:highlight>
                  <a:srgbClr val="FFFFFF"/>
                </a:highlight>
                <a:latin typeface="Consolas"/>
                <a:ea typeface="Consolas"/>
                <a:cs typeface="Consolas"/>
                <a:sym typeface="Consolas"/>
              </a:rPr>
            </a:br>
            <a:r>
              <a:rPr lang="es-AR" sz="1800">
                <a:solidFill>
                  <a:schemeClr val="dk1"/>
                </a:solidFill>
                <a:highlight>
                  <a:srgbClr val="FFFFFF"/>
                </a:highlight>
                <a:latin typeface="Consolas"/>
                <a:ea typeface="Consolas"/>
                <a:cs typeface="Consolas"/>
                <a:sym typeface="Consolas"/>
              </a:rPr>
              <a:t>   </a:t>
            </a:r>
            <a:r>
              <a:rPr lang="es-AR" sz="1800">
                <a:solidFill>
                  <a:srgbClr val="708090"/>
                </a:solidFill>
                <a:highlight>
                  <a:srgbClr val="FFFFFF"/>
                </a:highlight>
                <a:latin typeface="Consolas"/>
                <a:ea typeface="Consolas"/>
                <a:cs typeface="Consolas"/>
                <a:sym typeface="Consolas"/>
              </a:rPr>
              <a:t>//incrementa el valor de contador</a:t>
            </a:r>
            <a:br>
              <a:rPr lang="es-AR" sz="1800">
                <a:solidFill>
                  <a:schemeClr val="dk1"/>
                </a:solidFill>
                <a:highlight>
                  <a:srgbClr val="FFFFFF"/>
                </a:highlight>
                <a:latin typeface="Consolas"/>
                <a:ea typeface="Consolas"/>
                <a:cs typeface="Consolas"/>
                <a:sym typeface="Consolas"/>
              </a:rPr>
            </a:br>
            <a:r>
              <a:rPr lang="es-AR" sz="1800" b="1">
                <a:solidFill>
                  <a:schemeClr val="dk1"/>
                </a:solidFill>
                <a:highlight>
                  <a:srgbClr val="FFFFFF"/>
                </a:highlight>
                <a:latin typeface="Consolas"/>
                <a:ea typeface="Consolas"/>
                <a:cs typeface="Consolas"/>
                <a:sym typeface="Consolas"/>
              </a:rPr>
              <a:t>    console</a:t>
            </a:r>
            <a:r>
              <a:rPr lang="es-AR" sz="1800" b="1">
                <a:solidFill>
                  <a:srgbClr val="999999"/>
                </a:solidFill>
                <a:highlight>
                  <a:srgbClr val="FFFFFF"/>
                </a:highlight>
                <a:latin typeface="Consolas"/>
                <a:ea typeface="Consolas"/>
                <a:cs typeface="Consolas"/>
                <a:sym typeface="Consolas"/>
              </a:rPr>
              <a:t>.</a:t>
            </a:r>
            <a:r>
              <a:rPr lang="es-AR" sz="1800" b="1">
                <a:solidFill>
                  <a:schemeClr val="dk1"/>
                </a:solidFill>
                <a:highlight>
                  <a:srgbClr val="FFFFFF"/>
                </a:highlight>
                <a:latin typeface="Consolas"/>
                <a:ea typeface="Consolas"/>
                <a:cs typeface="Consolas"/>
                <a:sym typeface="Consolas"/>
              </a:rPr>
              <a:t>log</a:t>
            </a:r>
            <a:r>
              <a:rPr lang="es-AR" sz="1800" b="1">
                <a:solidFill>
                  <a:srgbClr val="999999"/>
                </a:solidFill>
                <a:highlight>
                  <a:srgbClr val="FFFFFF"/>
                </a:highlight>
                <a:latin typeface="Consolas"/>
                <a:ea typeface="Consolas"/>
                <a:cs typeface="Consolas"/>
                <a:sym typeface="Consolas"/>
              </a:rPr>
              <a:t>(</a:t>
            </a:r>
            <a:r>
              <a:rPr lang="es-AR" sz="1800" b="1">
                <a:solidFill>
                  <a:srgbClr val="669900"/>
                </a:solidFill>
                <a:highlight>
                  <a:srgbClr val="FFFFFF"/>
                </a:highlight>
                <a:latin typeface="Consolas"/>
                <a:ea typeface="Consolas"/>
                <a:cs typeface="Consolas"/>
                <a:sym typeface="Consolas"/>
              </a:rPr>
              <a:t>"Paso 3: Valor anterior del contador:"</a:t>
            </a:r>
            <a:r>
              <a:rPr lang="es-AR" sz="1800" b="1">
                <a:solidFill>
                  <a:schemeClr val="dk1"/>
                </a:solidFill>
                <a:highlight>
                  <a:srgbClr val="FFFFFF"/>
                </a:highlight>
                <a:latin typeface="Consolas"/>
                <a:ea typeface="Consolas"/>
                <a:cs typeface="Consolas"/>
                <a:sym typeface="Consolas"/>
              </a:rPr>
              <a:t> </a:t>
            </a:r>
            <a:r>
              <a:rPr lang="es-AR" sz="1800" b="1">
                <a:solidFill>
                  <a:srgbClr val="A67F59"/>
                </a:solidFill>
                <a:highlight>
                  <a:srgbClr val="FFFFFF"/>
                </a:highlight>
                <a:latin typeface="Consolas"/>
                <a:ea typeface="Consolas"/>
                <a:cs typeface="Consolas"/>
                <a:sym typeface="Consolas"/>
              </a:rPr>
              <a:t>+</a:t>
            </a:r>
            <a:r>
              <a:rPr lang="es-AR" sz="1800" b="1">
                <a:solidFill>
                  <a:schemeClr val="dk1"/>
                </a:solidFill>
                <a:highlight>
                  <a:srgbClr val="FFFFFF"/>
                </a:highlight>
                <a:latin typeface="Consolas"/>
                <a:ea typeface="Consolas"/>
                <a:cs typeface="Consolas"/>
                <a:sym typeface="Consolas"/>
              </a:rPr>
              <a:t> contador</a:t>
            </a:r>
            <a:r>
              <a:rPr lang="es-AR" sz="1800" b="1">
                <a:solidFill>
                  <a:srgbClr val="999999"/>
                </a:solidFill>
                <a:highlight>
                  <a:srgbClr val="FFFFFF"/>
                </a:highlight>
                <a:latin typeface="Consolas"/>
                <a:ea typeface="Consolas"/>
                <a:cs typeface="Consolas"/>
                <a:sym typeface="Consolas"/>
              </a:rPr>
              <a:t>);</a:t>
            </a:r>
            <a:br>
              <a:rPr lang="es-AR" sz="1800" b="1">
                <a:solidFill>
                  <a:schemeClr val="dk1"/>
                </a:solidFill>
                <a:highlight>
                  <a:srgbClr val="FFFFFF"/>
                </a:highlight>
                <a:latin typeface="Consolas"/>
                <a:ea typeface="Consolas"/>
                <a:cs typeface="Consolas"/>
                <a:sym typeface="Consolas"/>
              </a:rPr>
            </a:br>
            <a:r>
              <a:rPr lang="es-AR" sz="1800">
                <a:solidFill>
                  <a:schemeClr val="dk1"/>
                </a:solidFill>
                <a:highlight>
                  <a:srgbClr val="FFFFFF"/>
                </a:highlight>
                <a:latin typeface="Consolas"/>
                <a:ea typeface="Consolas"/>
                <a:cs typeface="Consolas"/>
                <a:sym typeface="Consolas"/>
              </a:rPr>
              <a:t>    contador</a:t>
            </a:r>
            <a:r>
              <a:rPr lang="es-AR" sz="1800">
                <a:solidFill>
                  <a:srgbClr val="A67F59"/>
                </a:solidFill>
                <a:highlight>
                  <a:srgbClr val="FFFFFF"/>
                </a:highlight>
                <a:latin typeface="Consolas"/>
                <a:ea typeface="Consolas"/>
                <a:cs typeface="Consolas"/>
                <a:sym typeface="Consolas"/>
              </a:rPr>
              <a:t>++</a:t>
            </a:r>
            <a:r>
              <a:rPr lang="es-AR" sz="1800">
                <a:solidFill>
                  <a:srgbClr val="999999"/>
                </a:solidFill>
                <a:highlight>
                  <a:srgbClr val="FFFFFF"/>
                </a:highlight>
                <a:latin typeface="Consolas"/>
                <a:ea typeface="Consolas"/>
                <a:cs typeface="Consolas"/>
                <a:sym typeface="Consolas"/>
              </a:rPr>
              <a:t>;</a:t>
            </a:r>
            <a:br>
              <a:rPr lang="es-AR" sz="1800">
                <a:solidFill>
                  <a:schemeClr val="dk1"/>
                </a:solidFill>
                <a:highlight>
                  <a:srgbClr val="FFFFFF"/>
                </a:highlight>
                <a:latin typeface="Consolas"/>
                <a:ea typeface="Consolas"/>
                <a:cs typeface="Consolas"/>
                <a:sym typeface="Consolas"/>
              </a:rPr>
            </a:br>
            <a:r>
              <a:rPr lang="es-AR" sz="1800" b="1">
                <a:solidFill>
                  <a:schemeClr val="dk1"/>
                </a:solidFill>
                <a:highlight>
                  <a:srgbClr val="FFFFFF"/>
                </a:highlight>
                <a:latin typeface="Consolas"/>
                <a:ea typeface="Consolas"/>
                <a:cs typeface="Consolas"/>
                <a:sym typeface="Consolas"/>
              </a:rPr>
              <a:t>    console</a:t>
            </a:r>
            <a:r>
              <a:rPr lang="es-AR" sz="1800" b="1">
                <a:solidFill>
                  <a:srgbClr val="999999"/>
                </a:solidFill>
                <a:highlight>
                  <a:srgbClr val="FFFFFF"/>
                </a:highlight>
                <a:latin typeface="Consolas"/>
                <a:ea typeface="Consolas"/>
                <a:cs typeface="Consolas"/>
                <a:sym typeface="Consolas"/>
              </a:rPr>
              <a:t>.</a:t>
            </a:r>
            <a:r>
              <a:rPr lang="es-AR" sz="1800" b="1">
                <a:solidFill>
                  <a:schemeClr val="dk1"/>
                </a:solidFill>
                <a:highlight>
                  <a:srgbClr val="FFFFFF"/>
                </a:highlight>
                <a:latin typeface="Consolas"/>
                <a:ea typeface="Consolas"/>
                <a:cs typeface="Consolas"/>
                <a:sym typeface="Consolas"/>
              </a:rPr>
              <a:t>log</a:t>
            </a:r>
            <a:r>
              <a:rPr lang="es-AR" sz="1800" b="1">
                <a:solidFill>
                  <a:srgbClr val="999999"/>
                </a:solidFill>
                <a:highlight>
                  <a:srgbClr val="FFFFFF"/>
                </a:highlight>
                <a:latin typeface="Consolas"/>
                <a:ea typeface="Consolas"/>
                <a:cs typeface="Consolas"/>
                <a:sym typeface="Consolas"/>
              </a:rPr>
              <a:t>(</a:t>
            </a:r>
            <a:r>
              <a:rPr lang="es-AR" sz="1800" b="1">
                <a:solidFill>
                  <a:srgbClr val="669900"/>
                </a:solidFill>
                <a:highlight>
                  <a:srgbClr val="FFFFFF"/>
                </a:highlight>
                <a:latin typeface="Consolas"/>
                <a:ea typeface="Consolas"/>
                <a:cs typeface="Consolas"/>
                <a:sym typeface="Consolas"/>
              </a:rPr>
              <a:t>"Paso 4: El contador ahora vale:"</a:t>
            </a:r>
            <a:r>
              <a:rPr lang="es-AR" sz="1800" b="1">
                <a:solidFill>
                  <a:schemeClr val="dk1"/>
                </a:solidFill>
                <a:highlight>
                  <a:srgbClr val="FFFFFF"/>
                </a:highlight>
                <a:latin typeface="Consolas"/>
                <a:ea typeface="Consolas"/>
                <a:cs typeface="Consolas"/>
                <a:sym typeface="Consolas"/>
              </a:rPr>
              <a:t> </a:t>
            </a:r>
            <a:r>
              <a:rPr lang="es-AR" sz="1800" b="1">
                <a:solidFill>
                  <a:srgbClr val="A67F59"/>
                </a:solidFill>
                <a:highlight>
                  <a:srgbClr val="FFFFFF"/>
                </a:highlight>
                <a:latin typeface="Consolas"/>
                <a:ea typeface="Consolas"/>
                <a:cs typeface="Consolas"/>
                <a:sym typeface="Consolas"/>
              </a:rPr>
              <a:t>+</a:t>
            </a:r>
            <a:r>
              <a:rPr lang="es-AR" sz="1800" b="1">
                <a:solidFill>
                  <a:schemeClr val="dk1"/>
                </a:solidFill>
                <a:highlight>
                  <a:srgbClr val="FFFFFF"/>
                </a:highlight>
                <a:latin typeface="Consolas"/>
                <a:ea typeface="Consolas"/>
                <a:cs typeface="Consolas"/>
                <a:sym typeface="Consolas"/>
              </a:rPr>
              <a:t> contador</a:t>
            </a:r>
            <a:r>
              <a:rPr lang="es-AR" sz="1800" b="1">
                <a:solidFill>
                  <a:srgbClr val="999999"/>
                </a:solidFill>
                <a:highlight>
                  <a:srgbClr val="FFFFFF"/>
                </a:highlight>
                <a:latin typeface="Consolas"/>
                <a:ea typeface="Consolas"/>
                <a:cs typeface="Consolas"/>
                <a:sym typeface="Consolas"/>
              </a:rPr>
              <a:t>);</a:t>
            </a:r>
            <a:br>
              <a:rPr lang="es-AR" sz="1800">
                <a:solidFill>
                  <a:schemeClr val="dk1"/>
                </a:solidFill>
                <a:highlight>
                  <a:srgbClr val="FFFFFF"/>
                </a:highlight>
                <a:latin typeface="Consolas"/>
                <a:ea typeface="Consolas"/>
                <a:cs typeface="Consolas"/>
                <a:sym typeface="Consolas"/>
              </a:rPr>
            </a:br>
            <a:r>
              <a:rPr lang="es-AR" sz="1800">
                <a:solidFill>
                  <a:schemeClr val="dk1"/>
                </a:solidFill>
                <a:highlight>
                  <a:srgbClr val="FFFFFF"/>
                </a:highlight>
                <a:latin typeface="Consolas"/>
                <a:ea typeface="Consolas"/>
                <a:cs typeface="Consolas"/>
                <a:sym typeface="Consolas"/>
              </a:rPr>
              <a:t>    alert</a:t>
            </a:r>
            <a:r>
              <a:rPr lang="es-AR" sz="1800">
                <a:solidFill>
                  <a:srgbClr val="999999"/>
                </a:solidFill>
                <a:highlight>
                  <a:srgbClr val="FFFFFF"/>
                </a:highlight>
                <a:latin typeface="Consolas"/>
                <a:ea typeface="Consolas"/>
                <a:cs typeface="Consolas"/>
                <a:sym typeface="Consolas"/>
              </a:rPr>
              <a:t>(</a:t>
            </a:r>
            <a:r>
              <a:rPr lang="es-AR" sz="1800">
                <a:solidFill>
                  <a:srgbClr val="669900"/>
                </a:solidFill>
                <a:highlight>
                  <a:srgbClr val="FFFFFF"/>
                </a:highlight>
                <a:latin typeface="Consolas"/>
                <a:ea typeface="Consolas"/>
                <a:cs typeface="Consolas"/>
                <a:sym typeface="Consolas"/>
              </a:rPr>
              <a:t>"Hiciste "</a:t>
            </a:r>
            <a:r>
              <a:rPr lang="es-AR" sz="1800">
                <a:solidFill>
                  <a:schemeClr val="dk1"/>
                </a:solidFill>
                <a:highlight>
                  <a:srgbClr val="FFFFFF"/>
                </a:highlight>
                <a:latin typeface="Consolas"/>
                <a:ea typeface="Consolas"/>
                <a:cs typeface="Consolas"/>
                <a:sym typeface="Consolas"/>
              </a:rPr>
              <a:t> </a:t>
            </a:r>
            <a:r>
              <a:rPr lang="es-AR" sz="1800">
                <a:solidFill>
                  <a:srgbClr val="A67F59"/>
                </a:solidFill>
                <a:highlight>
                  <a:srgbClr val="FFFFFF"/>
                </a:highlight>
                <a:latin typeface="Consolas"/>
                <a:ea typeface="Consolas"/>
                <a:cs typeface="Consolas"/>
                <a:sym typeface="Consolas"/>
              </a:rPr>
              <a:t>+</a:t>
            </a:r>
            <a:r>
              <a:rPr lang="es-AR" sz="1800">
                <a:solidFill>
                  <a:schemeClr val="dk1"/>
                </a:solidFill>
                <a:highlight>
                  <a:srgbClr val="FFFFFF"/>
                </a:highlight>
                <a:latin typeface="Consolas"/>
                <a:ea typeface="Consolas"/>
                <a:cs typeface="Consolas"/>
                <a:sym typeface="Consolas"/>
              </a:rPr>
              <a:t> contador </a:t>
            </a:r>
            <a:r>
              <a:rPr lang="es-AR" sz="1800">
                <a:solidFill>
                  <a:srgbClr val="A67F59"/>
                </a:solidFill>
                <a:highlight>
                  <a:srgbClr val="FFFFFF"/>
                </a:highlight>
                <a:latin typeface="Consolas"/>
                <a:ea typeface="Consolas"/>
                <a:cs typeface="Consolas"/>
                <a:sym typeface="Consolas"/>
              </a:rPr>
              <a:t>+</a:t>
            </a:r>
            <a:r>
              <a:rPr lang="es-AR" sz="1800">
                <a:solidFill>
                  <a:schemeClr val="dk1"/>
                </a:solidFill>
                <a:highlight>
                  <a:srgbClr val="FFFFFF"/>
                </a:highlight>
                <a:latin typeface="Consolas"/>
                <a:ea typeface="Consolas"/>
                <a:cs typeface="Consolas"/>
                <a:sym typeface="Consolas"/>
              </a:rPr>
              <a:t> </a:t>
            </a:r>
            <a:r>
              <a:rPr lang="es-AR" sz="1800">
                <a:solidFill>
                  <a:srgbClr val="669900"/>
                </a:solidFill>
                <a:highlight>
                  <a:srgbClr val="FFFFFF"/>
                </a:highlight>
                <a:latin typeface="Consolas"/>
                <a:ea typeface="Consolas"/>
                <a:cs typeface="Consolas"/>
                <a:sym typeface="Consolas"/>
              </a:rPr>
              <a:t>" clicks"</a:t>
            </a:r>
            <a:r>
              <a:rPr lang="es-AR" sz="1800">
                <a:solidFill>
                  <a:srgbClr val="999999"/>
                </a:solidFill>
                <a:highlight>
                  <a:srgbClr val="FFFFFF"/>
                </a:highlight>
                <a:latin typeface="Consolas"/>
                <a:ea typeface="Consolas"/>
                <a:cs typeface="Consolas"/>
                <a:sym typeface="Consolas"/>
              </a:rPr>
              <a:t>)</a:t>
            </a:r>
            <a:br>
              <a:rPr lang="es-AR" sz="1800">
                <a:solidFill>
                  <a:schemeClr val="dk1"/>
                </a:solidFill>
                <a:highlight>
                  <a:srgbClr val="FFFFFF"/>
                </a:highlight>
                <a:latin typeface="Consolas"/>
                <a:ea typeface="Consolas"/>
                <a:cs typeface="Consolas"/>
                <a:sym typeface="Consolas"/>
              </a:rPr>
            </a:br>
            <a:r>
              <a:rPr lang="es-AR" sz="1800">
                <a:solidFill>
                  <a:schemeClr val="dk1"/>
                </a:solidFill>
                <a:highlight>
                  <a:srgbClr val="FFFFFF"/>
                </a:highlight>
                <a:latin typeface="Consolas"/>
                <a:ea typeface="Consolas"/>
                <a:cs typeface="Consolas"/>
                <a:sym typeface="Consolas"/>
              </a:rPr>
              <a:t>       </a:t>
            </a:r>
            <a:r>
              <a:rPr lang="es-AR" sz="1800">
                <a:solidFill>
                  <a:srgbClr val="708090"/>
                </a:solidFill>
                <a:highlight>
                  <a:srgbClr val="FFFFFF"/>
                </a:highlight>
                <a:latin typeface="Consolas"/>
                <a:ea typeface="Consolas"/>
                <a:cs typeface="Consolas"/>
                <a:sym typeface="Consolas"/>
              </a:rPr>
              <a:t>//es lo mismo que contador = contador + 1</a:t>
            </a:r>
            <a:br>
              <a:rPr lang="es-AR" sz="1800">
                <a:solidFill>
                  <a:schemeClr val="dk1"/>
                </a:solidFill>
                <a:highlight>
                  <a:srgbClr val="FFFFFF"/>
                </a:highlight>
                <a:latin typeface="Consolas"/>
                <a:ea typeface="Consolas"/>
                <a:cs typeface="Consolas"/>
                <a:sym typeface="Consolas"/>
              </a:rPr>
            </a:br>
            <a:r>
              <a:rPr lang="es-AR" sz="1800">
                <a:solidFill>
                  <a:srgbClr val="999999"/>
                </a:solidFill>
                <a:highlight>
                  <a:srgbClr val="FFFFFF"/>
                </a:highlight>
                <a:latin typeface="Consolas"/>
                <a:ea typeface="Consolas"/>
                <a:cs typeface="Consolas"/>
                <a:sym typeface="Consolas"/>
              </a:rPr>
              <a:t>}</a:t>
            </a:r>
            <a:br>
              <a:rPr lang="es-AR" sz="1800">
                <a:solidFill>
                  <a:schemeClr val="dk1"/>
                </a:solidFill>
                <a:highlight>
                  <a:srgbClr val="FFFFFF"/>
                </a:highlight>
                <a:latin typeface="Consolas"/>
                <a:ea typeface="Consolas"/>
                <a:cs typeface="Consolas"/>
                <a:sym typeface="Consolas"/>
              </a:rPr>
            </a:br>
            <a:r>
              <a:rPr lang="es-AR" sz="1800" b="1">
                <a:solidFill>
                  <a:schemeClr val="dk1"/>
                </a:solidFill>
                <a:highlight>
                  <a:srgbClr val="FFFFFF"/>
                </a:highlight>
                <a:latin typeface="Consolas"/>
                <a:ea typeface="Consolas"/>
                <a:cs typeface="Consolas"/>
                <a:sym typeface="Consolas"/>
              </a:rPr>
              <a:t>console</a:t>
            </a:r>
            <a:r>
              <a:rPr lang="es-AR" sz="1800" b="1">
                <a:solidFill>
                  <a:srgbClr val="999999"/>
                </a:solidFill>
                <a:highlight>
                  <a:srgbClr val="FFFFFF"/>
                </a:highlight>
                <a:latin typeface="Consolas"/>
                <a:ea typeface="Consolas"/>
                <a:cs typeface="Consolas"/>
                <a:sym typeface="Consolas"/>
              </a:rPr>
              <a:t>.</a:t>
            </a:r>
            <a:r>
              <a:rPr lang="es-AR" sz="1800" b="1">
                <a:solidFill>
                  <a:schemeClr val="dk1"/>
                </a:solidFill>
                <a:highlight>
                  <a:srgbClr val="FFFFFF"/>
                </a:highlight>
                <a:latin typeface="Consolas"/>
                <a:ea typeface="Consolas"/>
                <a:cs typeface="Consolas"/>
                <a:sym typeface="Consolas"/>
              </a:rPr>
              <a:t>log</a:t>
            </a:r>
            <a:r>
              <a:rPr lang="es-AR" sz="1800" b="1">
                <a:solidFill>
                  <a:srgbClr val="999999"/>
                </a:solidFill>
                <a:highlight>
                  <a:srgbClr val="FFFFFF"/>
                </a:highlight>
                <a:latin typeface="Consolas"/>
                <a:ea typeface="Consolas"/>
                <a:cs typeface="Consolas"/>
                <a:sym typeface="Consolas"/>
              </a:rPr>
              <a:t>(</a:t>
            </a:r>
            <a:r>
              <a:rPr lang="es-AR" sz="1800" b="1">
                <a:solidFill>
                  <a:srgbClr val="669900"/>
                </a:solidFill>
                <a:highlight>
                  <a:srgbClr val="FFFFFF"/>
                </a:highlight>
                <a:latin typeface="Consolas"/>
                <a:ea typeface="Consolas"/>
                <a:cs typeface="Consolas"/>
                <a:sym typeface="Consolas"/>
              </a:rPr>
              <a:t>"Paso 2: continua ejecución"</a:t>
            </a:r>
            <a:r>
              <a:rPr lang="es-AR" sz="1800" b="1">
                <a:solidFill>
                  <a:srgbClr val="999999"/>
                </a:solidFill>
                <a:highlight>
                  <a:srgbClr val="FFFFFF"/>
                </a:highlight>
                <a:latin typeface="Consolas"/>
                <a:ea typeface="Consolas"/>
                <a:cs typeface="Consolas"/>
                <a:sym typeface="Consolas"/>
              </a:rPr>
              <a:t>);</a:t>
            </a:r>
            <a:endParaRPr sz="1800" b="1">
              <a:solidFill>
                <a:srgbClr val="999999"/>
              </a:solidFill>
              <a:highlight>
                <a:srgbClr val="FFFFFF"/>
              </a:highlight>
              <a:latin typeface="Consolas"/>
              <a:ea typeface="Consolas"/>
              <a:cs typeface="Consolas"/>
              <a:sym typeface="Consolas"/>
            </a:endParaRPr>
          </a:p>
          <a:p>
            <a:pPr marL="0" lvl="0" indent="0" algn="l" rtl="0">
              <a:lnSpc>
                <a:spcPct val="100000"/>
              </a:lnSpc>
              <a:spcBef>
                <a:spcPts val="500"/>
              </a:spcBef>
              <a:spcAft>
                <a:spcPts val="0"/>
              </a:spcAft>
              <a:buNone/>
            </a:pPr>
            <a:endParaRPr sz="1800">
              <a:latin typeface="Consolas"/>
              <a:ea typeface="Consolas"/>
              <a:cs typeface="Consolas"/>
              <a:sym typeface="Consolas"/>
            </a:endParaRPr>
          </a:p>
        </p:txBody>
      </p:sp>
      <p:sp>
        <p:nvSpPr>
          <p:cNvPr id="382" name="Google Shape;382;p48"/>
          <p:cNvSpPr txBox="1"/>
          <p:nvPr/>
        </p:nvSpPr>
        <p:spPr>
          <a:xfrm>
            <a:off x="216600" y="6278847"/>
            <a:ext cx="8927400" cy="348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AR" sz="2400" u="sng" dirty="0">
                <a:solidFill>
                  <a:schemeClr val="hlink"/>
                </a:solidFill>
                <a:latin typeface="Proxima Nova"/>
                <a:ea typeface="Proxima Nova"/>
                <a:cs typeface="Proxima Nova"/>
                <a:sym typeface="Proxima Nova"/>
                <a:hlinkClick r:id="rId3"/>
              </a:rPr>
              <a:t>https://codepen.io/webUnicen/pen/pLRRZP</a:t>
            </a:r>
            <a:r>
              <a:rPr lang="es-AR" sz="2400" dirty="0">
                <a:latin typeface="Proxima Nova"/>
                <a:ea typeface="Proxima Nova"/>
                <a:cs typeface="Proxima Nova"/>
                <a:sym typeface="Proxima Nova"/>
              </a:rPr>
              <a:t> </a:t>
            </a:r>
            <a:endParaRPr dirty="0"/>
          </a:p>
        </p:txBody>
      </p:sp>
      <p:pic>
        <p:nvPicPr>
          <p:cNvPr id="383" name="Google Shape;383;p48"/>
          <p:cNvPicPr preferRelativeResize="0"/>
          <p:nvPr/>
        </p:nvPicPr>
        <p:blipFill>
          <a:blip r:embed="rId4">
            <a:alphaModFix/>
          </a:blip>
          <a:stretch>
            <a:fillRect/>
          </a:stretch>
        </p:blipFill>
        <p:spPr>
          <a:xfrm>
            <a:off x="7679600" y="5474943"/>
            <a:ext cx="1464400" cy="1383050"/>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1"/>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Largo de una cadena</a:t>
            </a:r>
            <a:endParaRPr/>
          </a:p>
        </p:txBody>
      </p:sp>
      <p:sp>
        <p:nvSpPr>
          <p:cNvPr id="403" name="Google Shape;403;p51"/>
          <p:cNvSpPr txBox="1">
            <a:spLocks noGrp="1"/>
          </p:cNvSpPr>
          <p:nvPr>
            <p:ph type="body" idx="4294967295"/>
          </p:nvPr>
        </p:nvSpPr>
        <p:spPr>
          <a:xfrm>
            <a:off x="311700" y="1434825"/>
            <a:ext cx="8520600" cy="4983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a:t>Existen muchas  funciones que ya trae Javascript</a:t>
            </a:r>
            <a:endParaRPr/>
          </a:p>
          <a:p>
            <a:pPr marL="0" lvl="0" indent="0" algn="l" rtl="0">
              <a:spcBef>
                <a:spcPts val="1000"/>
              </a:spcBef>
              <a:spcAft>
                <a:spcPts val="0"/>
              </a:spcAft>
              <a:buNone/>
            </a:pPr>
            <a:endParaRPr/>
          </a:p>
          <a:p>
            <a:pPr marL="0" lvl="0" indent="0" algn="l" rtl="0">
              <a:spcBef>
                <a:spcPts val="1000"/>
              </a:spcBef>
              <a:spcAft>
                <a:spcPts val="0"/>
              </a:spcAft>
              <a:buNone/>
            </a:pPr>
            <a:r>
              <a:rPr lang="es-AR"/>
              <a:t>Para calcular el largo de una cadena puedo usar:</a:t>
            </a:r>
            <a:endParaRPr/>
          </a:p>
          <a:p>
            <a:pPr marL="0" lvl="0" indent="0" algn="l" rtl="0">
              <a:spcBef>
                <a:spcPts val="1000"/>
              </a:spcBef>
              <a:spcAft>
                <a:spcPts val="0"/>
              </a:spcAft>
              <a:buNone/>
            </a:pPr>
            <a:endParaRPr/>
          </a:p>
          <a:p>
            <a:pPr marL="139700" marR="139700" lvl="0" indent="317500" algn="l" rtl="0">
              <a:lnSpc>
                <a:spcPct val="150000"/>
              </a:lnSpc>
              <a:spcBef>
                <a:spcPts val="1000"/>
              </a:spcBef>
              <a:spcAft>
                <a:spcPts val="0"/>
              </a:spcAft>
              <a:buNone/>
            </a:pPr>
            <a:r>
              <a:rPr lang="es-AR">
                <a:solidFill>
                  <a:srgbClr val="333333"/>
                </a:solidFill>
                <a:highlight>
                  <a:srgbClr val="E4F0F5"/>
                </a:highlight>
                <a:latin typeface="Consolas"/>
                <a:ea typeface="Consolas"/>
                <a:cs typeface="Consolas"/>
                <a:sym typeface="Consolas"/>
              </a:rPr>
              <a:t>let largo = str.length("cadena");</a:t>
            </a:r>
            <a:endParaRPr>
              <a:solidFill>
                <a:srgbClr val="333333"/>
              </a:solidFill>
              <a:highlight>
                <a:srgbClr val="E4F0F5"/>
              </a:highlight>
              <a:latin typeface="Consolas"/>
              <a:ea typeface="Consolas"/>
              <a:cs typeface="Consolas"/>
              <a:sym typeface="Consolas"/>
            </a:endParaRPr>
          </a:p>
          <a:p>
            <a:pPr marL="0" lvl="0" indent="0" algn="l" rtl="0">
              <a:spcBef>
                <a:spcPts val="1500"/>
              </a:spcBef>
              <a:spcAft>
                <a:spcPts val="0"/>
              </a:spcAft>
              <a:buNone/>
            </a:pPr>
            <a:r>
              <a:rPr lang="es-AR"/>
              <a:t>El valor calculado se </a:t>
            </a:r>
            <a:r>
              <a:rPr lang="es-AR" b="1"/>
              <a:t>devuelve </a:t>
            </a:r>
            <a:r>
              <a:rPr lang="es-AR"/>
              <a:t>y debe  guardarse en una variable</a:t>
            </a:r>
            <a:endParaRPr>
              <a:solidFill>
                <a:srgbClr val="333333"/>
              </a:solidFill>
              <a:highlight>
                <a:srgbClr val="E4F0F5"/>
              </a:highlight>
              <a:latin typeface="Consolas"/>
              <a:ea typeface="Consolas"/>
              <a:cs typeface="Consolas"/>
              <a:sym typeface="Consolas"/>
            </a:endParaRPr>
          </a:p>
        </p:txBody>
      </p:sp>
      <p:sp>
        <p:nvSpPr>
          <p:cNvPr id="404" name="Google Shape;404;p51"/>
          <p:cNvSpPr txBox="1"/>
          <p:nvPr/>
        </p:nvSpPr>
        <p:spPr>
          <a:xfrm>
            <a:off x="311700" y="6492500"/>
            <a:ext cx="8832300" cy="36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AR" u="sng">
                <a:solidFill>
                  <a:schemeClr val="hlink"/>
                </a:solidFill>
                <a:hlinkClick r:id="rId3"/>
              </a:rPr>
              <a:t>https://developer.mozilla.org/en-US/docs/Web/JavaScript/Reference/Global_Objects/String/length</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2"/>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Arbol HTML - DOM</a:t>
            </a:r>
            <a:endParaRPr/>
          </a:p>
        </p:txBody>
      </p:sp>
      <p:sp>
        <p:nvSpPr>
          <p:cNvPr id="410" name="Google Shape;410;p52"/>
          <p:cNvSpPr txBox="1">
            <a:spLocks noGrp="1"/>
          </p:cNvSpPr>
          <p:nvPr>
            <p:ph type="body" idx="4294967295"/>
          </p:nvPr>
        </p:nvSpPr>
        <p:spPr>
          <a:xfrm>
            <a:off x="311700" y="1126375"/>
            <a:ext cx="8520600" cy="52917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a:t>Una manera de comprender las dependencias y relaciones entre elementos es mediante un diagrama de árbol. </a:t>
            </a:r>
            <a:endParaRPr/>
          </a:p>
          <a:p>
            <a:pPr marL="0" lvl="0" indent="0" algn="l" rtl="0">
              <a:spcBef>
                <a:spcPts val="1000"/>
              </a:spcBef>
              <a:spcAft>
                <a:spcPts val="0"/>
              </a:spcAft>
              <a:buNone/>
            </a:pPr>
            <a:endParaRPr/>
          </a:p>
        </p:txBody>
      </p:sp>
      <p:pic>
        <p:nvPicPr>
          <p:cNvPr id="411" name="Google Shape;411;p52" descr="diagrama_arbol_jr.png"/>
          <p:cNvPicPr preferRelativeResize="0"/>
          <p:nvPr/>
        </p:nvPicPr>
        <p:blipFill>
          <a:blip r:embed="rId3">
            <a:alphaModFix/>
          </a:blip>
          <a:stretch>
            <a:fillRect/>
          </a:stretch>
        </p:blipFill>
        <p:spPr>
          <a:xfrm>
            <a:off x="272725" y="2599150"/>
            <a:ext cx="8598525" cy="38431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53"/>
          <p:cNvSpPr txBox="1">
            <a:spLocks noGrp="1"/>
          </p:cNvSpPr>
          <p:nvPr>
            <p:ph type="body" idx="4294967295"/>
          </p:nvPr>
        </p:nvSpPr>
        <p:spPr>
          <a:xfrm>
            <a:off x="311700" y="1026250"/>
            <a:ext cx="8520600" cy="28791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Clr>
                <a:schemeClr val="lt2"/>
              </a:buClr>
              <a:buFont typeface="Arial"/>
              <a:buNone/>
            </a:pPr>
            <a:r>
              <a:rPr lang="es-AR" sz="2200"/>
              <a:t>El </a:t>
            </a:r>
            <a:r>
              <a:rPr lang="es-AR" sz="2200" b="1">
                <a:solidFill>
                  <a:schemeClr val="accent1"/>
                </a:solidFill>
              </a:rPr>
              <a:t>D</a:t>
            </a:r>
            <a:r>
              <a:rPr lang="es-AR" sz="2200"/>
              <a:t>ocument </a:t>
            </a:r>
            <a:r>
              <a:rPr lang="es-AR" sz="2200" b="1">
                <a:solidFill>
                  <a:schemeClr val="accent1"/>
                </a:solidFill>
              </a:rPr>
              <a:t>O</a:t>
            </a:r>
            <a:r>
              <a:rPr lang="es-AR" sz="2200"/>
              <a:t>bject </a:t>
            </a:r>
            <a:r>
              <a:rPr lang="es-AR" sz="2200" b="1">
                <a:solidFill>
                  <a:schemeClr val="accent1"/>
                </a:solidFill>
              </a:rPr>
              <a:t>M</a:t>
            </a:r>
            <a:r>
              <a:rPr lang="es-AR" sz="2200"/>
              <a:t>odel es una API (</a:t>
            </a:r>
            <a:r>
              <a:rPr lang="es-AR" sz="2200" b="1"/>
              <a:t>A</a:t>
            </a:r>
            <a:r>
              <a:rPr lang="es-AR" sz="2200"/>
              <a:t>pplication </a:t>
            </a:r>
            <a:r>
              <a:rPr lang="es-AR" sz="2200" b="1"/>
              <a:t>P</a:t>
            </a:r>
            <a:r>
              <a:rPr lang="es-AR" sz="2200"/>
              <a:t>rogramming</a:t>
            </a:r>
            <a:r>
              <a:rPr lang="es-AR" sz="2200" b="1"/>
              <a:t> I</a:t>
            </a:r>
            <a:r>
              <a:rPr lang="es-AR" sz="2200"/>
              <a:t>nterface) para documentos HTML y XML. </a:t>
            </a:r>
            <a:endParaRPr sz="2200"/>
          </a:p>
          <a:p>
            <a:pPr marL="457200" lvl="0" indent="-368300" algn="l" rtl="0">
              <a:spcBef>
                <a:spcPts val="1000"/>
              </a:spcBef>
              <a:spcAft>
                <a:spcPts val="0"/>
              </a:spcAft>
              <a:buSzPts val="2200"/>
              <a:buChar char="●"/>
            </a:pPr>
            <a:r>
              <a:rPr lang="es-AR" sz="2200"/>
              <a:t>Representación estructurada del documento</a:t>
            </a:r>
            <a:endParaRPr sz="2200"/>
          </a:p>
          <a:p>
            <a:pPr marL="457200" lvl="0" indent="-368300" algn="l" rtl="0">
              <a:spcBef>
                <a:spcPts val="0"/>
              </a:spcBef>
              <a:spcAft>
                <a:spcPts val="0"/>
              </a:spcAft>
              <a:buSzPts val="2200"/>
              <a:buChar char="●"/>
            </a:pPr>
            <a:r>
              <a:rPr lang="es-AR" sz="2200"/>
              <a:t>Permite modificar el contenido</a:t>
            </a:r>
            <a:endParaRPr sz="2200"/>
          </a:p>
          <a:p>
            <a:pPr marL="457200" lvl="0" indent="-368300" algn="l" rtl="0">
              <a:spcBef>
                <a:spcPts val="0"/>
              </a:spcBef>
              <a:spcAft>
                <a:spcPts val="0"/>
              </a:spcAft>
              <a:buSzPts val="2200"/>
              <a:buChar char="●"/>
            </a:pPr>
            <a:r>
              <a:rPr lang="es-AR" sz="2200"/>
              <a:t>Es lo que conecta las páginas web con Javascript.</a:t>
            </a:r>
            <a:endParaRPr sz="2200"/>
          </a:p>
          <a:p>
            <a:pPr marL="0" lvl="0" indent="0" algn="l" rtl="0">
              <a:spcBef>
                <a:spcPts val="1000"/>
              </a:spcBef>
              <a:spcAft>
                <a:spcPts val="0"/>
              </a:spcAft>
              <a:buNone/>
            </a:pPr>
            <a:endParaRPr sz="2200"/>
          </a:p>
          <a:p>
            <a:pPr marL="0" lvl="0" indent="0" algn="l" rtl="0">
              <a:spcBef>
                <a:spcPts val="1000"/>
              </a:spcBef>
              <a:spcAft>
                <a:spcPts val="0"/>
              </a:spcAft>
              <a:buNone/>
            </a:pPr>
            <a:r>
              <a:rPr lang="es-AR" sz="2200"/>
              <a:t>El DOM es un árbol de objetos...</a:t>
            </a:r>
            <a:endParaRPr sz="2200"/>
          </a:p>
        </p:txBody>
      </p:sp>
      <p:pic>
        <p:nvPicPr>
          <p:cNvPr id="417" name="Google Shape;417;p53" descr="dom_l.png"/>
          <p:cNvPicPr preferRelativeResize="0"/>
          <p:nvPr/>
        </p:nvPicPr>
        <p:blipFill>
          <a:blip r:embed="rId3">
            <a:alphaModFix/>
          </a:blip>
          <a:stretch>
            <a:fillRect/>
          </a:stretch>
        </p:blipFill>
        <p:spPr>
          <a:xfrm>
            <a:off x="1667671" y="3960546"/>
            <a:ext cx="5480649" cy="2767950"/>
          </a:xfrm>
          <a:prstGeom prst="rect">
            <a:avLst/>
          </a:prstGeom>
          <a:noFill/>
          <a:ln>
            <a:noFill/>
          </a:ln>
        </p:spPr>
      </p:pic>
      <p:sp>
        <p:nvSpPr>
          <p:cNvPr id="418" name="Google Shape;418;p53"/>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Introducción a DOM</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47"/>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Elementos HTML - </a:t>
            </a:r>
            <a:r>
              <a:rPr lang="es-AR" b="1"/>
              <a:t>Imágenes #1</a:t>
            </a:r>
            <a:endParaRPr b="1"/>
          </a:p>
        </p:txBody>
      </p:sp>
      <p:sp>
        <p:nvSpPr>
          <p:cNvPr id="375" name="Google Shape;375;p47"/>
          <p:cNvSpPr txBox="1">
            <a:spLocks noGrp="1"/>
          </p:cNvSpPr>
          <p:nvPr>
            <p:ph type="body" idx="4294967295"/>
          </p:nvPr>
        </p:nvSpPr>
        <p:spPr>
          <a:xfrm>
            <a:off x="311700" y="1107267"/>
            <a:ext cx="8520600" cy="32601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Clr>
                <a:schemeClr val="dk1"/>
              </a:buClr>
              <a:buSzPts val="2800"/>
              <a:buChar char="●"/>
            </a:pPr>
            <a:r>
              <a:rPr lang="es-AR" sz="2800" dirty="0">
                <a:solidFill>
                  <a:schemeClr val="dk1"/>
                </a:solidFill>
              </a:rPr>
              <a:t>Se definen con el tag </a:t>
            </a:r>
            <a:r>
              <a:rPr lang="es-AR" sz="2800" dirty="0">
                <a:solidFill>
                  <a:schemeClr val="dk1"/>
                </a:solidFill>
                <a:latin typeface="Consolas"/>
                <a:ea typeface="Consolas"/>
                <a:cs typeface="Consolas"/>
                <a:sym typeface="Consolas"/>
              </a:rPr>
              <a:t>&lt;</a:t>
            </a:r>
            <a:r>
              <a:rPr lang="es-AR" sz="2800" dirty="0" err="1">
                <a:solidFill>
                  <a:schemeClr val="dk1"/>
                </a:solidFill>
                <a:latin typeface="Consolas"/>
                <a:ea typeface="Consolas"/>
                <a:cs typeface="Consolas"/>
                <a:sym typeface="Consolas"/>
              </a:rPr>
              <a:t>img</a:t>
            </a:r>
            <a:r>
              <a:rPr lang="es-AR" sz="2800" dirty="0">
                <a:solidFill>
                  <a:schemeClr val="dk1"/>
                </a:solidFill>
                <a:latin typeface="Consolas"/>
                <a:ea typeface="Consolas"/>
                <a:cs typeface="Consolas"/>
                <a:sym typeface="Consolas"/>
              </a:rPr>
              <a:t> /&gt;</a:t>
            </a:r>
            <a:endParaRPr sz="2800" dirty="0">
              <a:solidFill>
                <a:schemeClr val="dk1"/>
              </a:solidFill>
              <a:latin typeface="Consolas"/>
              <a:ea typeface="Consolas"/>
              <a:cs typeface="Consolas"/>
              <a:sym typeface="Consolas"/>
            </a:endParaRPr>
          </a:p>
          <a:p>
            <a:pPr marL="457200" lvl="0" indent="-406400" algn="l" rtl="0">
              <a:spcBef>
                <a:spcPts val="0"/>
              </a:spcBef>
              <a:spcAft>
                <a:spcPts val="0"/>
              </a:spcAft>
              <a:buClr>
                <a:schemeClr val="dk1"/>
              </a:buClr>
              <a:buSzPts val="2800"/>
              <a:buChar char="●"/>
            </a:pPr>
            <a:r>
              <a:rPr lang="es-AR" sz="2800" dirty="0">
                <a:solidFill>
                  <a:schemeClr val="dk1"/>
                </a:solidFill>
              </a:rPr>
              <a:t>Sirve para insertar una imagen en la página</a:t>
            </a:r>
            <a:endParaRPr sz="2800" dirty="0">
              <a:solidFill>
                <a:schemeClr val="dk1"/>
              </a:solidFill>
              <a:latin typeface="Consolas"/>
              <a:ea typeface="Consolas"/>
              <a:cs typeface="Consolas"/>
              <a:sym typeface="Consolas"/>
            </a:endParaRPr>
          </a:p>
          <a:p>
            <a:pPr marL="0" lvl="0" indent="0" algn="l" rtl="0">
              <a:spcBef>
                <a:spcPts val="1000"/>
              </a:spcBef>
              <a:spcAft>
                <a:spcPts val="0"/>
              </a:spcAft>
              <a:buNone/>
            </a:pPr>
            <a:endParaRPr sz="2800" b="1" dirty="0">
              <a:solidFill>
                <a:schemeClr val="dk1"/>
              </a:solidFill>
            </a:endParaRPr>
          </a:p>
          <a:p>
            <a:pPr marL="0" lvl="0" indent="0" algn="l" rtl="0">
              <a:spcBef>
                <a:spcPts val="1000"/>
              </a:spcBef>
              <a:spcAft>
                <a:spcPts val="0"/>
              </a:spcAft>
              <a:buNone/>
            </a:pPr>
            <a:r>
              <a:rPr lang="es-AR" sz="2800" b="1" dirty="0">
                <a:solidFill>
                  <a:schemeClr val="dk1"/>
                </a:solidFill>
              </a:rPr>
              <a:t>Atributos</a:t>
            </a:r>
            <a:endParaRPr sz="2800" b="1" dirty="0">
              <a:solidFill>
                <a:schemeClr val="dk1"/>
              </a:solidFill>
            </a:endParaRPr>
          </a:p>
          <a:p>
            <a:pPr marL="457200" lvl="0" indent="-406400" algn="l" rtl="0">
              <a:spcBef>
                <a:spcPts val="1000"/>
              </a:spcBef>
              <a:spcAft>
                <a:spcPts val="0"/>
              </a:spcAft>
              <a:buClr>
                <a:schemeClr val="dk1"/>
              </a:buClr>
              <a:buSzPts val="2800"/>
              <a:buChar char="●"/>
            </a:pPr>
            <a:r>
              <a:rPr lang="es-AR" sz="2800" b="1" dirty="0" err="1">
                <a:solidFill>
                  <a:schemeClr val="dk1"/>
                </a:solidFill>
              </a:rPr>
              <a:t>src</a:t>
            </a:r>
            <a:r>
              <a:rPr lang="es-AR" sz="2800" b="1" dirty="0">
                <a:solidFill>
                  <a:schemeClr val="dk1"/>
                </a:solidFill>
              </a:rPr>
              <a:t>: </a:t>
            </a:r>
            <a:r>
              <a:rPr lang="es-AR" sz="2800" dirty="0">
                <a:solidFill>
                  <a:schemeClr val="dk1"/>
                </a:solidFill>
              </a:rPr>
              <a:t>En este atributo va el link a la imagen que queremos mostrar.</a:t>
            </a:r>
          </a:p>
          <a:p>
            <a:pPr lvl="0">
              <a:buChar char="●"/>
            </a:pPr>
            <a:r>
              <a:rPr lang="es-ES" b="1" dirty="0" err="1"/>
              <a:t>alt</a:t>
            </a:r>
            <a:r>
              <a:rPr lang="es-ES" b="1" dirty="0"/>
              <a:t>: </a:t>
            </a:r>
            <a:r>
              <a:rPr lang="es-ES" dirty="0"/>
              <a:t>Este atributo se usa para poner un texto alternativo, si no se puede mostrar la imagen. </a:t>
            </a:r>
          </a:p>
          <a:p>
            <a:pPr lvl="0" indent="-177800">
              <a:spcBef>
                <a:spcPts val="0"/>
              </a:spcBef>
            </a:pPr>
            <a:r>
              <a:rPr lang="es-ES" dirty="0"/>
              <a:t>Buena Práctica para gente </a:t>
            </a:r>
            <a:r>
              <a:rPr lang="es-ES" b="1" dirty="0"/>
              <a:t>no vidente.</a:t>
            </a:r>
            <a:endParaRPr lang="es-ES" sz="1800" dirty="0">
              <a:solidFill>
                <a:schemeClr val="accent2"/>
              </a:solidFill>
              <a:latin typeface="Consolas"/>
              <a:ea typeface="Consolas"/>
              <a:cs typeface="Consolas"/>
              <a:sym typeface="Consolas"/>
            </a:endParaRPr>
          </a:p>
          <a:p>
            <a:pPr marL="1371600" lvl="0" indent="457200">
              <a:lnSpc>
                <a:spcPct val="100000"/>
              </a:lnSpc>
              <a:buNone/>
            </a:pPr>
            <a:r>
              <a:rPr lang="es-ES" sz="1800" dirty="0">
                <a:solidFill>
                  <a:schemeClr val="accent2"/>
                </a:solidFill>
                <a:latin typeface="Consolas"/>
                <a:ea typeface="Consolas"/>
                <a:cs typeface="Consolas"/>
                <a:sym typeface="Consolas"/>
              </a:rPr>
              <a:t>&lt;</a:t>
            </a:r>
            <a:r>
              <a:rPr lang="es-ES" sz="1800" dirty="0" err="1">
                <a:solidFill>
                  <a:schemeClr val="accent2"/>
                </a:solidFill>
                <a:latin typeface="Consolas"/>
                <a:ea typeface="Consolas"/>
                <a:cs typeface="Consolas"/>
                <a:sym typeface="Consolas"/>
              </a:rPr>
              <a:t>body</a:t>
            </a:r>
            <a:r>
              <a:rPr lang="es-ES" sz="1800" dirty="0">
                <a:solidFill>
                  <a:schemeClr val="accent2"/>
                </a:solidFill>
                <a:latin typeface="Consolas"/>
                <a:ea typeface="Consolas"/>
                <a:cs typeface="Consolas"/>
                <a:sym typeface="Consolas"/>
              </a:rPr>
              <a:t>&gt;</a:t>
            </a:r>
          </a:p>
          <a:p>
            <a:pPr marL="1371600" lvl="0" indent="457200">
              <a:lnSpc>
                <a:spcPct val="100000"/>
              </a:lnSpc>
              <a:buNone/>
            </a:pPr>
            <a:r>
              <a:rPr lang="es-ES" sz="1800" dirty="0">
                <a:solidFill>
                  <a:schemeClr val="accent2"/>
                </a:solidFill>
                <a:latin typeface="Consolas"/>
                <a:ea typeface="Consolas"/>
                <a:cs typeface="Consolas"/>
                <a:sym typeface="Consolas"/>
              </a:rPr>
              <a:t>    &lt;</a:t>
            </a:r>
            <a:r>
              <a:rPr lang="es-ES" sz="1800" dirty="0" err="1">
                <a:solidFill>
                  <a:schemeClr val="accent2"/>
                </a:solidFill>
                <a:latin typeface="Consolas"/>
                <a:ea typeface="Consolas"/>
                <a:cs typeface="Consolas"/>
                <a:sym typeface="Consolas"/>
              </a:rPr>
              <a:t>img</a:t>
            </a:r>
            <a:r>
              <a:rPr lang="es-ES" sz="1800" dirty="0">
                <a:solidFill>
                  <a:schemeClr val="accent2"/>
                </a:solidFill>
                <a:latin typeface="Consolas"/>
                <a:ea typeface="Consolas"/>
                <a:cs typeface="Consolas"/>
                <a:sym typeface="Consolas"/>
              </a:rPr>
              <a:t> </a:t>
            </a:r>
            <a:r>
              <a:rPr lang="es-ES" sz="1800" dirty="0" err="1">
                <a:solidFill>
                  <a:schemeClr val="accent1"/>
                </a:solidFill>
                <a:latin typeface="Consolas"/>
                <a:ea typeface="Consolas"/>
                <a:cs typeface="Consolas"/>
                <a:sym typeface="Consolas"/>
              </a:rPr>
              <a:t>src</a:t>
            </a:r>
            <a:r>
              <a:rPr lang="es-ES" sz="1800" dirty="0">
                <a:latin typeface="Consolas"/>
                <a:ea typeface="Consolas"/>
                <a:cs typeface="Consolas"/>
                <a:sym typeface="Consolas"/>
              </a:rPr>
              <a:t>=</a:t>
            </a:r>
            <a:r>
              <a:rPr lang="es-ES" sz="1800" dirty="0">
                <a:solidFill>
                  <a:schemeClr val="accent2"/>
                </a:solidFill>
                <a:latin typeface="Consolas"/>
                <a:ea typeface="Consolas"/>
                <a:cs typeface="Consolas"/>
                <a:sym typeface="Consolas"/>
              </a:rPr>
              <a:t>"imagen.jpg" </a:t>
            </a:r>
            <a:r>
              <a:rPr lang="es-ES" sz="1800" dirty="0" err="1">
                <a:solidFill>
                  <a:schemeClr val="accent1"/>
                </a:solidFill>
                <a:latin typeface="Consolas"/>
                <a:ea typeface="Consolas"/>
                <a:cs typeface="Consolas"/>
                <a:sym typeface="Consolas"/>
              </a:rPr>
              <a:t>alt</a:t>
            </a:r>
            <a:r>
              <a:rPr lang="es-ES" sz="1800" dirty="0">
                <a:latin typeface="Consolas"/>
                <a:ea typeface="Consolas"/>
                <a:cs typeface="Consolas"/>
                <a:sym typeface="Consolas"/>
              </a:rPr>
              <a:t>=</a:t>
            </a:r>
            <a:r>
              <a:rPr lang="es-ES" sz="1800" dirty="0">
                <a:solidFill>
                  <a:schemeClr val="accent2"/>
                </a:solidFill>
                <a:latin typeface="Consolas"/>
                <a:ea typeface="Consolas"/>
                <a:cs typeface="Consolas"/>
                <a:sym typeface="Consolas"/>
              </a:rPr>
              <a:t>"Lago" /&gt;</a:t>
            </a:r>
          </a:p>
          <a:p>
            <a:pPr marL="1371600" lvl="0" indent="457200">
              <a:lnSpc>
                <a:spcPct val="100000"/>
              </a:lnSpc>
              <a:buNone/>
            </a:pPr>
            <a:r>
              <a:rPr lang="es-ES" sz="1800" dirty="0">
                <a:solidFill>
                  <a:schemeClr val="accent2"/>
                </a:solidFill>
                <a:latin typeface="Consolas"/>
                <a:ea typeface="Consolas"/>
                <a:cs typeface="Consolas"/>
                <a:sym typeface="Consolas"/>
              </a:rPr>
              <a:t>&lt;/</a:t>
            </a:r>
            <a:r>
              <a:rPr lang="es-ES" sz="1800" dirty="0" err="1">
                <a:solidFill>
                  <a:schemeClr val="accent2"/>
                </a:solidFill>
                <a:latin typeface="Consolas"/>
                <a:ea typeface="Consolas"/>
                <a:cs typeface="Consolas"/>
                <a:sym typeface="Consolas"/>
              </a:rPr>
              <a:t>body</a:t>
            </a:r>
            <a:r>
              <a:rPr lang="es-ES" sz="1800" dirty="0">
                <a:solidFill>
                  <a:schemeClr val="accent2"/>
                </a:solidFill>
                <a:latin typeface="Consolas"/>
                <a:ea typeface="Consolas"/>
                <a:cs typeface="Consolas"/>
                <a:sym typeface="Consolas"/>
              </a:rPr>
              <a:t>&gt;</a:t>
            </a:r>
            <a:endParaRPr sz="2800" dirty="0">
              <a:solidFill>
                <a:schemeClr val="dk1"/>
              </a:solidFill>
            </a:endParaRPr>
          </a:p>
          <a:p>
            <a:pPr marL="0" lvl="0" indent="0" algn="l" rtl="0">
              <a:spcBef>
                <a:spcPts val="1000"/>
              </a:spcBef>
              <a:spcAft>
                <a:spcPts val="0"/>
              </a:spcAft>
              <a:buNone/>
            </a:pPr>
            <a:endParaRPr sz="2800" b="1" dirty="0">
              <a:solidFill>
                <a:schemeClr val="dk1"/>
              </a:solidFill>
            </a:endParaRPr>
          </a:p>
          <a:p>
            <a:pPr marL="0" lvl="0" indent="0" algn="l" rtl="0">
              <a:spcBef>
                <a:spcPts val="1000"/>
              </a:spcBef>
              <a:spcAft>
                <a:spcPts val="0"/>
              </a:spcAft>
              <a:buNone/>
            </a:pPr>
            <a:endParaRPr sz="2800" b="1" dirty="0">
              <a:solidFill>
                <a:schemeClr val="dk1"/>
              </a:solidFill>
            </a:endParaRPr>
          </a:p>
          <a:p>
            <a:pPr marL="0" lvl="0" indent="0" algn="l" rtl="0">
              <a:spcBef>
                <a:spcPts val="1000"/>
              </a:spcBef>
              <a:spcAft>
                <a:spcPts val="0"/>
              </a:spcAft>
              <a:buNone/>
            </a:pPr>
            <a:endParaRPr sz="2000" dirty="0">
              <a:solidFill>
                <a:schemeClr val="dk1"/>
              </a:solidFill>
            </a:endParaRPr>
          </a:p>
          <a:p>
            <a:pPr marL="0" lvl="0" indent="0" algn="l" rtl="0">
              <a:spcBef>
                <a:spcPts val="1000"/>
              </a:spcBef>
              <a:spcAft>
                <a:spcPts val="0"/>
              </a:spcAft>
              <a:buNone/>
            </a:pPr>
            <a:endParaRPr sz="2800" dirty="0">
              <a:solidFill>
                <a:schemeClr val="dk1"/>
              </a:solidFill>
            </a:endParaRPr>
          </a:p>
        </p:txBody>
      </p:sp>
      <p:sp>
        <p:nvSpPr>
          <p:cNvPr id="376" name="Google Shape;376;p47"/>
          <p:cNvSpPr txBox="1"/>
          <p:nvPr/>
        </p:nvSpPr>
        <p:spPr>
          <a:xfrm>
            <a:off x="3483950" y="6106825"/>
            <a:ext cx="5539800" cy="562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300"/>
              </a:spcAft>
              <a:buNone/>
            </a:pPr>
            <a:r>
              <a:rPr lang="es-AR" u="sng">
                <a:solidFill>
                  <a:schemeClr val="hlink"/>
                </a:solidFill>
                <a:latin typeface="Proxima Nova"/>
                <a:ea typeface="Proxima Nova"/>
                <a:cs typeface="Proxima Nova"/>
                <a:sym typeface="Proxima Nova"/>
                <a:hlinkClick r:id="rId3"/>
              </a:rPr>
              <a:t>https://developer.mozilla.org/en-US/docs/Web/HTML/Element/img</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54"/>
          <p:cNvSpPr txBox="1">
            <a:spLocks noGrp="1"/>
          </p:cNvSpPr>
          <p:nvPr>
            <p:ph type="title"/>
          </p:nvPr>
        </p:nvSpPr>
        <p:spPr>
          <a:xfrm>
            <a:off x="628663" y="275700"/>
            <a:ext cx="7886700" cy="122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Calibri"/>
              <a:buNone/>
            </a:pPr>
            <a:r>
              <a:rPr lang="es-AR"/>
              <a:t>Objetos en el DOM y JS</a:t>
            </a:r>
            <a:endParaRPr/>
          </a:p>
        </p:txBody>
      </p:sp>
      <p:sp>
        <p:nvSpPr>
          <p:cNvPr id="424" name="Google Shape;424;p54"/>
          <p:cNvSpPr txBox="1">
            <a:spLocks noGrp="1"/>
          </p:cNvSpPr>
          <p:nvPr>
            <p:ph type="body" idx="4294967295"/>
          </p:nvPr>
        </p:nvSpPr>
        <p:spPr>
          <a:xfrm>
            <a:off x="311700" y="1354500"/>
            <a:ext cx="8520600" cy="5063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a:t>Existen muchos objetos ya predefinidos. Algunos  son:</a:t>
            </a:r>
            <a:endParaRPr/>
          </a:p>
          <a:p>
            <a:pPr marL="457200" lvl="0" indent="-406400" algn="l" rtl="0">
              <a:spcBef>
                <a:spcPts val="1000"/>
              </a:spcBef>
              <a:spcAft>
                <a:spcPts val="0"/>
              </a:spcAft>
              <a:buSzPts val="2800"/>
              <a:buChar char="●"/>
            </a:pPr>
            <a:r>
              <a:rPr lang="es-AR" b="1"/>
              <a:t>Window</a:t>
            </a:r>
            <a:r>
              <a:rPr lang="es-AR"/>
              <a:t>: La ventana/pestaña del navegador. Es quien tiene el método “alert” que usamos  antes.</a:t>
            </a:r>
            <a:endParaRPr/>
          </a:p>
          <a:p>
            <a:pPr marL="457200" lvl="0" indent="-406400" algn="l" rtl="0">
              <a:spcBef>
                <a:spcPts val="0"/>
              </a:spcBef>
              <a:spcAft>
                <a:spcPts val="0"/>
              </a:spcAft>
              <a:buSzPts val="2800"/>
              <a:buChar char="●"/>
            </a:pPr>
            <a:r>
              <a:rPr lang="es-AR" b="1"/>
              <a:t>History</a:t>
            </a:r>
            <a:r>
              <a:rPr lang="es-AR"/>
              <a:t>: El historial, nos permite  ir adelante, atrás, etc</a:t>
            </a:r>
            <a:endParaRPr/>
          </a:p>
          <a:p>
            <a:pPr marL="457200" lvl="0" indent="-406400" algn="l" rtl="0">
              <a:spcBef>
                <a:spcPts val="0"/>
              </a:spcBef>
              <a:spcAft>
                <a:spcPts val="0"/>
              </a:spcAft>
              <a:buSzPts val="2800"/>
              <a:buChar char="●"/>
            </a:pPr>
            <a:r>
              <a:rPr lang="es-AR" b="1"/>
              <a:t>Location</a:t>
            </a:r>
            <a:r>
              <a:rPr lang="es-AR"/>
              <a:t>:La URL de la barra de navegación.</a:t>
            </a:r>
            <a:endParaRPr/>
          </a:p>
          <a:p>
            <a:pPr marL="457200" lvl="0" indent="-406400" algn="l" rtl="0">
              <a:spcBef>
                <a:spcPts val="0"/>
              </a:spcBef>
              <a:spcAft>
                <a:spcPts val="0"/>
              </a:spcAft>
              <a:buSzPts val="2800"/>
              <a:buChar char="●"/>
            </a:pPr>
            <a:r>
              <a:rPr lang="es-AR" b="1"/>
              <a:t>document</a:t>
            </a:r>
            <a:r>
              <a:rPr lang="es-AR"/>
              <a:t>: El DOM de los elementos del body y header de este archivo HTML.</a:t>
            </a:r>
            <a:endParaRPr/>
          </a:p>
          <a:p>
            <a:pPr marL="45720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55"/>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Como editar el DOM</a:t>
            </a:r>
            <a:endParaRPr/>
          </a:p>
        </p:txBody>
      </p:sp>
      <p:sp>
        <p:nvSpPr>
          <p:cNvPr id="431" name="Google Shape;431;p55"/>
          <p:cNvSpPr txBox="1">
            <a:spLocks noGrp="1"/>
          </p:cNvSpPr>
          <p:nvPr>
            <p:ph type="body" idx="4294967295"/>
          </p:nvPr>
        </p:nvSpPr>
        <p:spPr>
          <a:xfrm>
            <a:off x="311700" y="1383000"/>
            <a:ext cx="8520600" cy="50349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AutoNum type="arabicPeriod"/>
            </a:pPr>
            <a:r>
              <a:rPr lang="es-AR"/>
              <a:t>Al documento le pedimos el nodo del elemento que queremos editar</a:t>
            </a:r>
            <a:endParaRPr/>
          </a:p>
          <a:p>
            <a:pPr marL="457200" lvl="0" indent="-406400" algn="l" rtl="0">
              <a:spcBef>
                <a:spcPts val="0"/>
              </a:spcBef>
              <a:spcAft>
                <a:spcPts val="0"/>
              </a:spcAft>
              <a:buSzPts val="2800"/>
              <a:buAutoNum type="arabicPeriod"/>
            </a:pPr>
            <a:r>
              <a:rPr lang="es-AR"/>
              <a:t>A ese objeto (el nodo del arbol en cuestion) le modificamos los atributos que necesitemos con un nuevo valor</a:t>
            </a:r>
            <a:endParaRPr/>
          </a:p>
          <a:p>
            <a:pPr marL="0" lvl="0" indent="0" algn="l" rtl="0">
              <a:spcBef>
                <a:spcPts val="1000"/>
              </a:spcBef>
              <a:spcAft>
                <a:spcPts val="0"/>
              </a:spcAft>
              <a:buNone/>
            </a:pP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6"/>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Arbol HTML - DOM</a:t>
            </a:r>
            <a:endParaRPr/>
          </a:p>
        </p:txBody>
      </p:sp>
      <p:pic>
        <p:nvPicPr>
          <p:cNvPr id="437" name="Google Shape;437;p56" descr="diagrama_arbol_jr.png"/>
          <p:cNvPicPr preferRelativeResize="0"/>
          <p:nvPr/>
        </p:nvPicPr>
        <p:blipFill>
          <a:blip r:embed="rId3">
            <a:alphaModFix/>
          </a:blip>
          <a:stretch>
            <a:fillRect/>
          </a:stretch>
        </p:blipFill>
        <p:spPr>
          <a:xfrm>
            <a:off x="272725" y="1303750"/>
            <a:ext cx="8598525" cy="3843100"/>
          </a:xfrm>
          <a:prstGeom prst="rect">
            <a:avLst/>
          </a:prstGeom>
          <a:noFill/>
          <a:ln>
            <a:noFill/>
          </a:ln>
        </p:spPr>
      </p:pic>
      <p:sp>
        <p:nvSpPr>
          <p:cNvPr id="438" name="Google Shape;438;p56"/>
          <p:cNvSpPr txBox="1"/>
          <p:nvPr/>
        </p:nvSpPr>
        <p:spPr>
          <a:xfrm>
            <a:off x="125" y="5557050"/>
            <a:ext cx="9144000" cy="1220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s-AR" sz="2800">
                <a:solidFill>
                  <a:schemeClr val="dk1"/>
                </a:solidFill>
              </a:rPr>
              <a:t>document</a:t>
            </a:r>
            <a:endParaRPr/>
          </a:p>
        </p:txBody>
      </p:sp>
      <p:sp>
        <p:nvSpPr>
          <p:cNvPr id="439" name="Google Shape;439;p56"/>
          <p:cNvSpPr/>
          <p:nvPr/>
        </p:nvSpPr>
        <p:spPr>
          <a:xfrm>
            <a:off x="208800" y="1252750"/>
            <a:ext cx="3678000" cy="4031400"/>
          </a:xfrm>
          <a:prstGeom prst="rect">
            <a:avLst/>
          </a:prstGeom>
          <a:noFill/>
          <a:ln w="7620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0" name="Google Shape;440;p56"/>
          <p:cNvCxnSpPr/>
          <p:nvPr/>
        </p:nvCxnSpPr>
        <p:spPr>
          <a:xfrm flipH="1">
            <a:off x="5774000" y="1317000"/>
            <a:ext cx="923400" cy="337200"/>
          </a:xfrm>
          <a:prstGeom prst="straightConnector1">
            <a:avLst/>
          </a:prstGeom>
          <a:noFill/>
          <a:ln w="76200" cap="flat" cmpd="sng">
            <a:solidFill>
              <a:schemeClr val="dk2"/>
            </a:solidFill>
            <a:prstDash val="solid"/>
            <a:round/>
            <a:headEnd type="none" w="med" len="med"/>
            <a:tailEnd type="triangle" w="med" len="med"/>
          </a:ln>
        </p:spPr>
      </p:cxn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7"/>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Arbol HTML - DOM</a:t>
            </a:r>
            <a:endParaRPr/>
          </a:p>
        </p:txBody>
      </p:sp>
      <p:pic>
        <p:nvPicPr>
          <p:cNvPr id="446" name="Google Shape;446;p57" descr="diagrama_arbol_jr.png"/>
          <p:cNvPicPr preferRelativeResize="0"/>
          <p:nvPr/>
        </p:nvPicPr>
        <p:blipFill>
          <a:blip r:embed="rId3">
            <a:alphaModFix/>
          </a:blip>
          <a:stretch>
            <a:fillRect/>
          </a:stretch>
        </p:blipFill>
        <p:spPr>
          <a:xfrm>
            <a:off x="272725" y="1303750"/>
            <a:ext cx="8598525" cy="3843100"/>
          </a:xfrm>
          <a:prstGeom prst="rect">
            <a:avLst/>
          </a:prstGeom>
          <a:noFill/>
          <a:ln>
            <a:noFill/>
          </a:ln>
        </p:spPr>
      </p:pic>
      <p:sp>
        <p:nvSpPr>
          <p:cNvPr id="447" name="Google Shape;447;p57"/>
          <p:cNvSpPr txBox="1"/>
          <p:nvPr/>
        </p:nvSpPr>
        <p:spPr>
          <a:xfrm>
            <a:off x="125" y="5557050"/>
            <a:ext cx="9144000" cy="1220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s-AR" sz="2800">
                <a:solidFill>
                  <a:schemeClr val="dk1"/>
                </a:solidFill>
              </a:rPr>
              <a:t>document.querySelector("h1")</a:t>
            </a:r>
            <a:endParaRPr/>
          </a:p>
        </p:txBody>
      </p:sp>
      <p:sp>
        <p:nvSpPr>
          <p:cNvPr id="448" name="Google Shape;448;p57"/>
          <p:cNvSpPr/>
          <p:nvPr/>
        </p:nvSpPr>
        <p:spPr>
          <a:xfrm>
            <a:off x="208800" y="2379150"/>
            <a:ext cx="3678000" cy="254700"/>
          </a:xfrm>
          <a:prstGeom prst="rect">
            <a:avLst/>
          </a:prstGeom>
          <a:noFill/>
          <a:ln w="7620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 name="Google Shape;449;p57"/>
          <p:cNvCxnSpPr/>
          <p:nvPr/>
        </p:nvCxnSpPr>
        <p:spPr>
          <a:xfrm flipH="1">
            <a:off x="5348200" y="1686375"/>
            <a:ext cx="771000" cy="771000"/>
          </a:xfrm>
          <a:prstGeom prst="straightConnector1">
            <a:avLst/>
          </a:prstGeom>
          <a:noFill/>
          <a:ln w="76200" cap="flat" cmpd="sng">
            <a:solidFill>
              <a:schemeClr val="dk2"/>
            </a:solidFill>
            <a:prstDash val="solid"/>
            <a:round/>
            <a:headEnd type="none" w="med" len="med"/>
            <a:tailEnd type="triangle" w="med" len="med"/>
          </a:ln>
        </p:spPr>
      </p:cxn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Google Shape;454;p58"/>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Arbol HTML - DOM</a:t>
            </a:r>
            <a:endParaRPr/>
          </a:p>
        </p:txBody>
      </p:sp>
      <p:pic>
        <p:nvPicPr>
          <p:cNvPr id="455" name="Google Shape;455;p58" descr="diagrama_arbol_jr.png"/>
          <p:cNvPicPr preferRelativeResize="0"/>
          <p:nvPr/>
        </p:nvPicPr>
        <p:blipFill>
          <a:blip r:embed="rId3">
            <a:alphaModFix/>
          </a:blip>
          <a:stretch>
            <a:fillRect/>
          </a:stretch>
        </p:blipFill>
        <p:spPr>
          <a:xfrm>
            <a:off x="272725" y="1303750"/>
            <a:ext cx="8598525" cy="3843100"/>
          </a:xfrm>
          <a:prstGeom prst="rect">
            <a:avLst/>
          </a:prstGeom>
          <a:noFill/>
          <a:ln>
            <a:noFill/>
          </a:ln>
        </p:spPr>
      </p:pic>
      <p:sp>
        <p:nvSpPr>
          <p:cNvPr id="456" name="Google Shape;456;p58"/>
          <p:cNvSpPr txBox="1"/>
          <p:nvPr/>
        </p:nvSpPr>
        <p:spPr>
          <a:xfrm>
            <a:off x="125" y="5557050"/>
            <a:ext cx="9144000" cy="1220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s-AR" sz="2800">
                <a:solidFill>
                  <a:schemeClr val="dk1"/>
                </a:solidFill>
              </a:rPr>
              <a:t>document.querySelector("h1").innerHTML</a:t>
            </a:r>
            <a:endParaRPr/>
          </a:p>
        </p:txBody>
      </p:sp>
      <p:sp>
        <p:nvSpPr>
          <p:cNvPr id="457" name="Google Shape;457;p58"/>
          <p:cNvSpPr/>
          <p:nvPr/>
        </p:nvSpPr>
        <p:spPr>
          <a:xfrm>
            <a:off x="771700" y="2376772"/>
            <a:ext cx="742200" cy="250500"/>
          </a:xfrm>
          <a:prstGeom prst="rect">
            <a:avLst/>
          </a:prstGeom>
          <a:noFill/>
          <a:ln w="7620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 name="Google Shape;458;p58"/>
          <p:cNvCxnSpPr/>
          <p:nvPr/>
        </p:nvCxnSpPr>
        <p:spPr>
          <a:xfrm flipH="1">
            <a:off x="5316075" y="2116525"/>
            <a:ext cx="771000" cy="771000"/>
          </a:xfrm>
          <a:prstGeom prst="straightConnector1">
            <a:avLst/>
          </a:prstGeom>
          <a:noFill/>
          <a:ln w="76200" cap="flat" cmpd="sng">
            <a:solidFill>
              <a:schemeClr val="dk2"/>
            </a:solidFill>
            <a:prstDash val="solid"/>
            <a:round/>
            <a:headEnd type="none" w="med" len="med"/>
            <a:tailEnd type="triangle" w="med" len="med"/>
          </a:ln>
        </p:spPr>
      </p:cxn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9"/>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Arbol HTML - DOM</a:t>
            </a:r>
            <a:endParaRPr/>
          </a:p>
        </p:txBody>
      </p:sp>
      <p:pic>
        <p:nvPicPr>
          <p:cNvPr id="464" name="Google Shape;464;p59" descr="diagrama_arbol_jr.png"/>
          <p:cNvPicPr preferRelativeResize="0"/>
          <p:nvPr/>
        </p:nvPicPr>
        <p:blipFill>
          <a:blip r:embed="rId3">
            <a:alphaModFix/>
          </a:blip>
          <a:stretch>
            <a:fillRect/>
          </a:stretch>
        </p:blipFill>
        <p:spPr>
          <a:xfrm>
            <a:off x="272725" y="1303750"/>
            <a:ext cx="8598525" cy="3843100"/>
          </a:xfrm>
          <a:prstGeom prst="rect">
            <a:avLst/>
          </a:prstGeom>
          <a:noFill/>
          <a:ln>
            <a:noFill/>
          </a:ln>
        </p:spPr>
      </p:pic>
      <p:sp>
        <p:nvSpPr>
          <p:cNvPr id="465" name="Google Shape;465;p59"/>
          <p:cNvSpPr txBox="1"/>
          <p:nvPr/>
        </p:nvSpPr>
        <p:spPr>
          <a:xfrm>
            <a:off x="125" y="5557050"/>
            <a:ext cx="9144000" cy="12204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s-AR" sz="2800">
                <a:solidFill>
                  <a:schemeClr val="dk1"/>
                </a:solidFill>
              </a:rPr>
              <a:t>document.querySelector("h1").innerHTML = "H1";</a:t>
            </a:r>
            <a:endParaRPr/>
          </a:p>
        </p:txBody>
      </p:sp>
      <p:sp>
        <p:nvSpPr>
          <p:cNvPr id="466" name="Google Shape;466;p59"/>
          <p:cNvSpPr/>
          <p:nvPr/>
        </p:nvSpPr>
        <p:spPr>
          <a:xfrm>
            <a:off x="771700" y="2376772"/>
            <a:ext cx="742200" cy="250500"/>
          </a:xfrm>
          <a:prstGeom prst="rect">
            <a:avLst/>
          </a:prstGeom>
          <a:noFill/>
          <a:ln w="7620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7" name="Google Shape;467;p59"/>
          <p:cNvCxnSpPr/>
          <p:nvPr/>
        </p:nvCxnSpPr>
        <p:spPr>
          <a:xfrm flipH="1">
            <a:off x="5316075" y="2116525"/>
            <a:ext cx="771000" cy="771000"/>
          </a:xfrm>
          <a:prstGeom prst="straightConnector1">
            <a:avLst/>
          </a:prstGeom>
          <a:noFill/>
          <a:ln w="76200" cap="flat" cmpd="sng">
            <a:solidFill>
              <a:schemeClr val="dk2"/>
            </a:solidFill>
            <a:prstDash val="solid"/>
            <a:round/>
            <a:headEnd type="none" w="med" len="med"/>
            <a:tailEnd type="triangle" w="med" len="med"/>
          </a:ln>
        </p:spPr>
      </p:cxnSp>
      <p:cxnSp>
        <p:nvCxnSpPr>
          <p:cNvPr id="468" name="Google Shape;468;p59"/>
          <p:cNvCxnSpPr/>
          <p:nvPr/>
        </p:nvCxnSpPr>
        <p:spPr>
          <a:xfrm rot="10800000" flipH="1">
            <a:off x="851800" y="2429642"/>
            <a:ext cx="662100" cy="125400"/>
          </a:xfrm>
          <a:prstGeom prst="straightConnector1">
            <a:avLst/>
          </a:prstGeom>
          <a:noFill/>
          <a:ln w="9525" cap="flat" cmpd="sng">
            <a:solidFill>
              <a:schemeClr val="dk2"/>
            </a:solidFill>
            <a:prstDash val="solid"/>
            <a:round/>
            <a:headEnd type="none" w="med" len="med"/>
            <a:tailEnd type="none" w="med" len="med"/>
          </a:ln>
        </p:spPr>
      </p:cxnSp>
      <p:sp>
        <p:nvSpPr>
          <p:cNvPr id="469" name="Google Shape;469;p59"/>
          <p:cNvSpPr txBox="1"/>
          <p:nvPr/>
        </p:nvSpPr>
        <p:spPr>
          <a:xfrm>
            <a:off x="992550" y="1886275"/>
            <a:ext cx="771000" cy="7410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s-AR" sz="2800">
                <a:solidFill>
                  <a:schemeClr val="dk1"/>
                </a:solidFill>
              </a:rPr>
              <a:t>H1</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0"/>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Obtener nodos del DOM</a:t>
            </a:r>
            <a:endParaRPr/>
          </a:p>
        </p:txBody>
      </p:sp>
      <p:sp>
        <p:nvSpPr>
          <p:cNvPr id="476" name="Google Shape;476;p60"/>
          <p:cNvSpPr txBox="1">
            <a:spLocks noGrp="1"/>
          </p:cNvSpPr>
          <p:nvPr>
            <p:ph type="body" idx="4294967295"/>
          </p:nvPr>
        </p:nvSpPr>
        <p:spPr>
          <a:xfrm>
            <a:off x="311700" y="1311725"/>
            <a:ext cx="8520600" cy="51063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s-AR"/>
              <a:t>Se pueden obtener elementos del DOM consultando por un ID, nombre, clase o un selector.</a:t>
            </a:r>
            <a:endParaRPr/>
          </a:p>
          <a:p>
            <a:pPr marL="457200" lvl="0" indent="-406400" algn="l" rtl="0">
              <a:spcBef>
                <a:spcPts val="0"/>
              </a:spcBef>
              <a:spcAft>
                <a:spcPts val="0"/>
              </a:spcAft>
              <a:buSzPts val="2800"/>
              <a:buChar char="●"/>
            </a:pPr>
            <a:r>
              <a:rPr lang="es-AR"/>
              <a:t>Por ahora solo vamos a acceder a elementos mediante IDs</a:t>
            </a:r>
            <a:endParaRPr/>
          </a:p>
          <a:p>
            <a:pPr marL="0" marR="0" lvl="0" indent="0" algn="l" rtl="0">
              <a:lnSpc>
                <a:spcPct val="150000"/>
              </a:lnSpc>
              <a:spcBef>
                <a:spcPts val="1000"/>
              </a:spcBef>
              <a:spcAft>
                <a:spcPts val="0"/>
              </a:spcAft>
              <a:buClr>
                <a:schemeClr val="dk1"/>
              </a:buClr>
              <a:buSzPts val="1100"/>
              <a:buFont typeface="Arial"/>
              <a:buNone/>
            </a:pPr>
            <a:endParaRPr sz="2200" b="1">
              <a:solidFill>
                <a:srgbClr val="FF9900"/>
              </a:solidFill>
              <a:latin typeface="Consolas"/>
              <a:ea typeface="Consolas"/>
              <a:cs typeface="Consolas"/>
              <a:sym typeface="Consolas"/>
            </a:endParaRPr>
          </a:p>
          <a:p>
            <a:pPr marL="0" marR="0" lvl="0" indent="0" algn="l" rtl="0">
              <a:lnSpc>
                <a:spcPct val="150000"/>
              </a:lnSpc>
              <a:spcBef>
                <a:spcPts val="0"/>
              </a:spcBef>
              <a:spcAft>
                <a:spcPts val="0"/>
              </a:spcAft>
              <a:buClr>
                <a:schemeClr val="dk1"/>
              </a:buClr>
              <a:buSzPts val="1100"/>
              <a:buFont typeface="Arial"/>
              <a:buNone/>
            </a:pPr>
            <a:endParaRPr sz="2200" b="1">
              <a:solidFill>
                <a:srgbClr val="FF9900"/>
              </a:solidFill>
              <a:latin typeface="Consolas"/>
              <a:ea typeface="Consolas"/>
              <a:cs typeface="Consolas"/>
              <a:sym typeface="Consolas"/>
            </a:endParaRPr>
          </a:p>
          <a:p>
            <a:pPr marL="0" marR="0" lvl="0" indent="0" algn="l" rtl="0">
              <a:lnSpc>
                <a:spcPct val="150000"/>
              </a:lnSpc>
              <a:spcBef>
                <a:spcPts val="0"/>
              </a:spcBef>
              <a:spcAft>
                <a:spcPts val="0"/>
              </a:spcAft>
              <a:buClr>
                <a:schemeClr val="dk1"/>
              </a:buClr>
              <a:buSzPts val="1100"/>
              <a:buFont typeface="Arial"/>
              <a:buNone/>
            </a:pPr>
            <a:r>
              <a:rPr lang="es-AR" sz="2200" b="1">
                <a:solidFill>
                  <a:srgbClr val="FF9900"/>
                </a:solidFill>
                <a:latin typeface="Consolas"/>
                <a:ea typeface="Consolas"/>
                <a:cs typeface="Consolas"/>
                <a:sym typeface="Consolas"/>
              </a:rPr>
              <a:t>let</a:t>
            </a:r>
            <a:r>
              <a:rPr lang="es-AR" sz="2200" b="1">
                <a:latin typeface="Consolas"/>
                <a:ea typeface="Consolas"/>
                <a:cs typeface="Consolas"/>
                <a:sym typeface="Consolas"/>
              </a:rPr>
              <a:t> </a:t>
            </a:r>
            <a:r>
              <a:rPr lang="es-AR" sz="2200">
                <a:latin typeface="Consolas"/>
                <a:ea typeface="Consolas"/>
                <a:cs typeface="Consolas"/>
                <a:sym typeface="Consolas"/>
              </a:rPr>
              <a:t>elem</a:t>
            </a:r>
            <a:r>
              <a:rPr lang="es-AR" sz="2200" b="1">
                <a:latin typeface="Consolas"/>
                <a:ea typeface="Consolas"/>
                <a:cs typeface="Consolas"/>
                <a:sym typeface="Consolas"/>
              </a:rPr>
              <a:t> = </a:t>
            </a:r>
            <a:r>
              <a:rPr lang="es-AR" sz="2200" b="1">
                <a:solidFill>
                  <a:srgbClr val="FFC000"/>
                </a:solidFill>
                <a:latin typeface="Consolas"/>
                <a:ea typeface="Consolas"/>
                <a:cs typeface="Consolas"/>
                <a:sym typeface="Consolas"/>
              </a:rPr>
              <a:t>document</a:t>
            </a:r>
            <a:r>
              <a:rPr lang="es-AR" sz="2200" b="1">
                <a:latin typeface="Consolas"/>
                <a:ea typeface="Consolas"/>
                <a:cs typeface="Consolas"/>
                <a:sym typeface="Consolas"/>
              </a:rPr>
              <a:t>.getElementById("identificador");</a:t>
            </a:r>
            <a:endParaRPr sz="2200" b="1">
              <a:latin typeface="Consolas"/>
              <a:ea typeface="Consolas"/>
              <a:cs typeface="Consolas"/>
              <a:sym typeface="Consolas"/>
            </a:endParaRPr>
          </a:p>
          <a:p>
            <a:pPr marL="0" marR="0" lvl="0" indent="0" algn="l" rtl="0">
              <a:lnSpc>
                <a:spcPct val="150000"/>
              </a:lnSpc>
              <a:spcBef>
                <a:spcPts val="0"/>
              </a:spcBef>
              <a:spcAft>
                <a:spcPts val="0"/>
              </a:spcAft>
              <a:buClr>
                <a:schemeClr val="dk1"/>
              </a:buClr>
              <a:buSzPts val="1100"/>
              <a:buFont typeface="Arial"/>
              <a:buNone/>
            </a:pPr>
            <a:endParaRPr sz="2200">
              <a:solidFill>
                <a:schemeClr val="dk1"/>
              </a:solidFill>
              <a:latin typeface="Consolas"/>
              <a:ea typeface="Consolas"/>
              <a:cs typeface="Consolas"/>
              <a:sym typeface="Consolas"/>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1"/>
          <p:cNvSpPr txBox="1">
            <a:spLocks noGrp="1"/>
          </p:cNvSpPr>
          <p:nvPr>
            <p:ph type="title"/>
          </p:nvPr>
        </p:nvSpPr>
        <p:spPr>
          <a:xfrm>
            <a:off x="628663" y="275700"/>
            <a:ext cx="7886700" cy="122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Calibri"/>
              <a:buNone/>
            </a:pPr>
            <a:r>
              <a:rPr lang="es-AR"/>
              <a:t>Leer/Editar el DOM</a:t>
            </a:r>
            <a:endParaRPr/>
          </a:p>
        </p:txBody>
      </p:sp>
      <p:sp>
        <p:nvSpPr>
          <p:cNvPr id="482" name="Google Shape;482;p61"/>
          <p:cNvSpPr txBox="1">
            <a:spLocks noGrp="1"/>
          </p:cNvSpPr>
          <p:nvPr>
            <p:ph type="body" idx="4294967295"/>
          </p:nvPr>
        </p:nvSpPr>
        <p:spPr>
          <a:xfrm>
            <a:off x="311700" y="1268950"/>
            <a:ext cx="8520600" cy="52425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None/>
            </a:pPr>
            <a:r>
              <a:rPr lang="es-AR"/>
              <a:t>Las propiedades del DOM (HTML) se pueden leer/editar desde </a:t>
            </a:r>
            <a:r>
              <a:rPr lang="es-AR">
                <a:solidFill>
                  <a:srgbClr val="000000"/>
                </a:solidFill>
              </a:rPr>
              <a:t>Javascript.</a:t>
            </a:r>
            <a:endParaRPr>
              <a:solidFill>
                <a:srgbClr val="000000"/>
              </a:solidFill>
            </a:endParaRPr>
          </a:p>
          <a:p>
            <a:pPr marL="0" lvl="0" indent="0" algn="l" rtl="0">
              <a:spcBef>
                <a:spcPts val="1000"/>
              </a:spcBef>
              <a:spcAft>
                <a:spcPts val="0"/>
              </a:spcAft>
              <a:buNone/>
            </a:pPr>
            <a:endParaRPr/>
          </a:p>
          <a:p>
            <a:pPr marL="0" lvl="0" indent="0" algn="l" rtl="0">
              <a:lnSpc>
                <a:spcPct val="115000"/>
              </a:lnSpc>
              <a:spcBef>
                <a:spcPts val="0"/>
              </a:spcBef>
              <a:spcAft>
                <a:spcPts val="0"/>
              </a:spcAft>
              <a:buNone/>
            </a:pPr>
            <a:r>
              <a:rPr lang="es-AR" sz="2200" b="1">
                <a:solidFill>
                  <a:srgbClr val="FFC000"/>
                </a:solidFill>
                <a:latin typeface="Consolas"/>
                <a:ea typeface="Consolas"/>
                <a:cs typeface="Consolas"/>
                <a:sym typeface="Consolas"/>
              </a:rPr>
              <a:t>let</a:t>
            </a:r>
            <a:r>
              <a:rPr lang="es-AR" sz="2200" b="1">
                <a:solidFill>
                  <a:srgbClr val="000000"/>
                </a:solidFill>
                <a:latin typeface="Consolas"/>
                <a:ea typeface="Consolas"/>
                <a:cs typeface="Consolas"/>
                <a:sym typeface="Consolas"/>
              </a:rPr>
              <a:t> </a:t>
            </a:r>
            <a:r>
              <a:rPr lang="es-AR" sz="2200">
                <a:solidFill>
                  <a:srgbClr val="000000"/>
                </a:solidFill>
                <a:latin typeface="Consolas"/>
                <a:ea typeface="Consolas"/>
                <a:cs typeface="Consolas"/>
                <a:sym typeface="Consolas"/>
              </a:rPr>
              <a:t>lampImg</a:t>
            </a:r>
            <a:r>
              <a:rPr lang="es-AR" sz="2200" b="1">
                <a:solidFill>
                  <a:srgbClr val="000000"/>
                </a:solidFill>
                <a:latin typeface="Consolas"/>
                <a:ea typeface="Consolas"/>
                <a:cs typeface="Consolas"/>
                <a:sym typeface="Consolas"/>
              </a:rPr>
              <a:t> = </a:t>
            </a:r>
            <a:r>
              <a:rPr lang="es-AR" sz="2200" b="1">
                <a:solidFill>
                  <a:srgbClr val="FFC000"/>
                </a:solidFill>
                <a:latin typeface="Consolas"/>
                <a:ea typeface="Consolas"/>
                <a:cs typeface="Consolas"/>
                <a:sym typeface="Consolas"/>
              </a:rPr>
              <a:t>document</a:t>
            </a:r>
            <a:r>
              <a:rPr lang="es-AR" sz="2200" b="1">
                <a:solidFill>
                  <a:srgbClr val="000000"/>
                </a:solidFill>
                <a:latin typeface="Consolas"/>
                <a:ea typeface="Consolas"/>
                <a:cs typeface="Consolas"/>
                <a:sym typeface="Consolas"/>
              </a:rPr>
              <a:t>.getElementById("lamp");</a:t>
            </a:r>
            <a:endParaRPr sz="2200" b="1">
              <a:solidFill>
                <a:srgbClr val="000000"/>
              </a:solidFill>
              <a:latin typeface="Consolas"/>
              <a:ea typeface="Consolas"/>
              <a:cs typeface="Consolas"/>
              <a:sym typeface="Consolas"/>
            </a:endParaRPr>
          </a:p>
          <a:p>
            <a:pPr marL="0" lvl="0" indent="0" algn="l" rtl="0">
              <a:lnSpc>
                <a:spcPct val="115000"/>
              </a:lnSpc>
              <a:spcBef>
                <a:spcPts val="0"/>
              </a:spcBef>
              <a:spcAft>
                <a:spcPts val="0"/>
              </a:spcAft>
              <a:buNone/>
            </a:pPr>
            <a:r>
              <a:rPr lang="es-AR" sz="2200" b="1">
                <a:solidFill>
                  <a:srgbClr val="FFC000"/>
                </a:solidFill>
                <a:latin typeface="Consolas"/>
                <a:ea typeface="Consolas"/>
                <a:cs typeface="Consolas"/>
                <a:sym typeface="Consolas"/>
              </a:rPr>
              <a:t>let</a:t>
            </a:r>
            <a:r>
              <a:rPr lang="es-AR" sz="2200" b="1">
                <a:solidFill>
                  <a:schemeClr val="dk1"/>
                </a:solidFill>
                <a:latin typeface="Consolas"/>
                <a:ea typeface="Consolas"/>
                <a:cs typeface="Consolas"/>
                <a:sym typeface="Consolas"/>
              </a:rPr>
              <a:t> </a:t>
            </a:r>
            <a:r>
              <a:rPr lang="es-AR" sz="2200">
                <a:latin typeface="Consolas"/>
                <a:ea typeface="Consolas"/>
                <a:cs typeface="Consolas"/>
                <a:sym typeface="Consolas"/>
              </a:rPr>
              <a:t>lampImgAnterior</a:t>
            </a:r>
            <a:r>
              <a:rPr lang="es-AR" sz="2200" b="1">
                <a:latin typeface="Consolas"/>
                <a:ea typeface="Consolas"/>
                <a:cs typeface="Consolas"/>
                <a:sym typeface="Consolas"/>
              </a:rPr>
              <a:t> = </a:t>
            </a:r>
            <a:r>
              <a:rPr lang="es-AR" sz="2200">
                <a:solidFill>
                  <a:schemeClr val="dk1"/>
                </a:solidFill>
                <a:latin typeface="Consolas"/>
                <a:ea typeface="Consolas"/>
                <a:cs typeface="Consolas"/>
                <a:sym typeface="Consolas"/>
              </a:rPr>
              <a:t>lampImg</a:t>
            </a:r>
            <a:r>
              <a:rPr lang="es-AR" sz="2200" b="1">
                <a:solidFill>
                  <a:schemeClr val="dk1"/>
                </a:solidFill>
                <a:latin typeface="Consolas"/>
                <a:ea typeface="Consolas"/>
                <a:cs typeface="Consolas"/>
                <a:sym typeface="Consolas"/>
              </a:rPr>
              <a:t>.src;</a:t>
            </a:r>
            <a:endParaRPr sz="2200" b="1">
              <a:latin typeface="Consolas"/>
              <a:ea typeface="Consolas"/>
              <a:cs typeface="Consolas"/>
              <a:sym typeface="Consolas"/>
            </a:endParaRPr>
          </a:p>
          <a:p>
            <a:pPr marL="0" lvl="0" indent="0" algn="l" rtl="0">
              <a:lnSpc>
                <a:spcPct val="115000"/>
              </a:lnSpc>
              <a:spcBef>
                <a:spcPts val="0"/>
              </a:spcBef>
              <a:spcAft>
                <a:spcPts val="0"/>
              </a:spcAft>
              <a:buNone/>
            </a:pPr>
            <a:r>
              <a:rPr lang="es-AR" sz="2200">
                <a:solidFill>
                  <a:srgbClr val="000000"/>
                </a:solidFill>
                <a:latin typeface="Consolas"/>
                <a:ea typeface="Consolas"/>
                <a:cs typeface="Consolas"/>
                <a:sym typeface="Consolas"/>
              </a:rPr>
              <a:t>lampImg</a:t>
            </a:r>
            <a:r>
              <a:rPr lang="es-AR" sz="2200" b="1">
                <a:solidFill>
                  <a:srgbClr val="000000"/>
                </a:solidFill>
                <a:latin typeface="Consolas"/>
                <a:ea typeface="Consolas"/>
                <a:cs typeface="Consolas"/>
                <a:sym typeface="Consolas"/>
              </a:rPr>
              <a:t>.src = "foto.png";</a:t>
            </a:r>
            <a:endParaRPr sz="2200" b="1">
              <a:solidFill>
                <a:srgbClr val="000000"/>
              </a:solidFill>
              <a:latin typeface="Consolas"/>
              <a:ea typeface="Consolas"/>
              <a:cs typeface="Consolas"/>
              <a:sym typeface="Consolas"/>
            </a:endParaRPr>
          </a:p>
          <a:p>
            <a:pPr marL="0" lvl="0" indent="0" algn="l" rtl="0">
              <a:lnSpc>
                <a:spcPct val="115000"/>
              </a:lnSpc>
              <a:spcBef>
                <a:spcPts val="0"/>
              </a:spcBef>
              <a:spcAft>
                <a:spcPts val="0"/>
              </a:spcAft>
              <a:buNone/>
            </a:pPr>
            <a:endParaRPr sz="2200" b="1">
              <a:solidFill>
                <a:srgbClr val="000000"/>
              </a:solidFill>
              <a:latin typeface="Consolas"/>
              <a:ea typeface="Consolas"/>
              <a:cs typeface="Consolas"/>
              <a:sym typeface="Consolas"/>
            </a:endParaRPr>
          </a:p>
          <a:p>
            <a:pPr marL="0" lvl="0" indent="0" algn="l" rtl="0">
              <a:lnSpc>
                <a:spcPct val="115000"/>
              </a:lnSpc>
              <a:spcBef>
                <a:spcPts val="0"/>
              </a:spcBef>
              <a:spcAft>
                <a:spcPts val="0"/>
              </a:spcAft>
              <a:buNone/>
            </a:pPr>
            <a:r>
              <a:rPr lang="es-AR" sz="2200" b="1">
                <a:solidFill>
                  <a:srgbClr val="FFC000"/>
                </a:solidFill>
                <a:latin typeface="Consolas"/>
                <a:ea typeface="Consolas"/>
                <a:cs typeface="Consolas"/>
                <a:sym typeface="Consolas"/>
              </a:rPr>
              <a:t>let</a:t>
            </a:r>
            <a:r>
              <a:rPr lang="es-AR" sz="2200" b="1">
                <a:solidFill>
                  <a:srgbClr val="000000"/>
                </a:solidFill>
                <a:latin typeface="Consolas"/>
                <a:ea typeface="Consolas"/>
                <a:cs typeface="Consolas"/>
                <a:sym typeface="Consolas"/>
              </a:rPr>
              <a:t> </a:t>
            </a:r>
            <a:r>
              <a:rPr lang="es-AR" sz="2200">
                <a:solidFill>
                  <a:srgbClr val="000000"/>
                </a:solidFill>
                <a:latin typeface="Consolas"/>
                <a:ea typeface="Consolas"/>
                <a:cs typeface="Consolas"/>
                <a:sym typeface="Consolas"/>
              </a:rPr>
              <a:t>unDiv</a:t>
            </a:r>
            <a:r>
              <a:rPr lang="es-AR" sz="2200" b="1">
                <a:solidFill>
                  <a:srgbClr val="000000"/>
                </a:solidFill>
                <a:latin typeface="Consolas"/>
                <a:ea typeface="Consolas"/>
                <a:cs typeface="Consolas"/>
                <a:sym typeface="Consolas"/>
              </a:rPr>
              <a:t> = </a:t>
            </a:r>
            <a:r>
              <a:rPr lang="es-AR" sz="2200" b="1">
                <a:solidFill>
                  <a:srgbClr val="FFC000"/>
                </a:solidFill>
                <a:latin typeface="Consolas"/>
                <a:ea typeface="Consolas"/>
                <a:cs typeface="Consolas"/>
                <a:sym typeface="Consolas"/>
              </a:rPr>
              <a:t>document</a:t>
            </a:r>
            <a:r>
              <a:rPr lang="es-AR" sz="2200" b="1">
                <a:solidFill>
                  <a:srgbClr val="000000"/>
                </a:solidFill>
                <a:latin typeface="Consolas"/>
                <a:ea typeface="Consolas"/>
                <a:cs typeface="Consolas"/>
                <a:sym typeface="Consolas"/>
              </a:rPr>
              <a:t>.getElementById("unDiv");</a:t>
            </a:r>
            <a:endParaRPr sz="2200" b="1">
              <a:solidFill>
                <a:srgbClr val="000000"/>
              </a:solidFill>
              <a:latin typeface="Consolas"/>
              <a:ea typeface="Consolas"/>
              <a:cs typeface="Consolas"/>
              <a:sym typeface="Consolas"/>
            </a:endParaRPr>
          </a:p>
          <a:p>
            <a:pPr marL="0" lvl="0" indent="0" algn="l" rtl="0">
              <a:lnSpc>
                <a:spcPct val="115000"/>
              </a:lnSpc>
              <a:spcBef>
                <a:spcPts val="0"/>
              </a:spcBef>
              <a:spcAft>
                <a:spcPts val="0"/>
              </a:spcAft>
              <a:buNone/>
            </a:pPr>
            <a:r>
              <a:rPr lang="es-AR" sz="2200">
                <a:latin typeface="Consolas"/>
                <a:ea typeface="Consolas"/>
                <a:cs typeface="Consolas"/>
                <a:sym typeface="Consolas"/>
              </a:rPr>
              <a:t>unDiv</a:t>
            </a:r>
            <a:r>
              <a:rPr lang="es-AR" sz="2200" b="1">
                <a:solidFill>
                  <a:srgbClr val="000000"/>
                </a:solidFill>
                <a:latin typeface="Consolas"/>
                <a:ea typeface="Consolas"/>
                <a:cs typeface="Consolas"/>
                <a:sym typeface="Consolas"/>
              </a:rPr>
              <a:t>.innerHTML = "Cambiar contenido";</a:t>
            </a:r>
            <a:endParaRPr sz="2200" b="1">
              <a:solidFill>
                <a:srgbClr val="000000"/>
              </a:solidFill>
              <a:latin typeface="Consolas"/>
              <a:ea typeface="Consolas"/>
              <a:cs typeface="Consolas"/>
              <a:sym typeface="Consolas"/>
            </a:endParaRPr>
          </a:p>
          <a:p>
            <a:pPr marL="0" lvl="0" indent="0" algn="l" rtl="0">
              <a:spcBef>
                <a:spcPts val="1000"/>
              </a:spcBef>
              <a:spcAft>
                <a:spcPts val="0"/>
              </a:spcAft>
              <a:buNone/>
            </a:pPr>
            <a:endParaRPr sz="2200">
              <a:solidFill>
                <a:schemeClr val="dk1"/>
              </a:solidFill>
              <a:latin typeface="Consolas"/>
              <a:ea typeface="Consolas"/>
              <a:cs typeface="Consolas"/>
              <a:sym typeface="Consolas"/>
            </a:endParaRPr>
          </a:p>
          <a:p>
            <a:pPr marL="0" lvl="0" indent="0" algn="l" rtl="0">
              <a:lnSpc>
                <a:spcPct val="115000"/>
              </a:lnSpc>
              <a:spcBef>
                <a:spcPts val="0"/>
              </a:spcBef>
              <a:spcAft>
                <a:spcPts val="0"/>
              </a:spcAft>
              <a:buNone/>
            </a:pPr>
            <a:endParaRPr sz="2200" b="1">
              <a:latin typeface="Consolas"/>
              <a:ea typeface="Consolas"/>
              <a:cs typeface="Consolas"/>
              <a:sym typeface="Consolas"/>
            </a:endParaRPr>
          </a:p>
          <a:p>
            <a:pPr marL="0" lvl="0" indent="0" algn="l" rtl="0">
              <a:spcBef>
                <a:spcPts val="1000"/>
              </a:spcBef>
              <a:spcAft>
                <a:spcPts val="0"/>
              </a:spcAft>
              <a:buNone/>
            </a:pPr>
            <a:endParaRPr sz="2200" b="1">
              <a:solidFill>
                <a:srgbClr val="000000"/>
              </a:solidFill>
              <a:latin typeface="Consolas"/>
              <a:ea typeface="Consolas"/>
              <a:cs typeface="Consolas"/>
              <a:sym typeface="Consolas"/>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62"/>
          <p:cNvSpPr txBox="1">
            <a:spLocks noGrp="1"/>
          </p:cNvSpPr>
          <p:nvPr>
            <p:ph type="title"/>
          </p:nvPr>
        </p:nvSpPr>
        <p:spPr>
          <a:xfrm>
            <a:off x="628675" y="199500"/>
            <a:ext cx="7886700" cy="9045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Resultado</a:t>
            </a:r>
            <a:endParaRPr/>
          </a:p>
        </p:txBody>
      </p:sp>
      <p:pic>
        <p:nvPicPr>
          <p:cNvPr id="488" name="Google Shape;488;p62"/>
          <p:cNvPicPr preferRelativeResize="0"/>
          <p:nvPr/>
        </p:nvPicPr>
        <p:blipFill>
          <a:blip r:embed="rId3">
            <a:alphaModFix/>
          </a:blip>
          <a:stretch>
            <a:fillRect/>
          </a:stretch>
        </p:blipFill>
        <p:spPr>
          <a:xfrm>
            <a:off x="7679525" y="5474943"/>
            <a:ext cx="1464400" cy="1383050"/>
          </a:xfrm>
          <a:prstGeom prst="rect">
            <a:avLst/>
          </a:prstGeom>
          <a:noFill/>
          <a:ln>
            <a:noFill/>
          </a:ln>
        </p:spPr>
      </p:pic>
      <p:sp>
        <p:nvSpPr>
          <p:cNvPr id="489" name="Google Shape;489;p62"/>
          <p:cNvSpPr txBox="1"/>
          <p:nvPr/>
        </p:nvSpPr>
        <p:spPr>
          <a:xfrm>
            <a:off x="1553029" y="6292800"/>
            <a:ext cx="6126621" cy="565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s-AR" sz="2000" u="sng">
                <a:solidFill>
                  <a:schemeClr val="hlink"/>
                </a:solidFill>
                <a:hlinkClick r:id="rId4"/>
              </a:rPr>
              <a:t>https://codepen.io/webUnicen/pen/geRRLe</a:t>
            </a:r>
            <a:r>
              <a:rPr lang="es-AR" sz="2000"/>
              <a:t> </a:t>
            </a:r>
            <a:endParaRPr sz="2000"/>
          </a:p>
        </p:txBody>
      </p:sp>
      <p:sp>
        <p:nvSpPr>
          <p:cNvPr id="490" name="Google Shape;490;p62"/>
          <p:cNvSpPr txBox="1"/>
          <p:nvPr/>
        </p:nvSpPr>
        <p:spPr>
          <a:xfrm>
            <a:off x="110725" y="3285025"/>
            <a:ext cx="9033300" cy="2647800"/>
          </a:xfrm>
          <a:prstGeom prst="rect">
            <a:avLst/>
          </a:prstGeom>
          <a:noFill/>
          <a:ln>
            <a:noFill/>
          </a:ln>
        </p:spPr>
        <p:txBody>
          <a:bodyPr spcFirstLastPara="1" wrap="square" lIns="91425" tIns="91425" rIns="91425" bIns="91425" anchor="ctr" anchorCtr="0">
            <a:noAutofit/>
          </a:bodyPr>
          <a:lstStyle/>
          <a:p>
            <a:pPr marL="139700" marR="139700" lvl="0" indent="0" algn="l" rtl="0">
              <a:lnSpc>
                <a:spcPct val="100000"/>
              </a:lnSpc>
              <a:spcBef>
                <a:spcPts val="0"/>
              </a:spcBef>
              <a:spcAft>
                <a:spcPts val="0"/>
              </a:spcAft>
              <a:buNone/>
            </a:pPr>
            <a:r>
              <a:rPr lang="es-AR" sz="1800">
                <a:solidFill>
                  <a:srgbClr val="0077AA"/>
                </a:solidFill>
                <a:highlight>
                  <a:srgbClr val="FFFFFF"/>
                </a:highlight>
                <a:latin typeface="Consolas"/>
                <a:ea typeface="Consolas"/>
                <a:cs typeface="Consolas"/>
                <a:sym typeface="Consolas"/>
              </a:rPr>
              <a:t>function</a:t>
            </a:r>
            <a:r>
              <a:rPr lang="es-AR" sz="1800">
                <a:solidFill>
                  <a:schemeClr val="dk1"/>
                </a:solidFill>
                <a:highlight>
                  <a:srgbClr val="FFFFFF"/>
                </a:highlight>
                <a:latin typeface="Consolas"/>
                <a:ea typeface="Consolas"/>
                <a:cs typeface="Consolas"/>
                <a:sym typeface="Consolas"/>
              </a:rPr>
              <a:t> ActualizarSaludo</a:t>
            </a:r>
            <a:r>
              <a:rPr lang="es-AR" sz="1800">
                <a:solidFill>
                  <a:srgbClr val="999999"/>
                </a:solidFill>
                <a:highlight>
                  <a:srgbClr val="FFFFFF"/>
                </a:highlight>
                <a:latin typeface="Consolas"/>
                <a:ea typeface="Consolas"/>
                <a:cs typeface="Consolas"/>
                <a:sym typeface="Consolas"/>
              </a:rPr>
              <a:t>()</a:t>
            </a:r>
            <a:r>
              <a:rPr lang="es-AR" sz="1800">
                <a:solidFill>
                  <a:schemeClr val="dk1"/>
                </a:solidFill>
                <a:highlight>
                  <a:srgbClr val="FFFFFF"/>
                </a:highlight>
                <a:latin typeface="Consolas"/>
                <a:ea typeface="Consolas"/>
                <a:cs typeface="Consolas"/>
                <a:sym typeface="Consolas"/>
              </a:rPr>
              <a:t> </a:t>
            </a:r>
            <a:r>
              <a:rPr lang="es-AR" sz="1800">
                <a:solidFill>
                  <a:srgbClr val="999999"/>
                </a:solidFill>
                <a:highlight>
                  <a:srgbClr val="FFFFFF"/>
                </a:highlight>
                <a:latin typeface="Consolas"/>
                <a:ea typeface="Consolas"/>
                <a:cs typeface="Consolas"/>
                <a:sym typeface="Consolas"/>
              </a:rPr>
              <a:t>{</a:t>
            </a:r>
            <a:br>
              <a:rPr lang="es-AR" sz="1800">
                <a:solidFill>
                  <a:schemeClr val="dk1"/>
                </a:solidFill>
                <a:highlight>
                  <a:srgbClr val="FFFFFF"/>
                </a:highlight>
                <a:latin typeface="Consolas"/>
                <a:ea typeface="Consolas"/>
                <a:cs typeface="Consolas"/>
                <a:sym typeface="Consolas"/>
              </a:rPr>
            </a:br>
            <a:r>
              <a:rPr lang="es-AR" sz="1800">
                <a:solidFill>
                  <a:schemeClr val="dk1"/>
                </a:solidFill>
                <a:highlight>
                  <a:srgbClr val="FFFFFF"/>
                </a:highlight>
                <a:latin typeface="Consolas"/>
                <a:ea typeface="Consolas"/>
                <a:cs typeface="Consolas"/>
                <a:sym typeface="Consolas"/>
              </a:rPr>
              <a:t>    </a:t>
            </a:r>
            <a:r>
              <a:rPr lang="es-AR" sz="1800">
                <a:solidFill>
                  <a:srgbClr val="708090"/>
                </a:solidFill>
                <a:highlight>
                  <a:srgbClr val="FFFFFF"/>
                </a:highlight>
                <a:latin typeface="Consolas"/>
                <a:ea typeface="Consolas"/>
                <a:cs typeface="Consolas"/>
                <a:sym typeface="Consolas"/>
              </a:rPr>
              <a:t>//lee el nombre</a:t>
            </a:r>
            <a:br>
              <a:rPr lang="es-AR" sz="1800">
                <a:solidFill>
                  <a:srgbClr val="708090"/>
                </a:solidFill>
                <a:highlight>
                  <a:srgbClr val="FFFFFF"/>
                </a:highlight>
                <a:latin typeface="Consolas"/>
                <a:ea typeface="Consolas"/>
                <a:cs typeface="Consolas"/>
                <a:sym typeface="Consolas"/>
              </a:rPr>
            </a:br>
            <a:r>
              <a:rPr lang="es-AR" sz="1800">
                <a:solidFill>
                  <a:schemeClr val="dk1"/>
                </a:solidFill>
                <a:highlight>
                  <a:srgbClr val="FFFFFF"/>
                </a:highlight>
                <a:latin typeface="Consolas"/>
                <a:ea typeface="Consolas"/>
                <a:cs typeface="Consolas"/>
                <a:sym typeface="Consolas"/>
              </a:rPr>
              <a:t>    </a:t>
            </a:r>
            <a:r>
              <a:rPr lang="es-AR" sz="1800">
                <a:solidFill>
                  <a:srgbClr val="0077AA"/>
                </a:solidFill>
                <a:highlight>
                  <a:srgbClr val="FFFFFF"/>
                </a:highlight>
                <a:latin typeface="Consolas"/>
                <a:ea typeface="Consolas"/>
                <a:cs typeface="Consolas"/>
                <a:sym typeface="Consolas"/>
              </a:rPr>
              <a:t>let</a:t>
            </a:r>
            <a:r>
              <a:rPr lang="es-AR" sz="1800">
                <a:solidFill>
                  <a:schemeClr val="dk1"/>
                </a:solidFill>
                <a:highlight>
                  <a:srgbClr val="FFFFFF"/>
                </a:highlight>
                <a:latin typeface="Consolas"/>
                <a:ea typeface="Consolas"/>
                <a:cs typeface="Consolas"/>
                <a:sym typeface="Consolas"/>
              </a:rPr>
              <a:t> nodoInput </a:t>
            </a:r>
            <a:r>
              <a:rPr lang="es-AR" sz="1800">
                <a:solidFill>
                  <a:srgbClr val="A67F59"/>
                </a:solidFill>
                <a:highlight>
                  <a:srgbClr val="FFFFFF"/>
                </a:highlight>
                <a:latin typeface="Consolas"/>
                <a:ea typeface="Consolas"/>
                <a:cs typeface="Consolas"/>
                <a:sym typeface="Consolas"/>
              </a:rPr>
              <a:t>=</a:t>
            </a:r>
            <a:r>
              <a:rPr lang="es-AR" sz="1800">
                <a:solidFill>
                  <a:schemeClr val="dk1"/>
                </a:solidFill>
                <a:highlight>
                  <a:srgbClr val="FFFFFF"/>
                </a:highlight>
                <a:latin typeface="Consolas"/>
                <a:ea typeface="Consolas"/>
                <a:cs typeface="Consolas"/>
                <a:sym typeface="Consolas"/>
              </a:rPr>
              <a:t> </a:t>
            </a:r>
            <a:r>
              <a:rPr lang="es-AR" sz="1800" b="1">
                <a:solidFill>
                  <a:schemeClr val="dk1"/>
                </a:solidFill>
                <a:highlight>
                  <a:srgbClr val="FFFFFF"/>
                </a:highlight>
                <a:latin typeface="Consolas"/>
                <a:ea typeface="Consolas"/>
                <a:cs typeface="Consolas"/>
                <a:sym typeface="Consolas"/>
              </a:rPr>
              <a:t>document</a:t>
            </a:r>
            <a:r>
              <a:rPr lang="es-AR" sz="1800" b="1">
                <a:solidFill>
                  <a:srgbClr val="999999"/>
                </a:solidFill>
                <a:highlight>
                  <a:srgbClr val="FFFFFF"/>
                </a:highlight>
                <a:latin typeface="Consolas"/>
                <a:ea typeface="Consolas"/>
                <a:cs typeface="Consolas"/>
                <a:sym typeface="Consolas"/>
              </a:rPr>
              <a:t>.</a:t>
            </a:r>
            <a:r>
              <a:rPr lang="es-AR" sz="1800" b="1">
                <a:solidFill>
                  <a:schemeClr val="dk1"/>
                </a:solidFill>
                <a:highlight>
                  <a:srgbClr val="FFFFFF"/>
                </a:highlight>
                <a:latin typeface="Consolas"/>
                <a:ea typeface="Consolas"/>
                <a:cs typeface="Consolas"/>
                <a:sym typeface="Consolas"/>
              </a:rPr>
              <a:t>getElementById</a:t>
            </a:r>
            <a:r>
              <a:rPr lang="es-AR" sz="1800" b="1">
                <a:solidFill>
                  <a:srgbClr val="999999"/>
                </a:solidFill>
                <a:highlight>
                  <a:srgbClr val="FFFFFF"/>
                </a:highlight>
                <a:latin typeface="Consolas"/>
                <a:ea typeface="Consolas"/>
                <a:cs typeface="Consolas"/>
                <a:sym typeface="Consolas"/>
              </a:rPr>
              <a:t>(</a:t>
            </a:r>
            <a:r>
              <a:rPr lang="es-AR" sz="1800" b="1">
                <a:solidFill>
                  <a:srgbClr val="669900"/>
                </a:solidFill>
                <a:highlight>
                  <a:srgbClr val="FFFFFF"/>
                </a:highlight>
                <a:latin typeface="Consolas"/>
                <a:ea typeface="Consolas"/>
                <a:cs typeface="Consolas"/>
                <a:sym typeface="Consolas"/>
              </a:rPr>
              <a:t>"txtNombre"</a:t>
            </a:r>
            <a:r>
              <a:rPr lang="es-AR" sz="1800" b="1">
                <a:solidFill>
                  <a:srgbClr val="999999"/>
                </a:solidFill>
                <a:highlight>
                  <a:srgbClr val="FFFFFF"/>
                </a:highlight>
                <a:latin typeface="Consolas"/>
                <a:ea typeface="Consolas"/>
                <a:cs typeface="Consolas"/>
                <a:sym typeface="Consolas"/>
              </a:rPr>
              <a:t>);</a:t>
            </a:r>
            <a:br>
              <a:rPr lang="es-AR" sz="1800">
                <a:solidFill>
                  <a:srgbClr val="999999"/>
                </a:solidFill>
                <a:highlight>
                  <a:srgbClr val="FFFFFF"/>
                </a:highlight>
                <a:latin typeface="Consolas"/>
                <a:ea typeface="Consolas"/>
                <a:cs typeface="Consolas"/>
                <a:sym typeface="Consolas"/>
              </a:rPr>
            </a:br>
            <a:r>
              <a:rPr lang="es-AR" sz="1800">
                <a:solidFill>
                  <a:schemeClr val="dk1"/>
                </a:solidFill>
                <a:highlight>
                  <a:srgbClr val="FFFFFF"/>
                </a:highlight>
                <a:latin typeface="Consolas"/>
                <a:ea typeface="Consolas"/>
                <a:cs typeface="Consolas"/>
                <a:sym typeface="Consolas"/>
              </a:rPr>
              <a:t>    </a:t>
            </a:r>
            <a:r>
              <a:rPr lang="es-AR" sz="1800">
                <a:solidFill>
                  <a:srgbClr val="0077AA"/>
                </a:solidFill>
                <a:highlight>
                  <a:srgbClr val="FFFFFF"/>
                </a:highlight>
                <a:latin typeface="Consolas"/>
                <a:ea typeface="Consolas"/>
                <a:cs typeface="Consolas"/>
                <a:sym typeface="Consolas"/>
              </a:rPr>
              <a:t>let</a:t>
            </a:r>
            <a:r>
              <a:rPr lang="es-AR" sz="1800">
                <a:solidFill>
                  <a:schemeClr val="dk1"/>
                </a:solidFill>
                <a:highlight>
                  <a:srgbClr val="FFFFFF"/>
                </a:highlight>
                <a:latin typeface="Consolas"/>
                <a:ea typeface="Consolas"/>
                <a:cs typeface="Consolas"/>
                <a:sym typeface="Consolas"/>
              </a:rPr>
              <a:t> nombre </a:t>
            </a:r>
            <a:r>
              <a:rPr lang="es-AR" sz="1800">
                <a:solidFill>
                  <a:srgbClr val="A67F59"/>
                </a:solidFill>
                <a:highlight>
                  <a:srgbClr val="FFFFFF"/>
                </a:highlight>
                <a:latin typeface="Consolas"/>
                <a:ea typeface="Consolas"/>
                <a:cs typeface="Consolas"/>
                <a:sym typeface="Consolas"/>
              </a:rPr>
              <a:t>=</a:t>
            </a:r>
            <a:r>
              <a:rPr lang="es-AR" sz="1800">
                <a:solidFill>
                  <a:schemeClr val="dk1"/>
                </a:solidFill>
                <a:highlight>
                  <a:srgbClr val="FFFFFF"/>
                </a:highlight>
                <a:latin typeface="Consolas"/>
                <a:ea typeface="Consolas"/>
                <a:cs typeface="Consolas"/>
                <a:sym typeface="Consolas"/>
              </a:rPr>
              <a:t> </a:t>
            </a:r>
            <a:r>
              <a:rPr lang="es-AR" sz="1800" b="1">
                <a:solidFill>
                  <a:schemeClr val="dk1"/>
                </a:solidFill>
                <a:highlight>
                  <a:srgbClr val="FFFFFF"/>
                </a:highlight>
                <a:latin typeface="Consolas"/>
                <a:ea typeface="Consolas"/>
                <a:cs typeface="Consolas"/>
                <a:sym typeface="Consolas"/>
              </a:rPr>
              <a:t>nodoInput</a:t>
            </a:r>
            <a:r>
              <a:rPr lang="es-AR" sz="1800" b="1">
                <a:solidFill>
                  <a:srgbClr val="999999"/>
                </a:solidFill>
                <a:highlight>
                  <a:srgbClr val="FFFFFF"/>
                </a:highlight>
                <a:latin typeface="Consolas"/>
                <a:ea typeface="Consolas"/>
                <a:cs typeface="Consolas"/>
                <a:sym typeface="Consolas"/>
              </a:rPr>
              <a:t>.</a:t>
            </a:r>
            <a:r>
              <a:rPr lang="es-AR" sz="1800" b="1">
                <a:solidFill>
                  <a:schemeClr val="dk1"/>
                </a:solidFill>
                <a:highlight>
                  <a:srgbClr val="FFFFFF"/>
                </a:highlight>
                <a:latin typeface="Consolas"/>
                <a:ea typeface="Consolas"/>
                <a:cs typeface="Consolas"/>
                <a:sym typeface="Consolas"/>
              </a:rPr>
              <a:t>value</a:t>
            </a:r>
            <a:r>
              <a:rPr lang="es-AR" sz="1800" b="1">
                <a:solidFill>
                  <a:srgbClr val="999999"/>
                </a:solidFill>
                <a:highlight>
                  <a:srgbClr val="FFFFFF"/>
                </a:highlight>
                <a:latin typeface="Consolas"/>
                <a:ea typeface="Consolas"/>
                <a:cs typeface="Consolas"/>
                <a:sym typeface="Consolas"/>
              </a:rPr>
              <a:t>;</a:t>
            </a:r>
            <a:endParaRPr sz="1800" b="1">
              <a:solidFill>
                <a:srgbClr val="999999"/>
              </a:solidFill>
              <a:highlight>
                <a:srgbClr val="FFFFFF"/>
              </a:highlight>
              <a:latin typeface="Consolas"/>
              <a:ea typeface="Consolas"/>
              <a:cs typeface="Consolas"/>
              <a:sym typeface="Consolas"/>
            </a:endParaRPr>
          </a:p>
          <a:p>
            <a:pPr marL="139700" marR="139700" lvl="0" indent="0" algn="l" rtl="0">
              <a:lnSpc>
                <a:spcPct val="100000"/>
              </a:lnSpc>
              <a:spcBef>
                <a:spcPts val="0"/>
              </a:spcBef>
              <a:spcAft>
                <a:spcPts val="0"/>
              </a:spcAft>
              <a:buNone/>
            </a:pPr>
            <a:r>
              <a:rPr lang="es-AR" sz="1800">
                <a:solidFill>
                  <a:schemeClr val="dk1"/>
                </a:solidFill>
                <a:highlight>
                  <a:srgbClr val="FFFFFF"/>
                </a:highlight>
                <a:latin typeface="Consolas"/>
                <a:ea typeface="Consolas"/>
                <a:cs typeface="Consolas"/>
                <a:sym typeface="Consolas"/>
              </a:rPr>
              <a:t>    </a:t>
            </a:r>
            <a:r>
              <a:rPr lang="es-AR" sz="1800">
                <a:solidFill>
                  <a:srgbClr val="708090"/>
                </a:solidFill>
                <a:highlight>
                  <a:srgbClr val="FFFFFF"/>
                </a:highlight>
                <a:latin typeface="Consolas"/>
                <a:ea typeface="Consolas"/>
                <a:cs typeface="Consolas"/>
                <a:sym typeface="Consolas"/>
              </a:rPr>
              <a:t>//lo muestra en consola (opcional, para debug)</a:t>
            </a:r>
            <a:br>
              <a:rPr lang="es-AR" sz="1800">
                <a:solidFill>
                  <a:schemeClr val="dk1"/>
                </a:solidFill>
                <a:highlight>
                  <a:srgbClr val="FFFFFF"/>
                </a:highlight>
                <a:latin typeface="Consolas"/>
                <a:ea typeface="Consolas"/>
                <a:cs typeface="Consolas"/>
                <a:sym typeface="Consolas"/>
              </a:rPr>
            </a:br>
            <a:r>
              <a:rPr lang="es-AR" sz="1800">
                <a:solidFill>
                  <a:schemeClr val="dk1"/>
                </a:solidFill>
                <a:highlight>
                  <a:srgbClr val="FFFFFF"/>
                </a:highlight>
                <a:latin typeface="Consolas"/>
                <a:ea typeface="Consolas"/>
                <a:cs typeface="Consolas"/>
                <a:sym typeface="Consolas"/>
              </a:rPr>
              <a:t>    console</a:t>
            </a:r>
            <a:r>
              <a:rPr lang="es-AR" sz="1800">
                <a:solidFill>
                  <a:srgbClr val="999999"/>
                </a:solidFill>
                <a:highlight>
                  <a:srgbClr val="FFFFFF"/>
                </a:highlight>
                <a:latin typeface="Consolas"/>
                <a:ea typeface="Consolas"/>
                <a:cs typeface="Consolas"/>
                <a:sym typeface="Consolas"/>
              </a:rPr>
              <a:t>.</a:t>
            </a:r>
            <a:r>
              <a:rPr lang="es-AR" sz="1800">
                <a:solidFill>
                  <a:schemeClr val="dk1"/>
                </a:solidFill>
                <a:highlight>
                  <a:srgbClr val="FFFFFF"/>
                </a:highlight>
                <a:latin typeface="Consolas"/>
                <a:ea typeface="Consolas"/>
                <a:cs typeface="Consolas"/>
                <a:sym typeface="Consolas"/>
              </a:rPr>
              <a:t>log</a:t>
            </a:r>
            <a:r>
              <a:rPr lang="es-AR" sz="1800">
                <a:solidFill>
                  <a:srgbClr val="999999"/>
                </a:solidFill>
                <a:highlight>
                  <a:srgbClr val="FFFFFF"/>
                </a:highlight>
                <a:latin typeface="Consolas"/>
                <a:ea typeface="Consolas"/>
                <a:cs typeface="Consolas"/>
                <a:sym typeface="Consolas"/>
              </a:rPr>
              <a:t>(</a:t>
            </a:r>
            <a:r>
              <a:rPr lang="es-AR" sz="1800">
                <a:solidFill>
                  <a:schemeClr val="dk1"/>
                </a:solidFill>
                <a:highlight>
                  <a:srgbClr val="FFFFFF"/>
                </a:highlight>
                <a:latin typeface="Consolas"/>
                <a:ea typeface="Consolas"/>
                <a:cs typeface="Consolas"/>
                <a:sym typeface="Consolas"/>
              </a:rPr>
              <a:t>nombre</a:t>
            </a:r>
            <a:r>
              <a:rPr lang="es-AR" sz="1800">
                <a:solidFill>
                  <a:srgbClr val="999999"/>
                </a:solidFill>
                <a:highlight>
                  <a:srgbClr val="FFFFFF"/>
                </a:highlight>
                <a:latin typeface="Consolas"/>
                <a:ea typeface="Consolas"/>
                <a:cs typeface="Consolas"/>
                <a:sym typeface="Consolas"/>
              </a:rPr>
              <a:t>);</a:t>
            </a:r>
            <a:br>
              <a:rPr lang="es-AR" sz="1800">
                <a:solidFill>
                  <a:srgbClr val="999999"/>
                </a:solidFill>
                <a:highlight>
                  <a:srgbClr val="FFFFFF"/>
                </a:highlight>
                <a:latin typeface="Consolas"/>
                <a:ea typeface="Consolas"/>
                <a:cs typeface="Consolas"/>
                <a:sym typeface="Consolas"/>
              </a:rPr>
            </a:br>
            <a:r>
              <a:rPr lang="es-AR" sz="1800">
                <a:solidFill>
                  <a:schemeClr val="dk1"/>
                </a:solidFill>
                <a:highlight>
                  <a:srgbClr val="FFFFFF"/>
                </a:highlight>
                <a:latin typeface="Consolas"/>
                <a:ea typeface="Consolas"/>
                <a:cs typeface="Consolas"/>
                <a:sym typeface="Consolas"/>
              </a:rPr>
              <a:t>    </a:t>
            </a:r>
            <a:r>
              <a:rPr lang="es-AR" sz="1800">
                <a:solidFill>
                  <a:srgbClr val="708090"/>
                </a:solidFill>
                <a:highlight>
                  <a:srgbClr val="FFFFFF"/>
                </a:highlight>
                <a:latin typeface="Consolas"/>
                <a:ea typeface="Consolas"/>
                <a:cs typeface="Consolas"/>
                <a:sym typeface="Consolas"/>
              </a:rPr>
              <a:t>//lo muestra en el DOM</a:t>
            </a:r>
            <a:br>
              <a:rPr lang="es-AR" sz="1800">
                <a:solidFill>
                  <a:schemeClr val="dk1"/>
                </a:solidFill>
                <a:highlight>
                  <a:srgbClr val="FFFFFF"/>
                </a:highlight>
                <a:latin typeface="Consolas"/>
                <a:ea typeface="Consolas"/>
                <a:cs typeface="Consolas"/>
                <a:sym typeface="Consolas"/>
              </a:rPr>
            </a:br>
            <a:r>
              <a:rPr lang="es-AR" sz="1800">
                <a:solidFill>
                  <a:schemeClr val="dk1"/>
                </a:solidFill>
                <a:highlight>
                  <a:srgbClr val="FFFFFF"/>
                </a:highlight>
                <a:latin typeface="Consolas"/>
                <a:ea typeface="Consolas"/>
                <a:cs typeface="Consolas"/>
                <a:sym typeface="Consolas"/>
              </a:rPr>
              <a:t>    </a:t>
            </a:r>
            <a:r>
              <a:rPr lang="es-AR" sz="1800">
                <a:solidFill>
                  <a:srgbClr val="0077AA"/>
                </a:solidFill>
                <a:highlight>
                  <a:srgbClr val="FFFFFF"/>
                </a:highlight>
                <a:latin typeface="Consolas"/>
                <a:ea typeface="Consolas"/>
                <a:cs typeface="Consolas"/>
                <a:sym typeface="Consolas"/>
              </a:rPr>
              <a:t>let</a:t>
            </a:r>
            <a:r>
              <a:rPr lang="es-AR" sz="1800">
                <a:solidFill>
                  <a:schemeClr val="dk1"/>
                </a:solidFill>
                <a:highlight>
                  <a:srgbClr val="FFFFFF"/>
                </a:highlight>
                <a:latin typeface="Consolas"/>
                <a:ea typeface="Consolas"/>
                <a:cs typeface="Consolas"/>
                <a:sym typeface="Consolas"/>
              </a:rPr>
              <a:t> nodoSaludo </a:t>
            </a:r>
            <a:r>
              <a:rPr lang="es-AR" sz="1800">
                <a:solidFill>
                  <a:srgbClr val="A67F59"/>
                </a:solidFill>
                <a:highlight>
                  <a:srgbClr val="FFFFFF"/>
                </a:highlight>
                <a:latin typeface="Consolas"/>
                <a:ea typeface="Consolas"/>
                <a:cs typeface="Consolas"/>
                <a:sym typeface="Consolas"/>
              </a:rPr>
              <a:t>=</a:t>
            </a:r>
            <a:r>
              <a:rPr lang="es-AR" sz="1800">
                <a:solidFill>
                  <a:schemeClr val="dk1"/>
                </a:solidFill>
                <a:highlight>
                  <a:srgbClr val="FFFFFF"/>
                </a:highlight>
                <a:latin typeface="Consolas"/>
                <a:ea typeface="Consolas"/>
                <a:cs typeface="Consolas"/>
                <a:sym typeface="Consolas"/>
              </a:rPr>
              <a:t> </a:t>
            </a:r>
            <a:r>
              <a:rPr lang="es-AR" sz="1800" b="1">
                <a:solidFill>
                  <a:schemeClr val="dk1"/>
                </a:solidFill>
                <a:highlight>
                  <a:srgbClr val="FFFFFF"/>
                </a:highlight>
                <a:latin typeface="Consolas"/>
                <a:ea typeface="Consolas"/>
                <a:cs typeface="Consolas"/>
                <a:sym typeface="Consolas"/>
              </a:rPr>
              <a:t>document</a:t>
            </a:r>
            <a:r>
              <a:rPr lang="es-AR" sz="1800" b="1">
                <a:solidFill>
                  <a:srgbClr val="999999"/>
                </a:solidFill>
                <a:highlight>
                  <a:srgbClr val="FFFFFF"/>
                </a:highlight>
                <a:latin typeface="Consolas"/>
                <a:ea typeface="Consolas"/>
                <a:cs typeface="Consolas"/>
                <a:sym typeface="Consolas"/>
              </a:rPr>
              <a:t>.</a:t>
            </a:r>
            <a:r>
              <a:rPr lang="es-AR" sz="1800" b="1">
                <a:solidFill>
                  <a:schemeClr val="dk1"/>
                </a:solidFill>
                <a:highlight>
                  <a:srgbClr val="FFFFFF"/>
                </a:highlight>
                <a:latin typeface="Consolas"/>
                <a:ea typeface="Consolas"/>
                <a:cs typeface="Consolas"/>
                <a:sym typeface="Consolas"/>
              </a:rPr>
              <a:t>getElementById</a:t>
            </a:r>
            <a:r>
              <a:rPr lang="es-AR" sz="1800" b="1">
                <a:solidFill>
                  <a:srgbClr val="999999"/>
                </a:solidFill>
                <a:highlight>
                  <a:srgbClr val="FFFFFF"/>
                </a:highlight>
                <a:latin typeface="Consolas"/>
                <a:ea typeface="Consolas"/>
                <a:cs typeface="Consolas"/>
                <a:sym typeface="Consolas"/>
              </a:rPr>
              <a:t>(</a:t>
            </a:r>
            <a:r>
              <a:rPr lang="es-AR" sz="1800" b="1">
                <a:solidFill>
                  <a:srgbClr val="669900"/>
                </a:solidFill>
                <a:highlight>
                  <a:srgbClr val="FFFFFF"/>
                </a:highlight>
                <a:latin typeface="Consolas"/>
                <a:ea typeface="Consolas"/>
                <a:cs typeface="Consolas"/>
                <a:sym typeface="Consolas"/>
              </a:rPr>
              <a:t>"txtSaludo"</a:t>
            </a:r>
            <a:r>
              <a:rPr lang="es-AR" sz="1800" b="1">
                <a:solidFill>
                  <a:srgbClr val="999999"/>
                </a:solidFill>
                <a:highlight>
                  <a:srgbClr val="FFFFFF"/>
                </a:highlight>
                <a:latin typeface="Consolas"/>
                <a:ea typeface="Consolas"/>
                <a:cs typeface="Consolas"/>
                <a:sym typeface="Consolas"/>
              </a:rPr>
              <a:t>);</a:t>
            </a:r>
            <a:br>
              <a:rPr lang="es-AR" sz="1800" b="1">
                <a:solidFill>
                  <a:schemeClr val="dk1"/>
                </a:solidFill>
                <a:highlight>
                  <a:srgbClr val="FFFFFF"/>
                </a:highlight>
                <a:latin typeface="Consolas"/>
                <a:ea typeface="Consolas"/>
                <a:cs typeface="Consolas"/>
                <a:sym typeface="Consolas"/>
              </a:rPr>
            </a:br>
            <a:r>
              <a:rPr lang="es-AR" sz="1800" b="1">
                <a:solidFill>
                  <a:schemeClr val="dk1"/>
                </a:solidFill>
                <a:highlight>
                  <a:srgbClr val="FFFFFF"/>
                </a:highlight>
                <a:latin typeface="Consolas"/>
                <a:ea typeface="Consolas"/>
                <a:cs typeface="Consolas"/>
                <a:sym typeface="Consolas"/>
              </a:rPr>
              <a:t>    nodoSaludo</a:t>
            </a:r>
            <a:r>
              <a:rPr lang="es-AR" sz="1800" b="1">
                <a:solidFill>
                  <a:srgbClr val="999999"/>
                </a:solidFill>
                <a:highlight>
                  <a:srgbClr val="FFFFFF"/>
                </a:highlight>
                <a:latin typeface="Consolas"/>
                <a:ea typeface="Consolas"/>
                <a:cs typeface="Consolas"/>
                <a:sym typeface="Consolas"/>
              </a:rPr>
              <a:t>.</a:t>
            </a:r>
            <a:r>
              <a:rPr lang="es-AR" sz="1800" b="1">
                <a:solidFill>
                  <a:schemeClr val="dk1"/>
                </a:solidFill>
                <a:highlight>
                  <a:srgbClr val="FFFFFF"/>
                </a:highlight>
                <a:latin typeface="Consolas"/>
                <a:ea typeface="Consolas"/>
                <a:cs typeface="Consolas"/>
                <a:sym typeface="Consolas"/>
              </a:rPr>
              <a:t>innerHTML </a:t>
            </a:r>
            <a:r>
              <a:rPr lang="es-AR" sz="1800" b="1">
                <a:solidFill>
                  <a:srgbClr val="A67F59"/>
                </a:solidFill>
                <a:highlight>
                  <a:srgbClr val="FFFFFF"/>
                </a:highlight>
                <a:latin typeface="Consolas"/>
                <a:ea typeface="Consolas"/>
                <a:cs typeface="Consolas"/>
                <a:sym typeface="Consolas"/>
              </a:rPr>
              <a:t>=</a:t>
            </a:r>
            <a:r>
              <a:rPr lang="es-AR" sz="1800" b="1">
                <a:solidFill>
                  <a:schemeClr val="dk1"/>
                </a:solidFill>
                <a:highlight>
                  <a:srgbClr val="FFFFFF"/>
                </a:highlight>
                <a:latin typeface="Consolas"/>
                <a:ea typeface="Consolas"/>
                <a:cs typeface="Consolas"/>
                <a:sym typeface="Consolas"/>
              </a:rPr>
              <a:t> </a:t>
            </a:r>
            <a:r>
              <a:rPr lang="es-AR" sz="1800">
                <a:solidFill>
                  <a:srgbClr val="669900"/>
                </a:solidFill>
                <a:highlight>
                  <a:srgbClr val="FFFFFF"/>
                </a:highlight>
                <a:latin typeface="Consolas"/>
                <a:ea typeface="Consolas"/>
                <a:cs typeface="Consolas"/>
                <a:sym typeface="Consolas"/>
              </a:rPr>
              <a:t>"Hola "</a:t>
            </a:r>
            <a:r>
              <a:rPr lang="es-AR" sz="1800">
                <a:solidFill>
                  <a:schemeClr val="dk1"/>
                </a:solidFill>
                <a:highlight>
                  <a:srgbClr val="FFFFFF"/>
                </a:highlight>
                <a:latin typeface="Consolas"/>
                <a:ea typeface="Consolas"/>
                <a:cs typeface="Consolas"/>
                <a:sym typeface="Consolas"/>
              </a:rPr>
              <a:t> </a:t>
            </a:r>
            <a:r>
              <a:rPr lang="es-AR" sz="1800">
                <a:solidFill>
                  <a:srgbClr val="A67F59"/>
                </a:solidFill>
                <a:highlight>
                  <a:srgbClr val="FFFFFF"/>
                </a:highlight>
                <a:latin typeface="Consolas"/>
                <a:ea typeface="Consolas"/>
                <a:cs typeface="Consolas"/>
                <a:sym typeface="Consolas"/>
              </a:rPr>
              <a:t>+</a:t>
            </a:r>
            <a:r>
              <a:rPr lang="es-AR" sz="1800">
                <a:solidFill>
                  <a:schemeClr val="dk1"/>
                </a:solidFill>
                <a:highlight>
                  <a:srgbClr val="FFFFFF"/>
                </a:highlight>
                <a:latin typeface="Consolas"/>
                <a:ea typeface="Consolas"/>
                <a:cs typeface="Consolas"/>
                <a:sym typeface="Consolas"/>
              </a:rPr>
              <a:t> nombre</a:t>
            </a:r>
            <a:r>
              <a:rPr lang="es-AR" sz="1800">
                <a:solidFill>
                  <a:srgbClr val="999999"/>
                </a:solidFill>
                <a:highlight>
                  <a:srgbClr val="FFFFFF"/>
                </a:highlight>
                <a:latin typeface="Consolas"/>
                <a:ea typeface="Consolas"/>
                <a:cs typeface="Consolas"/>
                <a:sym typeface="Consolas"/>
              </a:rPr>
              <a:t>;</a:t>
            </a:r>
            <a:br>
              <a:rPr lang="es-AR" sz="1800">
                <a:solidFill>
                  <a:schemeClr val="dk1"/>
                </a:solidFill>
                <a:highlight>
                  <a:srgbClr val="FFFFFF"/>
                </a:highlight>
                <a:latin typeface="Consolas"/>
                <a:ea typeface="Consolas"/>
                <a:cs typeface="Consolas"/>
                <a:sym typeface="Consolas"/>
              </a:rPr>
            </a:br>
            <a:r>
              <a:rPr lang="es-AR" sz="1800">
                <a:solidFill>
                  <a:srgbClr val="999999"/>
                </a:solidFill>
                <a:highlight>
                  <a:srgbClr val="FFFFFF"/>
                </a:highlight>
                <a:latin typeface="Consolas"/>
                <a:ea typeface="Consolas"/>
                <a:cs typeface="Consolas"/>
                <a:sym typeface="Consolas"/>
              </a:rPr>
              <a:t>}</a:t>
            </a:r>
            <a:endParaRPr sz="1800">
              <a:solidFill>
                <a:srgbClr val="999999"/>
              </a:solidFill>
              <a:highlight>
                <a:srgbClr val="FFFFFF"/>
              </a:highlight>
              <a:latin typeface="Consolas"/>
              <a:ea typeface="Consolas"/>
              <a:cs typeface="Consolas"/>
              <a:sym typeface="Consolas"/>
            </a:endParaRPr>
          </a:p>
        </p:txBody>
      </p:sp>
      <p:sp>
        <p:nvSpPr>
          <p:cNvPr id="491" name="Google Shape;491;p62"/>
          <p:cNvSpPr txBox="1"/>
          <p:nvPr/>
        </p:nvSpPr>
        <p:spPr>
          <a:xfrm>
            <a:off x="110725" y="1538275"/>
            <a:ext cx="8922600" cy="1567500"/>
          </a:xfrm>
          <a:prstGeom prst="rect">
            <a:avLst/>
          </a:prstGeom>
          <a:noFill/>
          <a:ln>
            <a:noFill/>
          </a:ln>
        </p:spPr>
        <p:txBody>
          <a:bodyPr spcFirstLastPara="1" wrap="square" lIns="91425" tIns="91425" rIns="91425" bIns="91425" anchor="ctr" anchorCtr="0">
            <a:noAutofit/>
          </a:bodyPr>
          <a:lstStyle/>
          <a:p>
            <a:pPr marL="139700" marR="139700" lvl="0" indent="0" algn="l" rtl="0">
              <a:lnSpc>
                <a:spcPct val="142857"/>
              </a:lnSpc>
              <a:spcBef>
                <a:spcPts val="500"/>
              </a:spcBef>
              <a:spcAft>
                <a:spcPts val="500"/>
              </a:spcAft>
              <a:buNone/>
            </a:pPr>
            <a:r>
              <a:rPr lang="es-AR" sz="1800">
                <a:solidFill>
                  <a:srgbClr val="999999"/>
                </a:solidFill>
                <a:highlight>
                  <a:srgbClr val="FFFFFF"/>
                </a:highlight>
                <a:latin typeface="Consolas"/>
                <a:ea typeface="Consolas"/>
                <a:cs typeface="Consolas"/>
                <a:sym typeface="Consolas"/>
              </a:rPr>
              <a:t>&lt;</a:t>
            </a:r>
            <a:r>
              <a:rPr lang="es-AR" sz="1800">
                <a:solidFill>
                  <a:srgbClr val="990055"/>
                </a:solidFill>
                <a:highlight>
                  <a:srgbClr val="FFFFFF"/>
                </a:highlight>
                <a:latin typeface="Consolas"/>
                <a:ea typeface="Consolas"/>
                <a:cs typeface="Consolas"/>
                <a:sym typeface="Consolas"/>
              </a:rPr>
              <a:t>input </a:t>
            </a:r>
            <a:r>
              <a:rPr lang="es-AR" sz="1800">
                <a:solidFill>
                  <a:srgbClr val="669900"/>
                </a:solidFill>
                <a:highlight>
                  <a:srgbClr val="FFFFFF"/>
                </a:highlight>
                <a:latin typeface="Consolas"/>
                <a:ea typeface="Consolas"/>
                <a:cs typeface="Consolas"/>
                <a:sym typeface="Consolas"/>
              </a:rPr>
              <a:t>type</a:t>
            </a:r>
            <a:r>
              <a:rPr lang="es-AR" sz="1800">
                <a:solidFill>
                  <a:srgbClr val="999999"/>
                </a:solidFill>
                <a:highlight>
                  <a:srgbClr val="FFFFFF"/>
                </a:highlight>
                <a:latin typeface="Consolas"/>
                <a:ea typeface="Consolas"/>
                <a:cs typeface="Consolas"/>
                <a:sym typeface="Consolas"/>
              </a:rPr>
              <a:t>="</a:t>
            </a:r>
            <a:r>
              <a:rPr lang="es-AR" sz="1800">
                <a:solidFill>
                  <a:srgbClr val="0077AA"/>
                </a:solidFill>
                <a:highlight>
                  <a:srgbClr val="FFFFFF"/>
                </a:highlight>
                <a:latin typeface="Consolas"/>
                <a:ea typeface="Consolas"/>
                <a:cs typeface="Consolas"/>
                <a:sym typeface="Consolas"/>
              </a:rPr>
              <a:t>text</a:t>
            </a:r>
            <a:r>
              <a:rPr lang="es-AR" sz="1800">
                <a:solidFill>
                  <a:srgbClr val="999999"/>
                </a:solidFill>
                <a:highlight>
                  <a:srgbClr val="FFFFFF"/>
                </a:highlight>
                <a:latin typeface="Consolas"/>
                <a:ea typeface="Consolas"/>
                <a:cs typeface="Consolas"/>
                <a:sym typeface="Consolas"/>
              </a:rPr>
              <a:t>"</a:t>
            </a:r>
            <a:r>
              <a:rPr lang="es-AR" sz="1800">
                <a:solidFill>
                  <a:srgbClr val="990055"/>
                </a:solidFill>
                <a:highlight>
                  <a:srgbClr val="FFFFFF"/>
                </a:highlight>
                <a:latin typeface="Consolas"/>
                <a:ea typeface="Consolas"/>
                <a:cs typeface="Consolas"/>
                <a:sym typeface="Consolas"/>
              </a:rPr>
              <a:t> </a:t>
            </a:r>
            <a:r>
              <a:rPr lang="es-AR" sz="1800" b="1">
                <a:solidFill>
                  <a:srgbClr val="669900"/>
                </a:solidFill>
                <a:highlight>
                  <a:srgbClr val="FFFFFF"/>
                </a:highlight>
                <a:latin typeface="Consolas"/>
                <a:ea typeface="Consolas"/>
                <a:cs typeface="Consolas"/>
                <a:sym typeface="Consolas"/>
              </a:rPr>
              <a:t>id</a:t>
            </a:r>
            <a:r>
              <a:rPr lang="es-AR" sz="1800" b="1">
                <a:solidFill>
                  <a:srgbClr val="999999"/>
                </a:solidFill>
                <a:highlight>
                  <a:srgbClr val="FFFFFF"/>
                </a:highlight>
                <a:latin typeface="Consolas"/>
                <a:ea typeface="Consolas"/>
                <a:cs typeface="Consolas"/>
                <a:sym typeface="Consolas"/>
              </a:rPr>
              <a:t>="</a:t>
            </a:r>
            <a:r>
              <a:rPr lang="es-AR" sz="1800" b="1">
                <a:solidFill>
                  <a:srgbClr val="0077AA"/>
                </a:solidFill>
                <a:highlight>
                  <a:srgbClr val="FFFFFF"/>
                </a:highlight>
                <a:latin typeface="Consolas"/>
                <a:ea typeface="Consolas"/>
                <a:cs typeface="Consolas"/>
                <a:sym typeface="Consolas"/>
              </a:rPr>
              <a:t>txtNombre</a:t>
            </a:r>
            <a:r>
              <a:rPr lang="es-AR" sz="1800" b="1">
                <a:solidFill>
                  <a:srgbClr val="999999"/>
                </a:solidFill>
                <a:highlight>
                  <a:srgbClr val="FFFFFF"/>
                </a:highlight>
                <a:latin typeface="Consolas"/>
                <a:ea typeface="Consolas"/>
                <a:cs typeface="Consolas"/>
                <a:sym typeface="Consolas"/>
              </a:rPr>
              <a:t>"</a:t>
            </a:r>
            <a:r>
              <a:rPr lang="es-AR" sz="1800">
                <a:solidFill>
                  <a:srgbClr val="990055"/>
                </a:solidFill>
                <a:highlight>
                  <a:srgbClr val="FFFFFF"/>
                </a:highlight>
                <a:latin typeface="Consolas"/>
                <a:ea typeface="Consolas"/>
                <a:cs typeface="Consolas"/>
                <a:sym typeface="Consolas"/>
              </a:rPr>
              <a:t> </a:t>
            </a:r>
            <a:r>
              <a:rPr lang="es-AR" sz="1800" b="1">
                <a:solidFill>
                  <a:srgbClr val="669900"/>
                </a:solidFill>
                <a:highlight>
                  <a:srgbClr val="FFFFFF"/>
                </a:highlight>
                <a:latin typeface="Consolas"/>
                <a:ea typeface="Consolas"/>
                <a:cs typeface="Consolas"/>
                <a:sym typeface="Consolas"/>
              </a:rPr>
              <a:t>oninput</a:t>
            </a:r>
            <a:r>
              <a:rPr lang="es-AR" sz="1800">
                <a:solidFill>
                  <a:srgbClr val="999999"/>
                </a:solidFill>
                <a:highlight>
                  <a:srgbClr val="FFFFFF"/>
                </a:highlight>
                <a:latin typeface="Consolas"/>
                <a:ea typeface="Consolas"/>
                <a:cs typeface="Consolas"/>
                <a:sym typeface="Consolas"/>
              </a:rPr>
              <a:t>="</a:t>
            </a:r>
            <a:r>
              <a:rPr lang="es-AR" sz="1800">
                <a:solidFill>
                  <a:srgbClr val="0077AA"/>
                </a:solidFill>
                <a:highlight>
                  <a:srgbClr val="FFFFFF"/>
                </a:highlight>
                <a:latin typeface="Consolas"/>
                <a:ea typeface="Consolas"/>
                <a:cs typeface="Consolas"/>
                <a:sym typeface="Consolas"/>
              </a:rPr>
              <a:t>ActualizarSaludo()</a:t>
            </a:r>
            <a:r>
              <a:rPr lang="es-AR" sz="1800">
                <a:solidFill>
                  <a:srgbClr val="999999"/>
                </a:solidFill>
                <a:highlight>
                  <a:srgbClr val="FFFFFF"/>
                </a:highlight>
                <a:latin typeface="Consolas"/>
                <a:ea typeface="Consolas"/>
                <a:cs typeface="Consolas"/>
                <a:sym typeface="Consolas"/>
              </a:rPr>
              <a:t>"</a:t>
            </a:r>
            <a:r>
              <a:rPr lang="es-AR" sz="1800">
                <a:solidFill>
                  <a:srgbClr val="990055"/>
                </a:solidFill>
                <a:highlight>
                  <a:srgbClr val="FFFFFF"/>
                </a:highlight>
                <a:latin typeface="Consolas"/>
                <a:ea typeface="Consolas"/>
                <a:cs typeface="Consolas"/>
                <a:sym typeface="Consolas"/>
              </a:rPr>
              <a:t> </a:t>
            </a:r>
            <a:r>
              <a:rPr lang="es-AR" sz="1800">
                <a:solidFill>
                  <a:srgbClr val="999999"/>
                </a:solidFill>
                <a:highlight>
                  <a:srgbClr val="FFFFFF"/>
                </a:highlight>
                <a:latin typeface="Consolas"/>
                <a:ea typeface="Consolas"/>
                <a:cs typeface="Consolas"/>
                <a:sym typeface="Consolas"/>
              </a:rPr>
              <a:t>/&gt;</a:t>
            </a:r>
            <a:br>
              <a:rPr lang="es-AR" sz="1800">
                <a:solidFill>
                  <a:schemeClr val="dk1"/>
                </a:solidFill>
                <a:highlight>
                  <a:srgbClr val="FFFFFF"/>
                </a:highlight>
                <a:latin typeface="Consolas"/>
                <a:ea typeface="Consolas"/>
                <a:cs typeface="Consolas"/>
                <a:sym typeface="Consolas"/>
              </a:rPr>
            </a:br>
            <a:r>
              <a:rPr lang="es-AR" sz="1800">
                <a:solidFill>
                  <a:srgbClr val="999999"/>
                </a:solidFill>
                <a:highlight>
                  <a:srgbClr val="FFFFFF"/>
                </a:highlight>
                <a:latin typeface="Consolas"/>
                <a:ea typeface="Consolas"/>
                <a:cs typeface="Consolas"/>
                <a:sym typeface="Consolas"/>
              </a:rPr>
              <a:t>&lt;</a:t>
            </a:r>
            <a:r>
              <a:rPr lang="es-AR" sz="1800">
                <a:solidFill>
                  <a:srgbClr val="990055"/>
                </a:solidFill>
                <a:highlight>
                  <a:srgbClr val="FFFFFF"/>
                </a:highlight>
                <a:latin typeface="Consolas"/>
                <a:ea typeface="Consolas"/>
                <a:cs typeface="Consolas"/>
                <a:sym typeface="Consolas"/>
              </a:rPr>
              <a:t>p </a:t>
            </a:r>
            <a:r>
              <a:rPr lang="es-AR" sz="1800" b="1">
                <a:solidFill>
                  <a:srgbClr val="669900"/>
                </a:solidFill>
                <a:highlight>
                  <a:srgbClr val="FFFFFF"/>
                </a:highlight>
                <a:latin typeface="Consolas"/>
                <a:ea typeface="Consolas"/>
                <a:cs typeface="Consolas"/>
                <a:sym typeface="Consolas"/>
              </a:rPr>
              <a:t>id</a:t>
            </a:r>
            <a:r>
              <a:rPr lang="es-AR" sz="1800" b="1">
                <a:solidFill>
                  <a:srgbClr val="999999"/>
                </a:solidFill>
                <a:highlight>
                  <a:srgbClr val="FFFFFF"/>
                </a:highlight>
                <a:latin typeface="Consolas"/>
                <a:ea typeface="Consolas"/>
                <a:cs typeface="Consolas"/>
                <a:sym typeface="Consolas"/>
              </a:rPr>
              <a:t>="</a:t>
            </a:r>
            <a:r>
              <a:rPr lang="es-AR" sz="1800" b="1">
                <a:solidFill>
                  <a:srgbClr val="0077AA"/>
                </a:solidFill>
                <a:highlight>
                  <a:srgbClr val="FFFFFF"/>
                </a:highlight>
                <a:latin typeface="Consolas"/>
                <a:ea typeface="Consolas"/>
                <a:cs typeface="Consolas"/>
                <a:sym typeface="Consolas"/>
              </a:rPr>
              <a:t>txtSaludo</a:t>
            </a:r>
            <a:r>
              <a:rPr lang="es-AR" sz="1800" b="1">
                <a:solidFill>
                  <a:srgbClr val="999999"/>
                </a:solidFill>
                <a:highlight>
                  <a:srgbClr val="FFFFFF"/>
                </a:highlight>
                <a:latin typeface="Consolas"/>
                <a:ea typeface="Consolas"/>
                <a:cs typeface="Consolas"/>
                <a:sym typeface="Consolas"/>
              </a:rPr>
              <a:t>"</a:t>
            </a:r>
            <a:r>
              <a:rPr lang="es-AR" sz="1800">
                <a:solidFill>
                  <a:srgbClr val="999999"/>
                </a:solidFill>
                <a:highlight>
                  <a:srgbClr val="FFFFFF"/>
                </a:highlight>
                <a:latin typeface="Consolas"/>
                <a:ea typeface="Consolas"/>
                <a:cs typeface="Consolas"/>
                <a:sym typeface="Consolas"/>
              </a:rPr>
              <a:t>&gt;</a:t>
            </a:r>
            <a:r>
              <a:rPr lang="es-AR" sz="1800">
                <a:solidFill>
                  <a:schemeClr val="dk1"/>
                </a:solidFill>
                <a:highlight>
                  <a:srgbClr val="FFFFFF"/>
                </a:highlight>
                <a:latin typeface="Consolas"/>
                <a:ea typeface="Consolas"/>
                <a:cs typeface="Consolas"/>
                <a:sym typeface="Consolas"/>
              </a:rPr>
              <a:t>ACA VA EL SALUDO</a:t>
            </a:r>
            <a:r>
              <a:rPr lang="es-AR" sz="1800">
                <a:solidFill>
                  <a:srgbClr val="999999"/>
                </a:solidFill>
                <a:highlight>
                  <a:srgbClr val="FFFFFF"/>
                </a:highlight>
                <a:latin typeface="Consolas"/>
                <a:ea typeface="Consolas"/>
                <a:cs typeface="Consolas"/>
                <a:sym typeface="Consolas"/>
              </a:rPr>
              <a:t>&lt;/</a:t>
            </a:r>
            <a:r>
              <a:rPr lang="es-AR" sz="1800">
                <a:solidFill>
                  <a:srgbClr val="990055"/>
                </a:solidFill>
                <a:highlight>
                  <a:srgbClr val="FFFFFF"/>
                </a:highlight>
                <a:latin typeface="Consolas"/>
                <a:ea typeface="Consolas"/>
                <a:cs typeface="Consolas"/>
                <a:sym typeface="Consolas"/>
              </a:rPr>
              <a:t>p</a:t>
            </a:r>
            <a:r>
              <a:rPr lang="es-AR" sz="1800">
                <a:solidFill>
                  <a:srgbClr val="999999"/>
                </a:solidFill>
                <a:highlight>
                  <a:srgbClr val="FFFFFF"/>
                </a:highlight>
                <a:latin typeface="Consolas"/>
                <a:ea typeface="Consolas"/>
                <a:cs typeface="Consolas"/>
                <a:sym typeface="Consolas"/>
              </a:rPr>
              <a:t>&gt;</a:t>
            </a:r>
            <a:endParaRPr sz="1800">
              <a:solidFill>
                <a:srgbClr val="999999"/>
              </a:solidFill>
              <a:highlight>
                <a:srgbClr val="FFFFFF"/>
              </a:highlight>
              <a:latin typeface="Consolas"/>
              <a:ea typeface="Consolas"/>
              <a:cs typeface="Consolas"/>
              <a:sym typeface="Consolas"/>
            </a:endParaRPr>
          </a:p>
        </p:txBody>
      </p:sp>
      <p:sp>
        <p:nvSpPr>
          <p:cNvPr id="492" name="Google Shape;492;p62"/>
          <p:cNvSpPr txBox="1">
            <a:spLocks noGrp="1"/>
          </p:cNvSpPr>
          <p:nvPr>
            <p:ph type="body" idx="4294967295"/>
          </p:nvPr>
        </p:nvSpPr>
        <p:spPr>
          <a:xfrm>
            <a:off x="235500" y="950049"/>
            <a:ext cx="8520600" cy="646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a:t>En negrita marcado lo nuevo</a:t>
            </a:r>
            <a:endParaRPr/>
          </a:p>
        </p:txBody>
      </p:sp>
      <p:sp>
        <p:nvSpPr>
          <p:cNvPr id="493" name="Google Shape;493;p62"/>
          <p:cNvSpPr txBox="1"/>
          <p:nvPr/>
        </p:nvSpPr>
        <p:spPr>
          <a:xfrm>
            <a:off x="7390525" y="3997250"/>
            <a:ext cx="1539300" cy="4233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sz="1800"/>
              <a:t>LEE VALOR</a:t>
            </a:r>
            <a:endParaRPr sz="1800"/>
          </a:p>
        </p:txBody>
      </p:sp>
      <p:sp>
        <p:nvSpPr>
          <p:cNvPr id="494" name="Google Shape;494;p62"/>
          <p:cNvSpPr txBox="1"/>
          <p:nvPr/>
        </p:nvSpPr>
        <p:spPr>
          <a:xfrm>
            <a:off x="4852901" y="3217350"/>
            <a:ext cx="1539300" cy="4233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sz="1800"/>
              <a:t>PIDE NODO</a:t>
            </a:r>
            <a:endParaRPr sz="1800"/>
          </a:p>
        </p:txBody>
      </p:sp>
      <p:sp>
        <p:nvSpPr>
          <p:cNvPr id="495" name="Google Shape;495;p62"/>
          <p:cNvSpPr txBox="1"/>
          <p:nvPr/>
        </p:nvSpPr>
        <p:spPr>
          <a:xfrm>
            <a:off x="3808475" y="5793300"/>
            <a:ext cx="2034900" cy="4233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sz="1800"/>
              <a:t>ESCRIBE VALOR</a:t>
            </a:r>
            <a:endParaRPr sz="1800"/>
          </a:p>
        </p:txBody>
      </p:sp>
      <p:sp>
        <p:nvSpPr>
          <p:cNvPr id="496" name="Google Shape;496;p62"/>
          <p:cNvSpPr txBox="1"/>
          <p:nvPr/>
        </p:nvSpPr>
        <p:spPr>
          <a:xfrm>
            <a:off x="6757901" y="4691525"/>
            <a:ext cx="1539300" cy="4233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sz="1800"/>
              <a:t>PIDE NODO</a:t>
            </a:r>
            <a:endParaRPr sz="1800"/>
          </a:p>
        </p:txBody>
      </p:sp>
      <p:sp>
        <p:nvSpPr>
          <p:cNvPr id="497" name="Google Shape;497;p62"/>
          <p:cNvSpPr txBox="1"/>
          <p:nvPr/>
        </p:nvSpPr>
        <p:spPr>
          <a:xfrm>
            <a:off x="5516550" y="2397050"/>
            <a:ext cx="3440700" cy="4233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sz="1800"/>
              <a:t>DA NOMBRE A LOS NODOS</a:t>
            </a:r>
            <a:endParaRPr sz="1800"/>
          </a:p>
        </p:txBody>
      </p:sp>
      <p:sp>
        <p:nvSpPr>
          <p:cNvPr id="498" name="Google Shape;498;p62"/>
          <p:cNvSpPr txBox="1"/>
          <p:nvPr/>
        </p:nvSpPr>
        <p:spPr>
          <a:xfrm>
            <a:off x="5050825" y="1478350"/>
            <a:ext cx="2034900" cy="423300"/>
          </a:xfrm>
          <a:prstGeom prst="rect">
            <a:avLst/>
          </a:pr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sz="1800"/>
              <a:t>EVENTO INPUT</a:t>
            </a:r>
            <a:endParaRPr sz="1800"/>
          </a:p>
        </p:txBody>
      </p:sp>
      <p:cxnSp>
        <p:nvCxnSpPr>
          <p:cNvPr id="499" name="Google Shape;499;p62"/>
          <p:cNvCxnSpPr>
            <a:stCxn id="493" idx="1"/>
          </p:cNvCxnSpPr>
          <p:nvPr/>
        </p:nvCxnSpPr>
        <p:spPr>
          <a:xfrm rot="10800000">
            <a:off x="4733725" y="4206200"/>
            <a:ext cx="2656800" cy="2700"/>
          </a:xfrm>
          <a:prstGeom prst="straightConnector1">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63"/>
          <p:cNvSpPr txBox="1">
            <a:spLocks noGrp="1"/>
          </p:cNvSpPr>
          <p:nvPr>
            <p:ph type="title"/>
          </p:nvPr>
        </p:nvSpPr>
        <p:spPr>
          <a:xfrm>
            <a:off x="628663" y="275700"/>
            <a:ext cx="7886700" cy="122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Calibri"/>
              <a:buNone/>
            </a:pPr>
            <a:r>
              <a:rPr lang="es-AR"/>
              <a:t>Resumen DOM</a:t>
            </a:r>
            <a:endParaRPr/>
          </a:p>
        </p:txBody>
      </p:sp>
      <p:sp>
        <p:nvSpPr>
          <p:cNvPr id="505" name="Google Shape;505;p63"/>
          <p:cNvSpPr txBox="1">
            <a:spLocks noGrp="1"/>
          </p:cNvSpPr>
          <p:nvPr>
            <p:ph type="body" idx="4294967295"/>
          </p:nvPr>
        </p:nvSpPr>
        <p:spPr>
          <a:xfrm>
            <a:off x="311700" y="1496100"/>
            <a:ext cx="8520600" cy="49218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None/>
            </a:pPr>
            <a:r>
              <a:rPr lang="es-AR"/>
              <a:t>Las propiedades del DOM (HTML) se pueden leer/editar desde </a:t>
            </a:r>
            <a:r>
              <a:rPr lang="es-AR">
                <a:solidFill>
                  <a:srgbClr val="000000"/>
                </a:solidFill>
              </a:rPr>
              <a:t>Javascript.	</a:t>
            </a:r>
            <a:endParaRPr>
              <a:solidFill>
                <a:srgbClr val="000000"/>
              </a:solidFill>
            </a:endParaRPr>
          </a:p>
          <a:p>
            <a:pPr marL="0" lvl="0" indent="0" algn="l" rtl="0">
              <a:spcBef>
                <a:spcPts val="1000"/>
              </a:spcBef>
              <a:spcAft>
                <a:spcPts val="0"/>
              </a:spcAft>
              <a:buNone/>
            </a:pPr>
            <a:endParaRPr/>
          </a:p>
          <a:p>
            <a:pPr marL="0" lvl="0" indent="0" algn="ctr" rtl="0">
              <a:spcBef>
                <a:spcPts val="1000"/>
              </a:spcBef>
              <a:spcAft>
                <a:spcPts val="0"/>
              </a:spcAft>
              <a:buNone/>
            </a:pPr>
            <a:r>
              <a:rPr lang="es-AR" sz="3000" b="1"/>
              <a:t>Estas tres líneas resumen todo lo que van </a:t>
            </a:r>
            <a:br>
              <a:rPr lang="es-AR" sz="3000" b="1"/>
            </a:br>
            <a:r>
              <a:rPr lang="es-AR" sz="3000" b="1"/>
              <a:t>a necesitar en esta etapa.</a:t>
            </a:r>
            <a:endParaRPr sz="3000" b="1"/>
          </a:p>
          <a:p>
            <a:pPr marL="0" lvl="0" indent="0" algn="l" rtl="0">
              <a:spcBef>
                <a:spcPts val="1000"/>
              </a:spcBef>
              <a:spcAft>
                <a:spcPts val="0"/>
              </a:spcAft>
              <a:buNone/>
            </a:pPr>
            <a:endParaRPr/>
          </a:p>
          <a:p>
            <a:pPr marL="0" lvl="0" indent="0" algn="l" rtl="0">
              <a:lnSpc>
                <a:spcPct val="115000"/>
              </a:lnSpc>
              <a:spcBef>
                <a:spcPts val="0"/>
              </a:spcBef>
              <a:spcAft>
                <a:spcPts val="0"/>
              </a:spcAft>
              <a:buNone/>
            </a:pPr>
            <a:r>
              <a:rPr lang="es-AR" sz="2200" b="1">
                <a:solidFill>
                  <a:srgbClr val="FFC000"/>
                </a:solidFill>
                <a:latin typeface="Consolas"/>
                <a:ea typeface="Consolas"/>
                <a:cs typeface="Consolas"/>
                <a:sym typeface="Consolas"/>
              </a:rPr>
              <a:t>let</a:t>
            </a:r>
            <a:r>
              <a:rPr lang="es-AR" sz="2200" b="1">
                <a:solidFill>
                  <a:srgbClr val="000000"/>
                </a:solidFill>
                <a:latin typeface="Consolas"/>
                <a:ea typeface="Consolas"/>
                <a:cs typeface="Consolas"/>
                <a:sym typeface="Consolas"/>
              </a:rPr>
              <a:t> </a:t>
            </a:r>
            <a:r>
              <a:rPr lang="es-AR" sz="2200">
                <a:solidFill>
                  <a:srgbClr val="000000"/>
                </a:solidFill>
                <a:latin typeface="Consolas"/>
                <a:ea typeface="Consolas"/>
                <a:cs typeface="Consolas"/>
                <a:sym typeface="Consolas"/>
              </a:rPr>
              <a:t>lampImg</a:t>
            </a:r>
            <a:r>
              <a:rPr lang="es-AR" sz="2200" b="1">
                <a:solidFill>
                  <a:srgbClr val="000000"/>
                </a:solidFill>
                <a:latin typeface="Consolas"/>
                <a:ea typeface="Consolas"/>
                <a:cs typeface="Consolas"/>
                <a:sym typeface="Consolas"/>
              </a:rPr>
              <a:t> = </a:t>
            </a:r>
            <a:r>
              <a:rPr lang="es-AR" sz="2200" b="1">
                <a:solidFill>
                  <a:srgbClr val="FFC000"/>
                </a:solidFill>
                <a:latin typeface="Consolas"/>
                <a:ea typeface="Consolas"/>
                <a:cs typeface="Consolas"/>
                <a:sym typeface="Consolas"/>
              </a:rPr>
              <a:t>document</a:t>
            </a:r>
            <a:r>
              <a:rPr lang="es-AR" sz="2200" b="1">
                <a:solidFill>
                  <a:srgbClr val="000000"/>
                </a:solidFill>
                <a:latin typeface="Consolas"/>
                <a:ea typeface="Consolas"/>
                <a:cs typeface="Consolas"/>
                <a:sym typeface="Consolas"/>
              </a:rPr>
              <a:t>.getElementById("lamp");</a:t>
            </a:r>
            <a:endParaRPr sz="2200" b="1">
              <a:solidFill>
                <a:srgbClr val="000000"/>
              </a:solidFill>
              <a:latin typeface="Consolas"/>
              <a:ea typeface="Consolas"/>
              <a:cs typeface="Consolas"/>
              <a:sym typeface="Consolas"/>
            </a:endParaRPr>
          </a:p>
          <a:p>
            <a:pPr marL="0" lvl="0" indent="0" algn="l" rtl="0">
              <a:lnSpc>
                <a:spcPct val="115000"/>
              </a:lnSpc>
              <a:spcBef>
                <a:spcPts val="0"/>
              </a:spcBef>
              <a:spcAft>
                <a:spcPts val="0"/>
              </a:spcAft>
              <a:buNone/>
            </a:pPr>
            <a:r>
              <a:rPr lang="es-AR" sz="2200" b="1">
                <a:solidFill>
                  <a:srgbClr val="FFC000"/>
                </a:solidFill>
                <a:latin typeface="Consolas"/>
                <a:ea typeface="Consolas"/>
                <a:cs typeface="Consolas"/>
                <a:sym typeface="Consolas"/>
              </a:rPr>
              <a:t>let</a:t>
            </a:r>
            <a:r>
              <a:rPr lang="es-AR" sz="2200" b="1">
                <a:solidFill>
                  <a:schemeClr val="dk1"/>
                </a:solidFill>
                <a:latin typeface="Consolas"/>
                <a:ea typeface="Consolas"/>
                <a:cs typeface="Consolas"/>
                <a:sym typeface="Consolas"/>
              </a:rPr>
              <a:t> </a:t>
            </a:r>
            <a:r>
              <a:rPr lang="es-AR" sz="2200">
                <a:latin typeface="Consolas"/>
                <a:ea typeface="Consolas"/>
                <a:cs typeface="Consolas"/>
                <a:sym typeface="Consolas"/>
              </a:rPr>
              <a:t>lampImgAnterior</a:t>
            </a:r>
            <a:r>
              <a:rPr lang="es-AR" sz="2200" b="1">
                <a:latin typeface="Consolas"/>
                <a:ea typeface="Consolas"/>
                <a:cs typeface="Consolas"/>
                <a:sym typeface="Consolas"/>
              </a:rPr>
              <a:t> = </a:t>
            </a:r>
            <a:r>
              <a:rPr lang="es-AR" sz="2200">
                <a:solidFill>
                  <a:schemeClr val="dk1"/>
                </a:solidFill>
                <a:latin typeface="Consolas"/>
                <a:ea typeface="Consolas"/>
                <a:cs typeface="Consolas"/>
                <a:sym typeface="Consolas"/>
              </a:rPr>
              <a:t>lampImg</a:t>
            </a:r>
            <a:r>
              <a:rPr lang="es-AR" sz="2200" b="1">
                <a:solidFill>
                  <a:schemeClr val="dk1"/>
                </a:solidFill>
                <a:latin typeface="Consolas"/>
                <a:ea typeface="Consolas"/>
                <a:cs typeface="Consolas"/>
                <a:sym typeface="Consolas"/>
              </a:rPr>
              <a:t>.src;</a:t>
            </a:r>
            <a:endParaRPr sz="2200" b="1">
              <a:latin typeface="Consolas"/>
              <a:ea typeface="Consolas"/>
              <a:cs typeface="Consolas"/>
              <a:sym typeface="Consolas"/>
            </a:endParaRPr>
          </a:p>
          <a:p>
            <a:pPr marL="0" lvl="0" indent="0" algn="l" rtl="0">
              <a:lnSpc>
                <a:spcPct val="115000"/>
              </a:lnSpc>
              <a:spcBef>
                <a:spcPts val="0"/>
              </a:spcBef>
              <a:spcAft>
                <a:spcPts val="0"/>
              </a:spcAft>
              <a:buNone/>
            </a:pPr>
            <a:r>
              <a:rPr lang="es-AR" sz="2200">
                <a:solidFill>
                  <a:srgbClr val="000000"/>
                </a:solidFill>
                <a:latin typeface="Consolas"/>
                <a:ea typeface="Consolas"/>
                <a:cs typeface="Consolas"/>
                <a:sym typeface="Consolas"/>
              </a:rPr>
              <a:t>lampImg</a:t>
            </a:r>
            <a:r>
              <a:rPr lang="es-AR" sz="2200" b="1">
                <a:solidFill>
                  <a:srgbClr val="000000"/>
                </a:solidFill>
                <a:latin typeface="Consolas"/>
                <a:ea typeface="Consolas"/>
                <a:cs typeface="Consolas"/>
                <a:sym typeface="Consolas"/>
              </a:rPr>
              <a:t>.src = "foto.png";</a:t>
            </a:r>
            <a:endParaRPr sz="2200" b="1">
              <a:solidFill>
                <a:srgbClr val="000000"/>
              </a:solidFill>
              <a:latin typeface="Consolas"/>
              <a:ea typeface="Consolas"/>
              <a:cs typeface="Consolas"/>
              <a:sym typeface="Consolas"/>
            </a:endParaRPr>
          </a:p>
          <a:p>
            <a:pPr marL="0" lvl="0" indent="0" algn="l" rtl="0">
              <a:lnSpc>
                <a:spcPct val="115000"/>
              </a:lnSpc>
              <a:spcBef>
                <a:spcPts val="0"/>
              </a:spcBef>
              <a:spcAft>
                <a:spcPts val="0"/>
              </a:spcAft>
              <a:buNone/>
            </a:pPr>
            <a:endParaRPr sz="2200" b="1">
              <a:latin typeface="Consolas"/>
              <a:ea typeface="Consolas"/>
              <a:cs typeface="Consolas"/>
              <a:sym typeface="Consolas"/>
            </a:endParaRPr>
          </a:p>
          <a:p>
            <a:pPr marL="0" lvl="0" indent="0" algn="l" rtl="0">
              <a:spcBef>
                <a:spcPts val="1000"/>
              </a:spcBef>
              <a:spcAft>
                <a:spcPts val="0"/>
              </a:spcAft>
              <a:buNone/>
            </a:pPr>
            <a:endParaRPr sz="2200" b="1">
              <a:solidFill>
                <a:srgbClr val="000000"/>
              </a:solidFill>
              <a:latin typeface="Consolas"/>
              <a:ea typeface="Consolas"/>
              <a:cs typeface="Consolas"/>
              <a:sym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9"/>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Comentarios</a:t>
            </a:r>
            <a:endParaRPr/>
          </a:p>
        </p:txBody>
      </p:sp>
      <p:sp>
        <p:nvSpPr>
          <p:cNvPr id="388" name="Google Shape;388;p49"/>
          <p:cNvSpPr txBox="1">
            <a:spLocks noGrp="1"/>
          </p:cNvSpPr>
          <p:nvPr>
            <p:ph type="body" idx="4294967295"/>
          </p:nvPr>
        </p:nvSpPr>
        <p:spPr>
          <a:xfrm>
            <a:off x="218500" y="1311075"/>
            <a:ext cx="8520600" cy="38862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s-AR" sz="2800"/>
              <a:t>Se definen  dentro de</a:t>
            </a:r>
            <a:r>
              <a:rPr lang="es-AR" sz="2800">
                <a:latin typeface="Consolas"/>
                <a:ea typeface="Consolas"/>
                <a:cs typeface="Consolas"/>
                <a:sym typeface="Consolas"/>
              </a:rPr>
              <a:t> &lt;!-- Comentario --&gt;</a:t>
            </a:r>
            <a:endParaRPr sz="2800">
              <a:latin typeface="Consolas"/>
              <a:ea typeface="Consolas"/>
              <a:cs typeface="Consolas"/>
              <a:sym typeface="Consolas"/>
            </a:endParaRPr>
          </a:p>
          <a:p>
            <a:pPr marL="457200" lvl="0" indent="-406400" algn="l" rtl="0">
              <a:spcBef>
                <a:spcPts val="0"/>
              </a:spcBef>
              <a:spcAft>
                <a:spcPts val="0"/>
              </a:spcAft>
              <a:buSzPts val="2800"/>
              <a:buChar char="●"/>
            </a:pPr>
            <a:r>
              <a:rPr lang="es-AR" sz="2800"/>
              <a:t>No se muestran en el navegador.</a:t>
            </a:r>
            <a:endParaRPr sz="2800"/>
          </a:p>
          <a:p>
            <a:pPr marL="0" lvl="0" indent="3314700" algn="l" rtl="0">
              <a:spcBef>
                <a:spcPts val="1000"/>
              </a:spcBef>
              <a:spcAft>
                <a:spcPts val="0"/>
              </a:spcAft>
              <a:buNone/>
            </a:pPr>
            <a:endParaRPr sz="2800"/>
          </a:p>
          <a:p>
            <a:pPr marL="0" lvl="0" indent="0" algn="l" rtl="0">
              <a:spcBef>
                <a:spcPts val="1000"/>
              </a:spcBef>
              <a:spcAft>
                <a:spcPts val="0"/>
              </a:spcAft>
              <a:buNone/>
            </a:pPr>
            <a:r>
              <a:rPr lang="es-AR" sz="2800" b="1">
                <a:solidFill>
                  <a:schemeClr val="dk2"/>
                </a:solidFill>
              </a:rPr>
              <a:t>Ejercicio:</a:t>
            </a:r>
            <a:endParaRPr sz="2800" b="1">
              <a:solidFill>
                <a:schemeClr val="dk2"/>
              </a:solidFill>
            </a:endParaRPr>
          </a:p>
          <a:p>
            <a:pPr marL="457200" lvl="0" indent="-406400" algn="l" rtl="0">
              <a:spcBef>
                <a:spcPts val="1000"/>
              </a:spcBef>
              <a:spcAft>
                <a:spcPts val="0"/>
              </a:spcAft>
              <a:buSzPts val="2800"/>
              <a:buChar char="●"/>
            </a:pPr>
            <a:r>
              <a:rPr lang="es-AR" sz="2800"/>
              <a:t>Agregar un comentario al comienzo de la página, que diga el autor del documento. </a:t>
            </a:r>
            <a:endParaRPr sz="2800"/>
          </a:p>
          <a:p>
            <a:pPr marL="0" lvl="0" indent="0" algn="l" rtl="0">
              <a:spcBef>
                <a:spcPts val="1000"/>
              </a:spcBef>
              <a:spcAft>
                <a:spcPts val="0"/>
              </a:spcAft>
              <a:buNone/>
            </a:pPr>
            <a:r>
              <a:rPr lang="es-AR" sz="2800"/>
              <a:t>“Este documento fue hecho por ….”</a:t>
            </a:r>
            <a:endParaRPr sz="1400">
              <a:solidFill>
                <a:srgbClr val="4BA173"/>
              </a:solidFill>
            </a:endParaRPr>
          </a:p>
          <a:p>
            <a:pPr marL="0" lvl="0" indent="0" algn="l" rtl="0">
              <a:spcBef>
                <a:spcPts val="1000"/>
              </a:spcBef>
              <a:spcAft>
                <a:spcPts val="0"/>
              </a:spcAft>
              <a:buNone/>
            </a:pPr>
            <a:endParaRPr sz="2800">
              <a:solidFill>
                <a:srgbClr val="4BA173"/>
              </a:solidFill>
            </a:endParaRPr>
          </a:p>
          <a:p>
            <a:pPr marL="0" lvl="0" indent="3314700" algn="l" rtl="0">
              <a:spcBef>
                <a:spcPts val="1000"/>
              </a:spcBef>
              <a:spcAft>
                <a:spcPts val="0"/>
              </a:spcAft>
              <a:buNone/>
            </a:pPr>
            <a:endParaRPr sz="2800"/>
          </a:p>
          <a:p>
            <a:pPr marL="0" lvl="0" indent="0" algn="l" rtl="0">
              <a:spcBef>
                <a:spcPts val="1000"/>
              </a:spcBef>
              <a:spcAft>
                <a:spcPts val="0"/>
              </a:spcAft>
              <a:buNone/>
            </a:pPr>
            <a:endParaRPr/>
          </a:p>
        </p:txBody>
      </p:sp>
      <p:sp>
        <p:nvSpPr>
          <p:cNvPr id="389" name="Google Shape;389;p49"/>
          <p:cNvSpPr txBox="1"/>
          <p:nvPr/>
        </p:nvSpPr>
        <p:spPr>
          <a:xfrm>
            <a:off x="-86300" y="6338950"/>
            <a:ext cx="8637000" cy="585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100"/>
              <a:buFont typeface="Arial"/>
              <a:buNone/>
            </a:pPr>
            <a:r>
              <a:rPr lang="es-AR" u="sng">
                <a:solidFill>
                  <a:schemeClr val="hlink"/>
                </a:solidFill>
                <a:hlinkClick r:id="rId3"/>
              </a:rPr>
              <a:t>https://developer.mozilla.org/en-US/docs/Web/Guide/HTML/Introduction#Comments_and_doctype</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4"/>
          <p:cNvSpPr txBox="1">
            <a:spLocks noGrp="1"/>
          </p:cNvSpPr>
          <p:nvPr>
            <p:ph type="title"/>
          </p:nvPr>
        </p:nvSpPr>
        <p:spPr>
          <a:xfrm>
            <a:off x="628663" y="275700"/>
            <a:ext cx="7886700" cy="122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Calibri"/>
              <a:buNone/>
            </a:pPr>
            <a:r>
              <a:rPr lang="es-AR"/>
              <a:t>Objetos en el DOM y JS</a:t>
            </a:r>
            <a:endParaRPr/>
          </a:p>
        </p:txBody>
      </p:sp>
      <p:sp>
        <p:nvSpPr>
          <p:cNvPr id="511" name="Google Shape;511;p64"/>
          <p:cNvSpPr txBox="1">
            <a:spLocks noGrp="1"/>
          </p:cNvSpPr>
          <p:nvPr>
            <p:ph type="body" idx="4294967295"/>
          </p:nvPr>
        </p:nvSpPr>
        <p:spPr>
          <a:xfrm>
            <a:off x="311700" y="1639650"/>
            <a:ext cx="8520600" cy="47781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a:t>Al DOM podemos:</a:t>
            </a:r>
            <a:endParaRPr/>
          </a:p>
          <a:p>
            <a:pPr marL="457200" lvl="0" indent="-406400" algn="l" rtl="0">
              <a:spcBef>
                <a:spcPts val="1000"/>
              </a:spcBef>
              <a:spcAft>
                <a:spcPts val="0"/>
              </a:spcAft>
              <a:buSzPts val="2800"/>
              <a:buChar char="●"/>
            </a:pPr>
            <a:r>
              <a:rPr lang="es-AR"/>
              <a:t>Agregarle nodos (es como escribir nuevas etiquetas en el HTML).</a:t>
            </a:r>
            <a:endParaRPr/>
          </a:p>
          <a:p>
            <a:pPr marL="457200" lvl="0" indent="-406400" algn="l" rtl="0">
              <a:spcBef>
                <a:spcPts val="0"/>
              </a:spcBef>
              <a:spcAft>
                <a:spcPts val="0"/>
              </a:spcAft>
              <a:buSzPts val="2800"/>
              <a:buChar char="●"/>
            </a:pPr>
            <a:r>
              <a:rPr lang="es-AR"/>
              <a:t>Editar nodos (es como cambiar el HTML) para alterar propiedades o el contenido interno (el HTML que contiene).</a:t>
            </a:r>
            <a:endParaRPr/>
          </a:p>
          <a:p>
            <a:pPr marL="457200" lvl="0" indent="-406400" algn="l" rtl="0">
              <a:spcBef>
                <a:spcPts val="0"/>
              </a:spcBef>
              <a:spcAft>
                <a:spcPts val="0"/>
              </a:spcAft>
              <a:buSzPts val="2800"/>
              <a:buChar char="●"/>
            </a:pPr>
            <a:r>
              <a:rPr lang="es-AR"/>
              <a:t>Borrar nodos (es como borrar las etiquetas).</a:t>
            </a:r>
            <a:endParaRPr/>
          </a:p>
          <a:p>
            <a:pPr marL="0" lvl="0" indent="0" algn="l" rtl="0">
              <a:spcBef>
                <a:spcPts val="1000"/>
              </a:spcBef>
              <a:spcAft>
                <a:spcPts val="0"/>
              </a:spcAft>
              <a:buNone/>
            </a:pP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69"/>
          <p:cNvSpPr txBox="1">
            <a:spLocks noGrp="1"/>
          </p:cNvSpPr>
          <p:nvPr>
            <p:ph type="body" idx="4294967295"/>
          </p:nvPr>
        </p:nvSpPr>
        <p:spPr>
          <a:xfrm>
            <a:off x="311700" y="1559650"/>
            <a:ext cx="8520600" cy="4614000"/>
          </a:xfrm>
          <a:prstGeom prst="rect">
            <a:avLst/>
          </a:prstGeom>
          <a:noFill/>
          <a:ln>
            <a:noFill/>
          </a:ln>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s-AR"/>
              <a:t>Two.js</a:t>
            </a:r>
            <a:endParaRPr/>
          </a:p>
          <a:p>
            <a:pPr marL="914400" lvl="1" indent="-381000" algn="l" rtl="0">
              <a:spcBef>
                <a:spcPts val="0"/>
              </a:spcBef>
              <a:spcAft>
                <a:spcPts val="0"/>
              </a:spcAft>
              <a:buSzPts val="2400"/>
              <a:buChar char="•"/>
            </a:pPr>
            <a:r>
              <a:rPr lang="es-AR"/>
              <a:t>Framework de dibujo en 2 dimensiones con Javascript.</a:t>
            </a:r>
            <a:endParaRPr/>
          </a:p>
          <a:p>
            <a:pPr marL="914400" lvl="1" indent="-381000" algn="l" rtl="0">
              <a:spcBef>
                <a:spcPts val="0"/>
              </a:spcBef>
              <a:spcAft>
                <a:spcPts val="0"/>
              </a:spcAft>
              <a:buSzPts val="2400"/>
              <a:buChar char="•"/>
            </a:pPr>
            <a:r>
              <a:rPr lang="es-AR"/>
              <a:t>GitHub: </a:t>
            </a:r>
            <a:r>
              <a:rPr lang="es-AR" u="sng">
                <a:solidFill>
                  <a:schemeClr val="hlink"/>
                </a:solidFill>
                <a:hlinkClick r:id="rId3"/>
              </a:rPr>
              <a:t>https://github.com/jonobr1/two.js</a:t>
            </a:r>
            <a:endParaRPr/>
          </a:p>
          <a:p>
            <a:pPr marL="457200" lvl="0" indent="-406400" algn="l" rtl="0">
              <a:spcBef>
                <a:spcPts val="0"/>
              </a:spcBef>
              <a:spcAft>
                <a:spcPts val="0"/>
              </a:spcAft>
              <a:buSzPts val="2800"/>
              <a:buChar char="•"/>
            </a:pPr>
            <a:r>
              <a:rPr lang="es-AR"/>
              <a:t>Bootstrap</a:t>
            </a:r>
            <a:endParaRPr/>
          </a:p>
          <a:p>
            <a:pPr marL="914400" lvl="1" indent="-381000" algn="l" rtl="0">
              <a:spcBef>
                <a:spcPts val="0"/>
              </a:spcBef>
              <a:spcAft>
                <a:spcPts val="0"/>
              </a:spcAft>
              <a:buSzPts val="2400"/>
              <a:buChar char="•"/>
            </a:pPr>
            <a:r>
              <a:rPr lang="es-AR"/>
              <a:t>Dropdowns, carrousels, algunos comportamientos responsive (menu), etc…</a:t>
            </a:r>
            <a:endParaRPr/>
          </a:p>
          <a:p>
            <a:pPr marL="457200" lvl="0" indent="-406400" algn="l" rtl="0">
              <a:spcBef>
                <a:spcPts val="0"/>
              </a:spcBef>
              <a:spcAft>
                <a:spcPts val="0"/>
              </a:spcAft>
              <a:buSzPts val="2800"/>
              <a:buChar char="•"/>
            </a:pPr>
            <a:r>
              <a:rPr lang="es-AR"/>
              <a:t>Paper.js</a:t>
            </a:r>
            <a:endParaRPr/>
          </a:p>
          <a:p>
            <a:pPr marL="914400" lvl="1" indent="-381000" algn="l" rtl="0">
              <a:spcBef>
                <a:spcPts val="0"/>
              </a:spcBef>
              <a:spcAft>
                <a:spcPts val="0"/>
              </a:spcAft>
              <a:buSzPts val="2400"/>
              <a:buChar char="•"/>
            </a:pPr>
            <a:r>
              <a:rPr lang="es-AR"/>
              <a:t>Framework para dibujos vectoriales</a:t>
            </a:r>
            <a:endParaRPr/>
          </a:p>
          <a:p>
            <a:pPr marL="914400" lvl="1" indent="-381000" algn="l" rtl="0">
              <a:spcBef>
                <a:spcPts val="0"/>
              </a:spcBef>
              <a:spcAft>
                <a:spcPts val="0"/>
              </a:spcAft>
              <a:buSzPts val="2400"/>
              <a:buChar char="•"/>
            </a:pPr>
            <a:r>
              <a:rPr lang="es-AR" u="sng">
                <a:solidFill>
                  <a:schemeClr val="accent5"/>
                </a:solidFill>
                <a:hlinkClick r:id="rId4"/>
              </a:rPr>
              <a:t>http://paperjs.org/</a:t>
            </a:r>
            <a:endParaRPr/>
          </a:p>
          <a:p>
            <a:pPr marL="457200" lvl="0" indent="-406400" algn="l" rtl="0">
              <a:spcBef>
                <a:spcPts val="0"/>
              </a:spcBef>
              <a:spcAft>
                <a:spcPts val="0"/>
              </a:spcAft>
              <a:buSzPts val="2800"/>
              <a:buChar char="•"/>
            </a:pPr>
            <a:r>
              <a:rPr lang="es-AR"/>
              <a:t>Pacman</a:t>
            </a:r>
            <a:endParaRPr/>
          </a:p>
          <a:p>
            <a:pPr marL="914400" lvl="1" indent="-381000" algn="l" rtl="0">
              <a:spcBef>
                <a:spcPts val="0"/>
              </a:spcBef>
              <a:spcAft>
                <a:spcPts val="0"/>
              </a:spcAft>
              <a:buSzPts val="2400"/>
              <a:buChar char="•"/>
            </a:pPr>
            <a:r>
              <a:rPr lang="es-AR" u="sng">
                <a:solidFill>
                  <a:schemeClr val="accent5"/>
                </a:solidFill>
                <a:hlinkClick r:id="rId5"/>
              </a:rPr>
              <a:t>http://www.masswerk.at/JavaPac/JS-PacMan2.html</a:t>
            </a:r>
            <a:endParaRPr/>
          </a:p>
          <a:p>
            <a:pPr marL="0" lvl="0" indent="0" algn="l" rtl="0">
              <a:spcBef>
                <a:spcPts val="1000"/>
              </a:spcBef>
              <a:spcAft>
                <a:spcPts val="0"/>
              </a:spcAft>
              <a:buNone/>
            </a:pPr>
            <a:endParaRPr/>
          </a:p>
        </p:txBody>
      </p:sp>
      <p:sp>
        <p:nvSpPr>
          <p:cNvPr id="545" name="Google Shape;545;p69"/>
          <p:cNvSpPr txBox="1">
            <a:spLocks noGrp="1"/>
          </p:cNvSpPr>
          <p:nvPr>
            <p:ph type="title"/>
          </p:nvPr>
        </p:nvSpPr>
        <p:spPr>
          <a:xfrm>
            <a:off x="628663" y="3519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2"/>
              </a:buClr>
              <a:buFont typeface="Arial Black"/>
              <a:buNone/>
            </a:pPr>
            <a:r>
              <a:rPr lang="es-AR"/>
              <a:t>Ejemplos</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70"/>
          <p:cNvSpPr txBox="1">
            <a:spLocks noGrp="1"/>
          </p:cNvSpPr>
          <p:nvPr>
            <p:ph type="body" idx="4294967295"/>
          </p:nvPr>
        </p:nvSpPr>
        <p:spPr>
          <a:xfrm>
            <a:off x="311700" y="1483450"/>
            <a:ext cx="8520600" cy="47526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None/>
            </a:pPr>
            <a:r>
              <a:rPr lang="es-AR" sz="1800" b="1"/>
              <a:t>Libros</a:t>
            </a:r>
            <a:endParaRPr sz="1800" b="1"/>
          </a:p>
          <a:p>
            <a:pPr marL="457200" lvl="0" indent="-342900" algn="l" rtl="0">
              <a:spcBef>
                <a:spcPts val="1000"/>
              </a:spcBef>
              <a:spcAft>
                <a:spcPts val="0"/>
              </a:spcAft>
              <a:buSzPts val="1800"/>
              <a:buChar char="●"/>
            </a:pPr>
            <a:r>
              <a:rPr lang="es-AR" sz="1800"/>
              <a:t>Javascript and Jquery : Interactive Front-End Web Development, Jon Duckett Willey 2014</a:t>
            </a:r>
            <a:endParaRPr sz="1800"/>
          </a:p>
          <a:p>
            <a:pPr marL="457200" lvl="0" indent="-342900" algn="l" rtl="0">
              <a:spcBef>
                <a:spcPts val="0"/>
              </a:spcBef>
              <a:spcAft>
                <a:spcPts val="0"/>
              </a:spcAft>
              <a:buSzPts val="1800"/>
              <a:buChar char="●"/>
            </a:pPr>
            <a:r>
              <a:rPr lang="es-AR" sz="1800"/>
              <a:t>Learning Web Design: A Beginner's Guide to HTML, CSS, </a:t>
            </a:r>
            <a:endParaRPr sz="1800"/>
          </a:p>
          <a:p>
            <a:pPr marL="457200" lvl="0" indent="-342900" algn="l" rtl="0">
              <a:spcBef>
                <a:spcPts val="0"/>
              </a:spcBef>
              <a:spcAft>
                <a:spcPts val="0"/>
              </a:spcAft>
              <a:buSzPts val="1800"/>
              <a:buChar char="●"/>
            </a:pPr>
            <a:r>
              <a:rPr lang="es-AR" sz="1800"/>
              <a:t>JavaScript, and Web Graphics, Jennifer Niederst Robbins O'Reilly Media 2012</a:t>
            </a:r>
            <a:endParaRPr sz="1800"/>
          </a:p>
          <a:p>
            <a:pPr marL="0" lvl="0" indent="0" algn="l" rtl="0">
              <a:spcBef>
                <a:spcPts val="1000"/>
              </a:spcBef>
              <a:spcAft>
                <a:spcPts val="0"/>
              </a:spcAft>
              <a:buNone/>
            </a:pPr>
            <a:endParaRPr sz="1800"/>
          </a:p>
          <a:p>
            <a:pPr marL="457200" lvl="0" indent="-342900" algn="l" rtl="0">
              <a:spcBef>
                <a:spcPts val="1000"/>
              </a:spcBef>
              <a:spcAft>
                <a:spcPts val="0"/>
              </a:spcAft>
              <a:buSzPts val="1800"/>
              <a:buChar char="●"/>
            </a:pPr>
            <a:r>
              <a:rPr lang="es-AR" sz="1800"/>
              <a:t>Standard: </a:t>
            </a:r>
            <a:r>
              <a:rPr lang="es-AR" sz="1800" u="sng">
                <a:solidFill>
                  <a:schemeClr val="hlink"/>
                </a:solidFill>
                <a:hlinkClick r:id="rId3"/>
              </a:rPr>
              <a:t>http://standardjs.com/rules.html</a:t>
            </a:r>
            <a:endParaRPr sz="1800"/>
          </a:p>
          <a:p>
            <a:pPr marL="457200" lvl="0" indent="-342900" algn="l" rtl="0">
              <a:spcBef>
                <a:spcPts val="0"/>
              </a:spcBef>
              <a:spcAft>
                <a:spcPts val="0"/>
              </a:spcAft>
              <a:buSzPts val="1800"/>
              <a:buChar char="●"/>
            </a:pPr>
            <a:r>
              <a:rPr lang="es-AR" sz="1800"/>
              <a:t>Tutorial W3 Schools: </a:t>
            </a:r>
            <a:r>
              <a:rPr lang="es-AR" sz="1800" u="sng">
                <a:solidFill>
                  <a:schemeClr val="hlink"/>
                </a:solidFill>
                <a:hlinkClick r:id="rId4"/>
              </a:rPr>
              <a:t>http://www.w3schools.com/js/</a:t>
            </a:r>
            <a:endParaRPr sz="1800"/>
          </a:p>
          <a:p>
            <a:pPr marL="457200" lvl="0" indent="-342900" algn="l" rtl="0">
              <a:spcBef>
                <a:spcPts val="0"/>
              </a:spcBef>
              <a:spcAft>
                <a:spcPts val="0"/>
              </a:spcAft>
              <a:buSzPts val="1800"/>
              <a:buChar char="●"/>
            </a:pPr>
            <a:r>
              <a:rPr lang="es-AR" sz="1800" u="sng">
                <a:solidFill>
                  <a:schemeClr val="hlink"/>
                </a:solidFill>
                <a:hlinkClick r:id="rId5"/>
              </a:rPr>
              <a:t>Javascript from birth to closure</a:t>
            </a:r>
            <a:endParaRPr sz="1800"/>
          </a:p>
          <a:p>
            <a:pPr marL="0" lvl="0" indent="0" algn="l" rtl="0">
              <a:spcBef>
                <a:spcPts val="1000"/>
              </a:spcBef>
              <a:spcAft>
                <a:spcPts val="0"/>
              </a:spcAft>
              <a:buNone/>
            </a:pPr>
            <a:endParaRPr sz="1800"/>
          </a:p>
          <a:p>
            <a:pPr marL="0" lvl="0" indent="0" algn="l" rtl="0">
              <a:spcBef>
                <a:spcPts val="1000"/>
              </a:spcBef>
              <a:spcAft>
                <a:spcPts val="0"/>
              </a:spcAft>
              <a:buNone/>
            </a:pPr>
            <a:r>
              <a:rPr lang="es-AR" sz="1800" b="1"/>
              <a:t>Eventos</a:t>
            </a:r>
            <a:endParaRPr sz="1800" b="1"/>
          </a:p>
          <a:p>
            <a:pPr marL="457200" lvl="0" indent="-342900" algn="l" rtl="0">
              <a:spcBef>
                <a:spcPts val="1000"/>
              </a:spcBef>
              <a:spcAft>
                <a:spcPts val="0"/>
              </a:spcAft>
              <a:buSzPts val="1800"/>
              <a:buChar char="●"/>
            </a:pPr>
            <a:r>
              <a:rPr lang="es-AR" sz="1800" u="sng">
                <a:solidFill>
                  <a:schemeClr val="hlink"/>
                </a:solidFill>
                <a:hlinkClick r:id="rId6"/>
              </a:rPr>
              <a:t>http://www.elcodigo.net/tutoriales/javascript/javascript5.html</a:t>
            </a:r>
            <a:endParaRPr sz="1800"/>
          </a:p>
          <a:p>
            <a:pPr marL="457200" lvl="0" indent="-342900" algn="l" rtl="0">
              <a:spcBef>
                <a:spcPts val="0"/>
              </a:spcBef>
              <a:spcAft>
                <a:spcPts val="0"/>
              </a:spcAft>
              <a:buSzPts val="1800"/>
              <a:buChar char="●"/>
            </a:pPr>
            <a:r>
              <a:rPr lang="es-AR" sz="1800" u="sng">
                <a:solidFill>
                  <a:schemeClr val="hlink"/>
                </a:solidFill>
                <a:hlinkClick r:id="rId7"/>
              </a:rPr>
              <a:t>http://dev.opera.com/articles/view/handling-events-with-javascript-es</a:t>
            </a:r>
            <a:endParaRPr sz="1800"/>
          </a:p>
          <a:p>
            <a:pPr marL="0" lvl="0" indent="0" algn="l" rtl="0">
              <a:spcBef>
                <a:spcPts val="1000"/>
              </a:spcBef>
              <a:spcAft>
                <a:spcPts val="0"/>
              </a:spcAft>
              <a:buClr>
                <a:schemeClr val="dk1"/>
              </a:buClr>
              <a:buSzPts val="1800"/>
              <a:buFont typeface="Arial"/>
              <a:buNone/>
            </a:pPr>
            <a:endParaRPr/>
          </a:p>
          <a:p>
            <a:pPr marL="0" lvl="0" indent="0" algn="l" rtl="0">
              <a:spcBef>
                <a:spcPts val="1000"/>
              </a:spcBef>
              <a:spcAft>
                <a:spcPts val="0"/>
              </a:spcAft>
              <a:buClr>
                <a:schemeClr val="dk1"/>
              </a:buClr>
              <a:buSzPts val="1800"/>
              <a:buFont typeface="Arial"/>
              <a:buNone/>
            </a:pPr>
            <a:endParaRPr/>
          </a:p>
        </p:txBody>
      </p:sp>
      <p:sp>
        <p:nvSpPr>
          <p:cNvPr id="551" name="Google Shape;551;p70"/>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2"/>
              </a:buClr>
              <a:buFont typeface="Arial Black"/>
              <a:buNone/>
            </a:pPr>
            <a:r>
              <a:rPr lang="es-AR"/>
              <a:t>Más Información</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3"/>
          <p:cNvSpPr txBox="1">
            <a:spLocks noGrp="1"/>
          </p:cNvSpPr>
          <p:nvPr>
            <p:ph type="ctrTitle"/>
          </p:nvPr>
        </p:nvSpPr>
        <p:spPr>
          <a:xfrm>
            <a:off x="92375" y="0"/>
            <a:ext cx="8962200" cy="8073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s-AR"/>
              <a:t>Javascript</a:t>
            </a:r>
            <a:endParaRPr/>
          </a:p>
        </p:txBody>
      </p:sp>
      <p:sp>
        <p:nvSpPr>
          <p:cNvPr id="190" name="Google Shape;190;p23"/>
          <p:cNvSpPr txBox="1">
            <a:spLocks noGrp="1"/>
          </p:cNvSpPr>
          <p:nvPr>
            <p:ph type="ctrTitle"/>
          </p:nvPr>
        </p:nvSpPr>
        <p:spPr>
          <a:xfrm>
            <a:off x="92375" y="5579625"/>
            <a:ext cx="8962200" cy="5061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s-AR" sz="3000"/>
              <a:t>Parte II</a:t>
            </a:r>
            <a:endParaRPr sz="300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6"/>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Qué vamos a aprender</a:t>
            </a:r>
            <a:endParaRPr/>
          </a:p>
        </p:txBody>
      </p:sp>
      <p:sp>
        <p:nvSpPr>
          <p:cNvPr id="210" name="Google Shape;210;p26"/>
          <p:cNvSpPr txBox="1">
            <a:spLocks noGrp="1"/>
          </p:cNvSpPr>
          <p:nvPr>
            <p:ph type="body" idx="4294967295"/>
          </p:nvPr>
        </p:nvSpPr>
        <p:spPr>
          <a:xfrm>
            <a:off x="311700" y="2093050"/>
            <a:ext cx="8520600" cy="2940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Font typeface="Arial"/>
              <a:buNone/>
            </a:pPr>
            <a:r>
              <a:rPr lang="es-AR">
                <a:solidFill>
                  <a:schemeClr val="dk1"/>
                </a:solidFill>
              </a:rPr>
              <a:t>Qué vamos a aprender?</a:t>
            </a:r>
            <a:endParaRPr/>
          </a:p>
          <a:p>
            <a:pPr marL="457200" lvl="0" indent="-406400" algn="l" rtl="0">
              <a:spcBef>
                <a:spcPts val="1000"/>
              </a:spcBef>
              <a:spcAft>
                <a:spcPts val="0"/>
              </a:spcAft>
              <a:buClr>
                <a:schemeClr val="dk1"/>
              </a:buClr>
              <a:buSzPts val="2800"/>
              <a:buChar char="•"/>
            </a:pPr>
            <a:r>
              <a:rPr lang="es-AR"/>
              <a:t>Desacoplar HTML y JS</a:t>
            </a:r>
            <a:endParaRPr/>
          </a:p>
          <a:p>
            <a:pPr marL="914400" lvl="1" indent="-381000" algn="l" rtl="0">
              <a:spcBef>
                <a:spcPts val="500"/>
              </a:spcBef>
              <a:spcAft>
                <a:spcPts val="0"/>
              </a:spcAft>
              <a:buClr>
                <a:schemeClr val="dk1"/>
              </a:buClr>
              <a:buSzPts val="2400"/>
              <a:buChar char="•"/>
            </a:pPr>
            <a:r>
              <a:rPr lang="es-AR"/>
              <a:t>funciones anónimas</a:t>
            </a:r>
            <a:endParaRPr/>
          </a:p>
          <a:p>
            <a:pPr marL="457200" lvl="0" indent="-406400" algn="l" rtl="0">
              <a:spcBef>
                <a:spcPts val="0"/>
              </a:spcBef>
              <a:spcAft>
                <a:spcPts val="0"/>
              </a:spcAft>
              <a:buClr>
                <a:schemeClr val="dk1"/>
              </a:buClr>
              <a:buSzPts val="2800"/>
              <a:buChar char="•"/>
            </a:pPr>
            <a:r>
              <a:rPr lang="es-AR">
                <a:solidFill>
                  <a:schemeClr val="dk1"/>
                </a:solidFill>
              </a:rPr>
              <a:t>Obtener múltiples elementos del DOM</a:t>
            </a:r>
            <a:endParaRPr>
              <a:solidFill>
                <a:schemeClr val="dk1"/>
              </a:solidFill>
            </a:endParaRPr>
          </a:p>
          <a:p>
            <a:pPr marL="457200" lvl="0" indent="-406400" algn="l" rtl="0">
              <a:spcBef>
                <a:spcPts val="0"/>
              </a:spcBef>
              <a:spcAft>
                <a:spcPts val="0"/>
              </a:spcAft>
              <a:buClr>
                <a:schemeClr val="dk1"/>
              </a:buClr>
              <a:buSzPts val="2800"/>
              <a:buChar char="•"/>
            </a:pPr>
            <a:r>
              <a:rPr lang="es-AR">
                <a:solidFill>
                  <a:schemeClr val="dk1"/>
                </a:solidFill>
              </a:rPr>
              <a:t>Recorrer el DOM</a:t>
            </a:r>
            <a:endParaRPr>
              <a:solidFill>
                <a:schemeClr val="dk1"/>
              </a:solidFill>
            </a:endParaRPr>
          </a:p>
          <a:p>
            <a:pPr marL="457200" lvl="0" indent="-406400" algn="l" rtl="0">
              <a:spcBef>
                <a:spcPts val="0"/>
              </a:spcBef>
              <a:spcAft>
                <a:spcPts val="0"/>
              </a:spcAft>
              <a:buClr>
                <a:schemeClr val="dk1"/>
              </a:buClr>
              <a:buSzPts val="2800"/>
              <a:buChar char="•"/>
            </a:pPr>
            <a:r>
              <a:rPr lang="es-AR">
                <a:solidFill>
                  <a:schemeClr val="dk1"/>
                </a:solidFill>
              </a:rPr>
              <a:t>Asignar clase a un elemento del </a:t>
            </a:r>
            <a:r>
              <a:rPr lang="es-AR"/>
              <a:t>DOM</a:t>
            </a:r>
            <a:endParaRPr/>
          </a:p>
          <a:p>
            <a:pPr marL="0" lvl="0" indent="0" algn="l" rtl="0">
              <a:spcBef>
                <a:spcPts val="1000"/>
              </a:spcBef>
              <a:spcAft>
                <a:spcPts val="0"/>
              </a:spcAft>
              <a:buNone/>
            </a:pPr>
            <a:endParaRPr>
              <a:solidFill>
                <a:schemeClr val="dk1"/>
              </a:solidFill>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None/>
            </a:pPr>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7"/>
          <p:cNvSpPr txBox="1">
            <a:spLocks noGrp="1"/>
          </p:cNvSpPr>
          <p:nvPr>
            <p:ph type="body" idx="4294967295"/>
          </p:nvPr>
        </p:nvSpPr>
        <p:spPr>
          <a:xfrm>
            <a:off x="311700" y="1254850"/>
            <a:ext cx="8520600" cy="9117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a:t>Asignar handlers en HTML es mala práctica</a:t>
            </a:r>
            <a:endParaRPr/>
          </a:p>
          <a:p>
            <a:pPr marL="0" lvl="0" indent="0" algn="l" rtl="0">
              <a:spcBef>
                <a:spcPts val="1000"/>
              </a:spcBef>
              <a:spcAft>
                <a:spcPts val="0"/>
              </a:spcAft>
              <a:buNone/>
            </a:pPr>
            <a:r>
              <a:rPr lang="es-AR"/>
              <a:t>porque mezcla HTML y JavaScript.</a:t>
            </a:r>
            <a:endParaRPr/>
          </a:p>
          <a:p>
            <a:pPr marL="0" lvl="0" indent="0" algn="l" rtl="0">
              <a:spcBef>
                <a:spcPts val="1000"/>
              </a:spcBef>
              <a:spcAft>
                <a:spcPts val="0"/>
              </a:spcAft>
              <a:buNone/>
            </a:pPr>
            <a:endParaRPr/>
          </a:p>
        </p:txBody>
      </p:sp>
      <p:sp>
        <p:nvSpPr>
          <p:cNvPr id="216" name="Google Shape;216;p27"/>
          <p:cNvSpPr txBox="1">
            <a:spLocks noGrp="1"/>
          </p:cNvSpPr>
          <p:nvPr>
            <p:ph type="title"/>
          </p:nvPr>
        </p:nvSpPr>
        <p:spPr>
          <a:xfrm>
            <a:off x="628663" y="123300"/>
            <a:ext cx="7886700" cy="12204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Font typeface="Calibri"/>
              <a:buNone/>
            </a:pPr>
            <a:r>
              <a:rPr lang="es-AR"/>
              <a:t>Eventos en ES6</a:t>
            </a:r>
            <a:endParaRPr/>
          </a:p>
        </p:txBody>
      </p:sp>
      <p:sp>
        <p:nvSpPr>
          <p:cNvPr id="217" name="Google Shape;217;p27"/>
          <p:cNvSpPr/>
          <p:nvPr/>
        </p:nvSpPr>
        <p:spPr>
          <a:xfrm>
            <a:off x="3705425" y="3414375"/>
            <a:ext cx="3107100" cy="5016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7"/>
          <p:cNvSpPr txBox="1"/>
          <p:nvPr/>
        </p:nvSpPr>
        <p:spPr>
          <a:xfrm>
            <a:off x="325175" y="3477225"/>
            <a:ext cx="9072300" cy="52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AR" b="1">
                <a:solidFill>
                  <a:srgbClr val="BB7977"/>
                </a:solidFill>
                <a:latin typeface="Consolas"/>
                <a:ea typeface="Consolas"/>
                <a:cs typeface="Consolas"/>
                <a:sym typeface="Consolas"/>
              </a:rPr>
              <a:t>&lt;button</a:t>
            </a:r>
            <a:r>
              <a:rPr lang="es-AR">
                <a:solidFill>
                  <a:srgbClr val="5C5C5C"/>
                </a:solidFill>
                <a:latin typeface="Consolas"/>
                <a:ea typeface="Consolas"/>
                <a:cs typeface="Consolas"/>
                <a:sym typeface="Consolas"/>
              </a:rPr>
              <a:t> </a:t>
            </a:r>
            <a:r>
              <a:rPr lang="es-AR" b="1">
                <a:solidFill>
                  <a:srgbClr val="8080C0"/>
                </a:solidFill>
                <a:latin typeface="Consolas"/>
                <a:ea typeface="Consolas"/>
                <a:cs typeface="Consolas"/>
                <a:sym typeface="Consolas"/>
              </a:rPr>
              <a:t>type</a:t>
            </a:r>
            <a:r>
              <a:rPr lang="es-AR" b="1">
                <a:solidFill>
                  <a:srgbClr val="FF0080"/>
                </a:solidFill>
                <a:latin typeface="Consolas"/>
                <a:ea typeface="Consolas"/>
                <a:cs typeface="Consolas"/>
                <a:sym typeface="Consolas"/>
              </a:rPr>
              <a:t>=</a:t>
            </a:r>
            <a:r>
              <a:rPr lang="es-AR">
                <a:solidFill>
                  <a:srgbClr val="A68500"/>
                </a:solidFill>
                <a:latin typeface="Consolas"/>
                <a:ea typeface="Consolas"/>
                <a:cs typeface="Consolas"/>
                <a:sym typeface="Consolas"/>
              </a:rPr>
              <a:t>"button"</a:t>
            </a:r>
            <a:r>
              <a:rPr lang="es-AR">
                <a:solidFill>
                  <a:srgbClr val="5C5C5C"/>
                </a:solidFill>
                <a:latin typeface="Consolas"/>
                <a:ea typeface="Consolas"/>
                <a:cs typeface="Consolas"/>
                <a:sym typeface="Consolas"/>
              </a:rPr>
              <a:t> </a:t>
            </a:r>
            <a:r>
              <a:rPr lang="es-AR" b="1">
                <a:solidFill>
                  <a:srgbClr val="8080C0"/>
                </a:solidFill>
                <a:latin typeface="Consolas"/>
                <a:ea typeface="Consolas"/>
                <a:cs typeface="Consolas"/>
                <a:sym typeface="Consolas"/>
              </a:rPr>
              <a:t>class</a:t>
            </a:r>
            <a:r>
              <a:rPr lang="es-AR" b="1">
                <a:solidFill>
                  <a:srgbClr val="FF0080"/>
                </a:solidFill>
                <a:latin typeface="Consolas"/>
                <a:ea typeface="Consolas"/>
                <a:cs typeface="Consolas"/>
                <a:sym typeface="Consolas"/>
              </a:rPr>
              <a:t>=</a:t>
            </a:r>
            <a:r>
              <a:rPr lang="es-AR">
                <a:solidFill>
                  <a:srgbClr val="A68500"/>
                </a:solidFill>
                <a:latin typeface="Consolas"/>
                <a:ea typeface="Consolas"/>
                <a:cs typeface="Consolas"/>
                <a:sym typeface="Consolas"/>
              </a:rPr>
              <a:t>"btn"</a:t>
            </a:r>
            <a:r>
              <a:rPr lang="es-AR">
                <a:solidFill>
                  <a:srgbClr val="5C5C5C"/>
                </a:solidFill>
                <a:latin typeface="Consolas"/>
                <a:ea typeface="Consolas"/>
                <a:cs typeface="Consolas"/>
                <a:sym typeface="Consolas"/>
              </a:rPr>
              <a:t> </a:t>
            </a:r>
            <a:r>
              <a:rPr lang="es-AR" b="1">
                <a:solidFill>
                  <a:srgbClr val="8080C0"/>
                </a:solidFill>
                <a:latin typeface="Consolas"/>
                <a:ea typeface="Consolas"/>
                <a:cs typeface="Consolas"/>
                <a:sym typeface="Consolas"/>
              </a:rPr>
              <a:t>onclick</a:t>
            </a:r>
            <a:r>
              <a:rPr lang="es-AR" b="1">
                <a:solidFill>
                  <a:srgbClr val="FF0080"/>
                </a:solidFill>
                <a:latin typeface="Consolas"/>
                <a:ea typeface="Consolas"/>
                <a:cs typeface="Consolas"/>
                <a:sym typeface="Consolas"/>
              </a:rPr>
              <a:t>=</a:t>
            </a:r>
            <a:r>
              <a:rPr lang="es-AR">
                <a:solidFill>
                  <a:srgbClr val="A68500"/>
                </a:solidFill>
                <a:latin typeface="Consolas"/>
                <a:ea typeface="Consolas"/>
                <a:cs typeface="Consolas"/>
                <a:sym typeface="Consolas"/>
              </a:rPr>
              <a:t>"verificarFormulario();"</a:t>
            </a:r>
            <a:r>
              <a:rPr lang="es-AR" b="1">
                <a:solidFill>
                  <a:srgbClr val="BB7977"/>
                </a:solidFill>
                <a:latin typeface="Consolas"/>
                <a:ea typeface="Consolas"/>
                <a:cs typeface="Consolas"/>
                <a:sym typeface="Consolas"/>
              </a:rPr>
              <a:t>&gt;</a:t>
            </a:r>
            <a:r>
              <a:rPr lang="es-AR">
                <a:solidFill>
                  <a:srgbClr val="5C5C5C"/>
                </a:solidFill>
                <a:latin typeface="Consolas"/>
                <a:ea typeface="Consolas"/>
                <a:cs typeface="Consolas"/>
                <a:sym typeface="Consolas"/>
              </a:rPr>
              <a:t>Enviar</a:t>
            </a:r>
            <a:r>
              <a:rPr lang="es-AR" b="1">
                <a:solidFill>
                  <a:srgbClr val="BB7977"/>
                </a:solidFill>
                <a:latin typeface="Consolas"/>
                <a:ea typeface="Consolas"/>
                <a:cs typeface="Consolas"/>
                <a:sym typeface="Consolas"/>
              </a:rPr>
              <a:t>&lt;/button&gt;</a:t>
            </a:r>
            <a:endParaRPr b="1">
              <a:solidFill>
                <a:srgbClr val="BB7977"/>
              </a:solidFill>
              <a:latin typeface="Consolas"/>
              <a:ea typeface="Consolas"/>
              <a:cs typeface="Consolas"/>
              <a:sym typeface="Consolas"/>
            </a:endParaRPr>
          </a:p>
        </p:txBody>
      </p:sp>
      <p:pic>
        <p:nvPicPr>
          <p:cNvPr id="219" name="Google Shape;219;p27"/>
          <p:cNvPicPr preferRelativeResize="0"/>
          <p:nvPr/>
        </p:nvPicPr>
        <p:blipFill>
          <a:blip r:embed="rId3">
            <a:alphaModFix/>
          </a:blip>
          <a:stretch>
            <a:fillRect/>
          </a:stretch>
        </p:blipFill>
        <p:spPr>
          <a:xfrm>
            <a:off x="7447998" y="188998"/>
            <a:ext cx="1182925" cy="1182950"/>
          </a:xfrm>
          <a:prstGeom prst="rect">
            <a:avLst/>
          </a:prstGeom>
          <a:noFill/>
          <a:ln>
            <a:noFill/>
          </a:ln>
        </p:spPr>
      </p:pic>
      <p:sp>
        <p:nvSpPr>
          <p:cNvPr id="220" name="Google Shape;220;p27"/>
          <p:cNvSpPr txBox="1"/>
          <p:nvPr/>
        </p:nvSpPr>
        <p:spPr>
          <a:xfrm>
            <a:off x="3990397" y="4153425"/>
            <a:ext cx="2544000" cy="1077300"/>
          </a:xfrm>
          <a:prstGeom prst="rect">
            <a:avLst/>
          </a:prstGeom>
          <a:gradFill>
            <a:gsLst>
              <a:gs pos="0">
                <a:srgbClr val="FFC002"/>
              </a:gs>
              <a:gs pos="100000">
                <a:srgbClr val="795B04"/>
              </a:gs>
            </a:gsLst>
            <a:lin ang="5400012" scaled="0"/>
          </a:gradFill>
          <a:ln w="9525" cap="flat" cmpd="sng">
            <a:solidFill>
              <a:srgbClr val="BE4B48"/>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r>
              <a:rPr lang="es-AR" sz="3200">
                <a:solidFill>
                  <a:schemeClr val="lt1"/>
                </a:solidFill>
                <a:latin typeface="Calibri"/>
                <a:ea typeface="Calibri"/>
                <a:cs typeface="Calibri"/>
                <a:sym typeface="Calibri"/>
              </a:rPr>
              <a:t>No recomendado</a:t>
            </a:r>
            <a:endParaRPr sz="3200" b="0" i="0" u="none" strike="noStrike" cap="none">
              <a:solidFill>
                <a:schemeClr val="lt1"/>
              </a:solidFill>
              <a:latin typeface="Calibri"/>
              <a:ea typeface="Calibri"/>
              <a:cs typeface="Calibri"/>
              <a:sym typeface="Calibri"/>
            </a:endParaRPr>
          </a:p>
        </p:txBody>
      </p:sp>
      <p:sp>
        <p:nvSpPr>
          <p:cNvPr id="221" name="Google Shape;221;p27"/>
          <p:cNvSpPr txBox="1">
            <a:spLocks noGrp="1"/>
          </p:cNvSpPr>
          <p:nvPr>
            <p:ph type="body" idx="4294967295"/>
          </p:nvPr>
        </p:nvSpPr>
        <p:spPr>
          <a:xfrm>
            <a:off x="786175" y="5663800"/>
            <a:ext cx="7571700" cy="9603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a:t>Debería recordar las funciones escritas en JS.</a:t>
            </a:r>
            <a:endParaRPr b="1"/>
          </a:p>
        </p:txBody>
      </p:sp>
      <p:pic>
        <p:nvPicPr>
          <p:cNvPr id="222" name="Google Shape;222;p27"/>
          <p:cNvPicPr preferRelativeResize="0"/>
          <p:nvPr/>
        </p:nvPicPr>
        <p:blipFill>
          <a:blip r:embed="rId4">
            <a:alphaModFix/>
          </a:blip>
          <a:stretch>
            <a:fillRect/>
          </a:stretch>
        </p:blipFill>
        <p:spPr>
          <a:xfrm>
            <a:off x="4836875" y="2434125"/>
            <a:ext cx="911700" cy="91170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8"/>
          <p:cNvSpPr txBox="1">
            <a:spLocks noGrp="1"/>
          </p:cNvSpPr>
          <p:nvPr>
            <p:ph type="title"/>
          </p:nvPr>
        </p:nvSpPr>
        <p:spPr>
          <a:xfrm>
            <a:off x="628675" y="275700"/>
            <a:ext cx="7886700" cy="7611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Font typeface="Calibri"/>
              <a:buNone/>
            </a:pPr>
            <a:r>
              <a:rPr lang="es-AR"/>
              <a:t>Eventos en ES6</a:t>
            </a:r>
            <a:endParaRPr/>
          </a:p>
        </p:txBody>
      </p:sp>
      <p:sp>
        <p:nvSpPr>
          <p:cNvPr id="228" name="Google Shape;228;p28"/>
          <p:cNvSpPr txBox="1"/>
          <p:nvPr/>
        </p:nvSpPr>
        <p:spPr>
          <a:xfrm>
            <a:off x="1472100" y="2049013"/>
            <a:ext cx="6199800" cy="523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AR" sz="1600" b="1">
                <a:solidFill>
                  <a:srgbClr val="BB7977"/>
                </a:solidFill>
                <a:latin typeface="Consolas"/>
                <a:ea typeface="Consolas"/>
                <a:cs typeface="Consolas"/>
                <a:sym typeface="Consolas"/>
              </a:rPr>
              <a:t>&lt;button</a:t>
            </a:r>
            <a:r>
              <a:rPr lang="es-AR" sz="1600">
                <a:solidFill>
                  <a:srgbClr val="5C5C5C"/>
                </a:solidFill>
                <a:latin typeface="Consolas"/>
                <a:ea typeface="Consolas"/>
                <a:cs typeface="Consolas"/>
                <a:sym typeface="Consolas"/>
              </a:rPr>
              <a:t> </a:t>
            </a:r>
            <a:r>
              <a:rPr lang="es-AR" sz="1600" b="1">
                <a:solidFill>
                  <a:srgbClr val="8080C0"/>
                </a:solidFill>
                <a:latin typeface="Consolas"/>
                <a:ea typeface="Consolas"/>
                <a:cs typeface="Consolas"/>
                <a:sym typeface="Consolas"/>
              </a:rPr>
              <a:t>type</a:t>
            </a:r>
            <a:r>
              <a:rPr lang="es-AR" sz="1600" b="1">
                <a:solidFill>
                  <a:srgbClr val="FF0080"/>
                </a:solidFill>
                <a:latin typeface="Consolas"/>
                <a:ea typeface="Consolas"/>
                <a:cs typeface="Consolas"/>
                <a:sym typeface="Consolas"/>
              </a:rPr>
              <a:t>=</a:t>
            </a:r>
            <a:r>
              <a:rPr lang="es-AR" sz="1600">
                <a:solidFill>
                  <a:srgbClr val="A68500"/>
                </a:solidFill>
                <a:latin typeface="Consolas"/>
                <a:ea typeface="Consolas"/>
                <a:cs typeface="Consolas"/>
                <a:sym typeface="Consolas"/>
              </a:rPr>
              <a:t>"button"</a:t>
            </a:r>
            <a:r>
              <a:rPr lang="es-AR" sz="1600">
                <a:solidFill>
                  <a:srgbClr val="5C5C5C"/>
                </a:solidFill>
                <a:latin typeface="Consolas"/>
                <a:ea typeface="Consolas"/>
                <a:cs typeface="Consolas"/>
                <a:sym typeface="Consolas"/>
              </a:rPr>
              <a:t> </a:t>
            </a:r>
            <a:r>
              <a:rPr lang="es-AR" sz="1600" b="1">
                <a:solidFill>
                  <a:srgbClr val="8080C0"/>
                </a:solidFill>
                <a:latin typeface="Consolas"/>
                <a:ea typeface="Consolas"/>
                <a:cs typeface="Consolas"/>
                <a:sym typeface="Consolas"/>
              </a:rPr>
              <a:t>id</a:t>
            </a:r>
            <a:r>
              <a:rPr lang="es-AR" sz="1600" b="1">
                <a:solidFill>
                  <a:srgbClr val="FF0080"/>
                </a:solidFill>
                <a:latin typeface="Consolas"/>
                <a:ea typeface="Consolas"/>
                <a:cs typeface="Consolas"/>
                <a:sym typeface="Consolas"/>
              </a:rPr>
              <a:t>=</a:t>
            </a:r>
            <a:r>
              <a:rPr lang="es-AR" sz="1600" b="1">
                <a:solidFill>
                  <a:srgbClr val="A68500"/>
                </a:solidFill>
                <a:latin typeface="Consolas"/>
                <a:ea typeface="Consolas"/>
                <a:cs typeface="Consolas"/>
                <a:sym typeface="Consolas"/>
              </a:rPr>
              <a:t>"btn-enviar"</a:t>
            </a:r>
            <a:r>
              <a:rPr lang="es-AR" sz="1600" b="1">
                <a:solidFill>
                  <a:srgbClr val="BB7977"/>
                </a:solidFill>
                <a:latin typeface="Consolas"/>
                <a:ea typeface="Consolas"/>
                <a:cs typeface="Consolas"/>
                <a:sym typeface="Consolas"/>
              </a:rPr>
              <a:t>&gt;</a:t>
            </a:r>
            <a:r>
              <a:rPr lang="es-AR" sz="1600">
                <a:solidFill>
                  <a:srgbClr val="5C5C5C"/>
                </a:solidFill>
                <a:latin typeface="Consolas"/>
                <a:ea typeface="Consolas"/>
                <a:cs typeface="Consolas"/>
                <a:sym typeface="Consolas"/>
              </a:rPr>
              <a:t>Enviar</a:t>
            </a:r>
            <a:r>
              <a:rPr lang="es-AR" sz="1600" b="1">
                <a:solidFill>
                  <a:srgbClr val="BB7977"/>
                </a:solidFill>
                <a:latin typeface="Consolas"/>
                <a:ea typeface="Consolas"/>
                <a:cs typeface="Consolas"/>
                <a:sym typeface="Consolas"/>
              </a:rPr>
              <a:t>&lt;/button&gt;</a:t>
            </a:r>
            <a:endParaRPr sz="1600">
              <a:latin typeface="Consolas"/>
              <a:ea typeface="Consolas"/>
              <a:cs typeface="Consolas"/>
              <a:sym typeface="Consolas"/>
            </a:endParaRPr>
          </a:p>
        </p:txBody>
      </p:sp>
      <p:sp>
        <p:nvSpPr>
          <p:cNvPr id="229" name="Google Shape;229;p28"/>
          <p:cNvSpPr txBox="1">
            <a:spLocks noGrp="1"/>
          </p:cNvSpPr>
          <p:nvPr>
            <p:ph type="body" idx="4294967295"/>
          </p:nvPr>
        </p:nvSpPr>
        <p:spPr>
          <a:xfrm>
            <a:off x="325175" y="867500"/>
            <a:ext cx="7024800" cy="9603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a:t>En </a:t>
            </a:r>
            <a:r>
              <a:rPr lang="es-AR" b="1"/>
              <a:t>ES6</a:t>
            </a:r>
            <a:r>
              <a:rPr lang="es-AR"/>
              <a:t>, primero buscamos el elemento y luego le asociamos el handler</a:t>
            </a:r>
            <a:endParaRPr b="1"/>
          </a:p>
        </p:txBody>
      </p:sp>
      <p:pic>
        <p:nvPicPr>
          <p:cNvPr id="230" name="Google Shape;230;p28"/>
          <p:cNvPicPr preferRelativeResize="0"/>
          <p:nvPr/>
        </p:nvPicPr>
        <p:blipFill>
          <a:blip r:embed="rId3">
            <a:alphaModFix/>
          </a:blip>
          <a:stretch>
            <a:fillRect/>
          </a:stretch>
        </p:blipFill>
        <p:spPr>
          <a:xfrm>
            <a:off x="7447998" y="188998"/>
            <a:ext cx="1182925" cy="1182950"/>
          </a:xfrm>
          <a:prstGeom prst="rect">
            <a:avLst/>
          </a:prstGeom>
          <a:noFill/>
          <a:ln>
            <a:noFill/>
          </a:ln>
        </p:spPr>
      </p:pic>
      <p:sp>
        <p:nvSpPr>
          <p:cNvPr id="231" name="Google Shape;231;p28"/>
          <p:cNvSpPr txBox="1"/>
          <p:nvPr/>
        </p:nvSpPr>
        <p:spPr>
          <a:xfrm>
            <a:off x="1412975" y="2716000"/>
            <a:ext cx="6301200" cy="855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AR" sz="1700">
                <a:solidFill>
                  <a:srgbClr val="5C5C5C"/>
                </a:solidFill>
                <a:latin typeface="Consolas"/>
                <a:ea typeface="Consolas"/>
                <a:cs typeface="Consolas"/>
                <a:sym typeface="Consolas"/>
              </a:rPr>
              <a:t>let btn </a:t>
            </a:r>
            <a:r>
              <a:rPr lang="es-AR" sz="1700" b="1">
                <a:solidFill>
                  <a:srgbClr val="FF0080"/>
                </a:solidFill>
                <a:latin typeface="Consolas"/>
                <a:ea typeface="Consolas"/>
                <a:cs typeface="Consolas"/>
                <a:sym typeface="Consolas"/>
              </a:rPr>
              <a:t>=</a:t>
            </a:r>
            <a:r>
              <a:rPr lang="es-AR" sz="1700">
                <a:solidFill>
                  <a:srgbClr val="5C5C5C"/>
                </a:solidFill>
                <a:latin typeface="Consolas"/>
                <a:ea typeface="Consolas"/>
                <a:cs typeface="Consolas"/>
                <a:sym typeface="Consolas"/>
              </a:rPr>
              <a:t> document</a:t>
            </a:r>
            <a:r>
              <a:rPr lang="es-AR" sz="1700" b="1">
                <a:solidFill>
                  <a:srgbClr val="FF0080"/>
                </a:solidFill>
                <a:latin typeface="Consolas"/>
                <a:ea typeface="Consolas"/>
                <a:cs typeface="Consolas"/>
                <a:sym typeface="Consolas"/>
              </a:rPr>
              <a:t>.</a:t>
            </a:r>
            <a:r>
              <a:rPr lang="es-AR" sz="1700">
                <a:solidFill>
                  <a:srgbClr val="004466"/>
                </a:solidFill>
                <a:latin typeface="Consolas"/>
                <a:ea typeface="Consolas"/>
                <a:cs typeface="Consolas"/>
                <a:sym typeface="Consolas"/>
              </a:rPr>
              <a:t>getElementById</a:t>
            </a:r>
            <a:r>
              <a:rPr lang="es-AR" sz="1700" b="1">
                <a:solidFill>
                  <a:srgbClr val="FF0080"/>
                </a:solidFill>
                <a:latin typeface="Consolas"/>
                <a:ea typeface="Consolas"/>
                <a:cs typeface="Consolas"/>
                <a:sym typeface="Consolas"/>
              </a:rPr>
              <a:t>(</a:t>
            </a:r>
            <a:r>
              <a:rPr lang="es-AR" sz="1700">
                <a:solidFill>
                  <a:srgbClr val="A68500"/>
                </a:solidFill>
                <a:latin typeface="Consolas"/>
                <a:ea typeface="Consolas"/>
                <a:cs typeface="Consolas"/>
                <a:sym typeface="Consolas"/>
              </a:rPr>
              <a:t>"btn-enviar"</a:t>
            </a:r>
            <a:r>
              <a:rPr lang="es-AR" sz="1700" b="1">
                <a:solidFill>
                  <a:srgbClr val="FF0080"/>
                </a:solidFill>
                <a:latin typeface="Consolas"/>
                <a:ea typeface="Consolas"/>
                <a:cs typeface="Consolas"/>
                <a:sym typeface="Consolas"/>
              </a:rPr>
              <a:t>)</a:t>
            </a:r>
            <a:r>
              <a:rPr lang="es-AR" sz="1700">
                <a:solidFill>
                  <a:srgbClr val="5C5C5C"/>
                </a:solidFill>
                <a:latin typeface="Consolas"/>
                <a:ea typeface="Consolas"/>
                <a:cs typeface="Consolas"/>
                <a:sym typeface="Consolas"/>
              </a:rPr>
              <a:t>;</a:t>
            </a:r>
            <a:endParaRPr sz="1700" b="1">
              <a:solidFill>
                <a:srgbClr val="FF0080"/>
              </a:solidFill>
              <a:latin typeface="Consolas"/>
              <a:ea typeface="Consolas"/>
              <a:cs typeface="Consolas"/>
              <a:sym typeface="Consolas"/>
            </a:endParaRPr>
          </a:p>
          <a:p>
            <a:pPr marL="0" lvl="0" indent="0" algn="l" rtl="0">
              <a:lnSpc>
                <a:spcPct val="115000"/>
              </a:lnSpc>
              <a:spcBef>
                <a:spcPts val="0"/>
              </a:spcBef>
              <a:spcAft>
                <a:spcPts val="0"/>
              </a:spcAft>
              <a:buNone/>
            </a:pPr>
            <a:r>
              <a:rPr lang="es-AR" sz="1700">
                <a:solidFill>
                  <a:srgbClr val="5C5C5C"/>
                </a:solidFill>
                <a:latin typeface="Consolas"/>
                <a:ea typeface="Consolas"/>
                <a:cs typeface="Consolas"/>
                <a:sym typeface="Consolas"/>
              </a:rPr>
              <a:t>btn</a:t>
            </a:r>
            <a:r>
              <a:rPr lang="es-AR" sz="1700" b="1">
                <a:solidFill>
                  <a:srgbClr val="FF0080"/>
                </a:solidFill>
                <a:latin typeface="Consolas"/>
                <a:ea typeface="Consolas"/>
                <a:cs typeface="Consolas"/>
                <a:sym typeface="Consolas"/>
              </a:rPr>
              <a:t>.</a:t>
            </a:r>
            <a:r>
              <a:rPr lang="es-AR" sz="1700">
                <a:solidFill>
                  <a:srgbClr val="004466"/>
                </a:solidFill>
                <a:latin typeface="Consolas"/>
                <a:ea typeface="Consolas"/>
                <a:cs typeface="Consolas"/>
                <a:sym typeface="Consolas"/>
              </a:rPr>
              <a:t>addEventListener</a:t>
            </a:r>
            <a:r>
              <a:rPr lang="es-AR" sz="1700" b="1">
                <a:solidFill>
                  <a:srgbClr val="FF0080"/>
                </a:solidFill>
                <a:latin typeface="Consolas"/>
                <a:ea typeface="Consolas"/>
                <a:cs typeface="Consolas"/>
                <a:sym typeface="Consolas"/>
              </a:rPr>
              <a:t>(</a:t>
            </a:r>
            <a:r>
              <a:rPr lang="es-AR" sz="1700">
                <a:solidFill>
                  <a:srgbClr val="A68500"/>
                </a:solidFill>
                <a:latin typeface="Consolas"/>
                <a:ea typeface="Consolas"/>
                <a:cs typeface="Consolas"/>
                <a:sym typeface="Consolas"/>
              </a:rPr>
              <a:t>"click"</a:t>
            </a:r>
            <a:r>
              <a:rPr lang="es-AR" sz="1700" b="1">
                <a:solidFill>
                  <a:srgbClr val="FF0080"/>
                </a:solidFill>
                <a:latin typeface="Consolas"/>
                <a:ea typeface="Consolas"/>
                <a:cs typeface="Consolas"/>
                <a:sym typeface="Consolas"/>
              </a:rPr>
              <a:t>,</a:t>
            </a:r>
            <a:r>
              <a:rPr lang="es-AR" sz="1700">
                <a:solidFill>
                  <a:srgbClr val="5C5C5C"/>
                </a:solidFill>
                <a:latin typeface="Consolas"/>
                <a:ea typeface="Consolas"/>
                <a:cs typeface="Consolas"/>
                <a:sym typeface="Consolas"/>
              </a:rPr>
              <a:t> verificarFormulario</a:t>
            </a:r>
            <a:r>
              <a:rPr lang="es-AR" sz="1700" b="1">
                <a:solidFill>
                  <a:srgbClr val="FF0080"/>
                </a:solidFill>
                <a:latin typeface="Consolas"/>
                <a:ea typeface="Consolas"/>
                <a:cs typeface="Consolas"/>
                <a:sym typeface="Consolas"/>
              </a:rPr>
              <a:t>)</a:t>
            </a:r>
            <a:r>
              <a:rPr lang="es-AR" sz="1700">
                <a:solidFill>
                  <a:srgbClr val="5C5C5C"/>
                </a:solidFill>
                <a:latin typeface="Consolas"/>
                <a:ea typeface="Consolas"/>
                <a:cs typeface="Consolas"/>
                <a:sym typeface="Consolas"/>
              </a:rPr>
              <a:t>;</a:t>
            </a:r>
            <a:endParaRPr sz="1700" b="1">
              <a:solidFill>
                <a:srgbClr val="FF0080"/>
              </a:solidFill>
              <a:latin typeface="Consolas"/>
              <a:ea typeface="Consolas"/>
              <a:cs typeface="Consolas"/>
              <a:sym typeface="Consolas"/>
            </a:endParaRPr>
          </a:p>
          <a:p>
            <a:pPr marL="0" lvl="0" indent="0" algn="l" rtl="0">
              <a:spcBef>
                <a:spcPts val="0"/>
              </a:spcBef>
              <a:spcAft>
                <a:spcPts val="0"/>
              </a:spcAft>
              <a:buNone/>
            </a:pPr>
            <a:endParaRPr sz="1500">
              <a:latin typeface="Consolas"/>
              <a:ea typeface="Consolas"/>
              <a:cs typeface="Consolas"/>
              <a:sym typeface="Consolas"/>
            </a:endParaRPr>
          </a:p>
        </p:txBody>
      </p:sp>
      <p:sp>
        <p:nvSpPr>
          <p:cNvPr id="232" name="Google Shape;232;p28"/>
          <p:cNvSpPr txBox="1">
            <a:spLocks noGrp="1"/>
          </p:cNvSpPr>
          <p:nvPr>
            <p:ph type="body" idx="4294967295"/>
          </p:nvPr>
        </p:nvSpPr>
        <p:spPr>
          <a:xfrm>
            <a:off x="249625" y="1960650"/>
            <a:ext cx="1182900" cy="6225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b="1"/>
              <a:t>HTML</a:t>
            </a:r>
            <a:endParaRPr b="1"/>
          </a:p>
        </p:txBody>
      </p:sp>
      <p:sp>
        <p:nvSpPr>
          <p:cNvPr id="233" name="Google Shape;233;p28"/>
          <p:cNvSpPr txBox="1">
            <a:spLocks noGrp="1"/>
          </p:cNvSpPr>
          <p:nvPr>
            <p:ph type="body" idx="4294967295"/>
          </p:nvPr>
        </p:nvSpPr>
        <p:spPr>
          <a:xfrm>
            <a:off x="462475" y="2832700"/>
            <a:ext cx="757200" cy="6225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b="1"/>
              <a:t>JS</a:t>
            </a:r>
            <a:endParaRPr b="1"/>
          </a:p>
        </p:txBody>
      </p:sp>
      <p:sp>
        <p:nvSpPr>
          <p:cNvPr id="234" name="Google Shape;234;p28"/>
          <p:cNvSpPr/>
          <p:nvPr/>
        </p:nvSpPr>
        <p:spPr>
          <a:xfrm rot="-1240689">
            <a:off x="7515173" y="2174031"/>
            <a:ext cx="1383956" cy="633533"/>
          </a:xfrm>
          <a:prstGeom prst="rect">
            <a:avLst/>
          </a:pr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235" name="Google Shape;235;p28"/>
          <p:cNvPicPr preferRelativeResize="0"/>
          <p:nvPr/>
        </p:nvPicPr>
        <p:blipFill>
          <a:blip r:embed="rId5">
            <a:alphaModFix/>
          </a:blip>
          <a:stretch>
            <a:fillRect/>
          </a:stretch>
        </p:blipFill>
        <p:spPr>
          <a:xfrm flipH="1">
            <a:off x="151375" y="3888200"/>
            <a:ext cx="5170250" cy="2791925"/>
          </a:xfrm>
          <a:prstGeom prst="rect">
            <a:avLst/>
          </a:prstGeom>
          <a:noFill/>
          <a:ln>
            <a:noFill/>
          </a:ln>
        </p:spPr>
      </p:pic>
      <p:cxnSp>
        <p:nvCxnSpPr>
          <p:cNvPr id="236" name="Google Shape;236;p28"/>
          <p:cNvCxnSpPr/>
          <p:nvPr/>
        </p:nvCxnSpPr>
        <p:spPr>
          <a:xfrm rot="10800000" flipH="1">
            <a:off x="1259683" y="3651775"/>
            <a:ext cx="900" cy="681300"/>
          </a:xfrm>
          <a:prstGeom prst="straightConnector1">
            <a:avLst/>
          </a:prstGeom>
          <a:noFill/>
          <a:ln w="38100" cap="flat" cmpd="sng">
            <a:solidFill>
              <a:srgbClr val="6FA8DC"/>
            </a:solidFill>
            <a:prstDash val="solid"/>
            <a:round/>
            <a:headEnd type="none" w="med" len="med"/>
            <a:tailEnd type="triangle" w="med" len="med"/>
          </a:ln>
        </p:spPr>
      </p:cxnSp>
      <p:sp>
        <p:nvSpPr>
          <p:cNvPr id="237" name="Google Shape;237;p28"/>
          <p:cNvSpPr txBox="1"/>
          <p:nvPr/>
        </p:nvSpPr>
        <p:spPr>
          <a:xfrm>
            <a:off x="3458725" y="5972200"/>
            <a:ext cx="1757100" cy="49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AR" sz="3000" b="1">
                <a:latin typeface="Amatic SC"/>
                <a:ea typeface="Amatic SC"/>
                <a:cs typeface="Amatic SC"/>
                <a:sym typeface="Amatic SC"/>
              </a:rPr>
              <a:t>Evento</a:t>
            </a:r>
            <a:endParaRPr sz="3000" b="1">
              <a:latin typeface="Amatic SC"/>
              <a:ea typeface="Amatic SC"/>
              <a:cs typeface="Amatic SC"/>
              <a:sym typeface="Amatic SC"/>
            </a:endParaRPr>
          </a:p>
        </p:txBody>
      </p:sp>
      <p:sp>
        <p:nvSpPr>
          <p:cNvPr id="238" name="Google Shape;238;p28"/>
          <p:cNvSpPr txBox="1"/>
          <p:nvPr/>
        </p:nvSpPr>
        <p:spPr>
          <a:xfrm>
            <a:off x="5383900" y="3944775"/>
            <a:ext cx="3759600" cy="2149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AR" sz="2000" b="1">
                <a:solidFill>
                  <a:srgbClr val="333333"/>
                </a:solidFill>
                <a:highlight>
                  <a:srgbClr val="FFFFFF"/>
                </a:highlight>
                <a:latin typeface="Proxima Nova"/>
                <a:ea typeface="Proxima Nova"/>
                <a:cs typeface="Proxima Nova"/>
                <a:sym typeface="Proxima Nova"/>
              </a:rPr>
              <a:t>Está pendiente de escuchar un</a:t>
            </a:r>
            <a:endParaRPr sz="2000" b="1">
              <a:solidFill>
                <a:srgbClr val="333333"/>
              </a:solidFill>
              <a:highlight>
                <a:srgbClr val="FFFFFF"/>
              </a:highlight>
              <a:latin typeface="Proxima Nova"/>
              <a:ea typeface="Proxima Nova"/>
              <a:cs typeface="Proxima Nova"/>
              <a:sym typeface="Proxima Nova"/>
            </a:endParaRPr>
          </a:p>
          <a:p>
            <a:pPr marL="0" lvl="0" indent="0" algn="l" rtl="0">
              <a:spcBef>
                <a:spcPts val="0"/>
              </a:spcBef>
              <a:spcAft>
                <a:spcPts val="0"/>
              </a:spcAft>
              <a:buNone/>
            </a:pPr>
            <a:r>
              <a:rPr lang="es-AR" sz="2000" b="1">
                <a:solidFill>
                  <a:srgbClr val="333333"/>
                </a:solidFill>
                <a:highlight>
                  <a:srgbClr val="FFFFFF"/>
                </a:highlight>
                <a:latin typeface="Proxima Nova"/>
                <a:ea typeface="Proxima Nova"/>
                <a:cs typeface="Proxima Nova"/>
                <a:sym typeface="Proxima Nova"/>
              </a:rPr>
              <a:t>evento para ejecutarlo solo en el momento en que suceda</a:t>
            </a:r>
            <a:endParaRPr sz="2000" b="1">
              <a:latin typeface="Proxima Nova"/>
              <a:ea typeface="Proxima Nova"/>
              <a:cs typeface="Proxima Nova"/>
              <a:sym typeface="Proxima Nova"/>
            </a:endParaRPr>
          </a:p>
        </p:txBody>
      </p:sp>
      <p:sp>
        <p:nvSpPr>
          <p:cNvPr id="239" name="Google Shape;239;p28"/>
          <p:cNvSpPr txBox="1"/>
          <p:nvPr/>
        </p:nvSpPr>
        <p:spPr>
          <a:xfrm>
            <a:off x="305375" y="5510650"/>
            <a:ext cx="1757100" cy="960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AR" sz="3000" b="1">
                <a:latin typeface="Amatic SC"/>
                <a:ea typeface="Amatic SC"/>
                <a:cs typeface="Amatic SC"/>
                <a:sym typeface="Amatic SC"/>
              </a:rPr>
              <a:t>Event</a:t>
            </a:r>
            <a:endParaRPr sz="3000" b="1">
              <a:latin typeface="Amatic SC"/>
              <a:ea typeface="Amatic SC"/>
              <a:cs typeface="Amatic SC"/>
              <a:sym typeface="Amatic SC"/>
            </a:endParaRPr>
          </a:p>
          <a:p>
            <a:pPr marL="0" lvl="0" indent="0" algn="ctr" rtl="0">
              <a:spcBef>
                <a:spcPts val="0"/>
              </a:spcBef>
              <a:spcAft>
                <a:spcPts val="0"/>
              </a:spcAft>
              <a:buNone/>
            </a:pPr>
            <a:r>
              <a:rPr lang="es-AR" sz="3000" b="1">
                <a:latin typeface="Amatic SC"/>
                <a:ea typeface="Amatic SC"/>
                <a:cs typeface="Amatic SC"/>
                <a:sym typeface="Amatic SC"/>
              </a:rPr>
              <a:t>Listener</a:t>
            </a:r>
            <a:endParaRPr sz="3000" b="1">
              <a:latin typeface="Amatic SC"/>
              <a:ea typeface="Amatic SC"/>
              <a:cs typeface="Amatic SC"/>
              <a:sym typeface="Amatic SC"/>
            </a:endParaRPr>
          </a:p>
        </p:txBody>
      </p:sp>
      <p:sp>
        <p:nvSpPr>
          <p:cNvPr id="240" name="Google Shape;240;p28"/>
          <p:cNvSpPr txBox="1"/>
          <p:nvPr/>
        </p:nvSpPr>
        <p:spPr>
          <a:xfrm>
            <a:off x="1986275" y="4694025"/>
            <a:ext cx="1757100" cy="49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AR" sz="4000" b="1">
                <a:latin typeface="Amatic SC"/>
                <a:ea typeface="Amatic SC"/>
                <a:cs typeface="Amatic SC"/>
                <a:sym typeface="Amatic SC"/>
              </a:rPr>
              <a:t>CLICK!</a:t>
            </a:r>
            <a:endParaRPr sz="4000" b="1">
              <a:latin typeface="Amatic SC"/>
              <a:ea typeface="Amatic SC"/>
              <a:cs typeface="Amatic SC"/>
              <a:sym typeface="Amatic SC"/>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9"/>
          <p:cNvSpPr txBox="1">
            <a:spLocks noGrp="1"/>
          </p:cNvSpPr>
          <p:nvPr>
            <p:ph type="body" idx="4294967295"/>
          </p:nvPr>
        </p:nvSpPr>
        <p:spPr>
          <a:xfrm>
            <a:off x="311700" y="1922075"/>
            <a:ext cx="8520600" cy="3983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a:t>¿Qué pasa si la función que queremos ejecutar respondiendo al evento requiere de parámetros?</a:t>
            </a:r>
            <a:endParaRPr/>
          </a:p>
          <a:p>
            <a:pPr marL="0" lvl="0" indent="0" algn="l" rtl="0">
              <a:spcBef>
                <a:spcPts val="1000"/>
              </a:spcBef>
              <a:spcAft>
                <a:spcPts val="0"/>
              </a:spcAft>
              <a:buNone/>
            </a:pPr>
            <a:endParaRPr/>
          </a:p>
          <a:p>
            <a:pPr marL="0" lvl="0" indent="0" algn="l" rtl="0">
              <a:spcBef>
                <a:spcPts val="1000"/>
              </a:spcBef>
              <a:spcAft>
                <a:spcPts val="0"/>
              </a:spcAft>
              <a:buNone/>
            </a:pPr>
            <a:r>
              <a:rPr lang="es-AR"/>
              <a:t>Debemos pasar los parametros pero luego que el evento suceda.</a:t>
            </a:r>
            <a:endParaRPr/>
          </a:p>
          <a:p>
            <a:pPr marL="0" lvl="0" indent="0" algn="l" rtl="0">
              <a:spcBef>
                <a:spcPts val="1000"/>
              </a:spcBef>
              <a:spcAft>
                <a:spcPts val="0"/>
              </a:spcAft>
              <a:buNone/>
            </a:pPr>
            <a:endParaRPr/>
          </a:p>
          <a:p>
            <a:pPr marL="0" lvl="0" indent="0" algn="l" rtl="0">
              <a:spcBef>
                <a:spcPts val="1000"/>
              </a:spcBef>
              <a:spcAft>
                <a:spcPts val="0"/>
              </a:spcAft>
              <a:buNone/>
            </a:pPr>
            <a:r>
              <a:rPr lang="es-AR"/>
              <a:t> Entonces </a:t>
            </a:r>
            <a:r>
              <a:rPr lang="es-AR">
                <a:solidFill>
                  <a:schemeClr val="dk1"/>
                </a:solidFill>
              </a:rPr>
              <a:t>necesitamos encapsular la función con otra y pasar los parámetros</a:t>
            </a:r>
            <a:endParaRPr/>
          </a:p>
        </p:txBody>
      </p:sp>
      <p:sp>
        <p:nvSpPr>
          <p:cNvPr id="246" name="Google Shape;246;p29"/>
          <p:cNvSpPr txBox="1">
            <a:spLocks noGrp="1"/>
          </p:cNvSpPr>
          <p:nvPr>
            <p:ph type="title"/>
          </p:nvPr>
        </p:nvSpPr>
        <p:spPr>
          <a:xfrm>
            <a:off x="628663" y="275700"/>
            <a:ext cx="7886700" cy="12204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Font typeface="Calibri"/>
              <a:buNone/>
            </a:pPr>
            <a:r>
              <a:rPr lang="es-AR"/>
              <a:t>Eventos en ES6 con parámetros</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0"/>
          <p:cNvSpPr txBox="1">
            <a:spLocks noGrp="1"/>
          </p:cNvSpPr>
          <p:nvPr>
            <p:ph type="body" idx="4294967295"/>
          </p:nvPr>
        </p:nvSpPr>
        <p:spPr>
          <a:xfrm>
            <a:off x="311700" y="1102450"/>
            <a:ext cx="8520600" cy="9117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a:t>Utilizamos una </a:t>
            </a:r>
            <a:r>
              <a:rPr lang="es-AR" b="1"/>
              <a:t>función anónima</a:t>
            </a:r>
            <a:r>
              <a:rPr lang="es-AR"/>
              <a:t> sin parámetros que encapsula a la función que si pasa parámetros</a:t>
            </a:r>
            <a:endParaRPr/>
          </a:p>
        </p:txBody>
      </p:sp>
      <p:sp>
        <p:nvSpPr>
          <p:cNvPr id="252" name="Google Shape;252;p30"/>
          <p:cNvSpPr txBox="1"/>
          <p:nvPr/>
        </p:nvSpPr>
        <p:spPr>
          <a:xfrm>
            <a:off x="235500" y="2937975"/>
            <a:ext cx="8120400" cy="3214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AR" sz="1800" b="1">
                <a:solidFill>
                  <a:srgbClr val="5C5C5C"/>
                </a:solidFill>
                <a:highlight>
                  <a:srgbClr val="FFFFFF"/>
                </a:highlight>
                <a:latin typeface="Courier New"/>
                <a:ea typeface="Courier New"/>
                <a:cs typeface="Courier New"/>
                <a:sym typeface="Courier New"/>
              </a:rPr>
              <a:t>let </a:t>
            </a:r>
            <a:r>
              <a:rPr lang="es-AR" sz="1800">
                <a:solidFill>
                  <a:srgbClr val="5C5C5C"/>
                </a:solidFill>
                <a:highlight>
                  <a:srgbClr val="F8F8F8"/>
                </a:highlight>
                <a:latin typeface="Courier New"/>
                <a:ea typeface="Courier New"/>
                <a:cs typeface="Courier New"/>
                <a:sym typeface="Courier New"/>
              </a:rPr>
              <a:t>inputEmail, inputConsulta...</a:t>
            </a:r>
            <a:endParaRPr sz="1800">
              <a:solidFill>
                <a:srgbClr val="5C5C5C"/>
              </a:solidFill>
              <a:highlight>
                <a:srgbClr val="F8F8F8"/>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s-AR" sz="1800">
                <a:solidFill>
                  <a:srgbClr val="5C5C5C"/>
                </a:solidFill>
                <a:highlight>
                  <a:srgbClr val="F8F8F8"/>
                </a:highlight>
                <a:latin typeface="Courier New"/>
                <a:ea typeface="Courier New"/>
                <a:cs typeface="Courier New"/>
                <a:sym typeface="Courier New"/>
              </a:rPr>
              <a:t>...</a:t>
            </a:r>
            <a:endParaRPr sz="1800" b="1">
              <a:solidFill>
                <a:srgbClr val="5C5C5C"/>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s-AR" sz="1800" b="1">
                <a:solidFill>
                  <a:srgbClr val="5C5C5C"/>
                </a:solidFill>
                <a:highlight>
                  <a:srgbClr val="FFFFFF"/>
                </a:highlight>
                <a:latin typeface="Courier New"/>
                <a:ea typeface="Courier New"/>
                <a:cs typeface="Courier New"/>
                <a:sym typeface="Courier New"/>
              </a:rPr>
              <a:t>btn</a:t>
            </a:r>
            <a:r>
              <a:rPr lang="es-AR" sz="1800" b="1">
                <a:solidFill>
                  <a:srgbClr val="FF0080"/>
                </a:solidFill>
                <a:highlight>
                  <a:srgbClr val="FFFFFF"/>
                </a:highlight>
                <a:latin typeface="Courier New"/>
                <a:ea typeface="Courier New"/>
                <a:cs typeface="Courier New"/>
                <a:sym typeface="Courier New"/>
              </a:rPr>
              <a:t>.</a:t>
            </a:r>
            <a:r>
              <a:rPr lang="es-AR" sz="1800" b="1">
                <a:solidFill>
                  <a:srgbClr val="004466"/>
                </a:solidFill>
                <a:highlight>
                  <a:srgbClr val="FFFFFF"/>
                </a:highlight>
                <a:latin typeface="Courier New"/>
                <a:ea typeface="Courier New"/>
                <a:cs typeface="Courier New"/>
                <a:sym typeface="Courier New"/>
              </a:rPr>
              <a:t>addEventListener</a:t>
            </a:r>
            <a:r>
              <a:rPr lang="es-AR" sz="1800" b="1">
                <a:solidFill>
                  <a:srgbClr val="FF0080"/>
                </a:solidFill>
                <a:highlight>
                  <a:srgbClr val="FFFFFF"/>
                </a:highlight>
                <a:latin typeface="Courier New"/>
                <a:ea typeface="Courier New"/>
                <a:cs typeface="Courier New"/>
                <a:sym typeface="Courier New"/>
              </a:rPr>
              <a:t>(</a:t>
            </a:r>
            <a:r>
              <a:rPr lang="es-AR" sz="1800">
                <a:solidFill>
                  <a:srgbClr val="A68500"/>
                </a:solidFill>
                <a:highlight>
                  <a:srgbClr val="FFFFFF"/>
                </a:highlight>
                <a:latin typeface="Courier New"/>
                <a:ea typeface="Courier New"/>
                <a:cs typeface="Courier New"/>
                <a:sym typeface="Courier New"/>
              </a:rPr>
              <a:t>"click"</a:t>
            </a:r>
            <a:r>
              <a:rPr lang="es-AR" sz="1800" b="1">
                <a:solidFill>
                  <a:srgbClr val="FF0080"/>
                </a:solidFill>
                <a:highlight>
                  <a:srgbClr val="FFFFFF"/>
                </a:highlight>
                <a:latin typeface="Courier New"/>
                <a:ea typeface="Courier New"/>
                <a:cs typeface="Courier New"/>
                <a:sym typeface="Courier New"/>
              </a:rPr>
              <a:t>,</a:t>
            </a:r>
            <a:r>
              <a:rPr lang="es-AR" sz="1800">
                <a:solidFill>
                  <a:srgbClr val="5C5C5C"/>
                </a:solidFill>
                <a:highlight>
                  <a:srgbClr val="FFFFFF"/>
                </a:highlight>
                <a:latin typeface="Courier New"/>
                <a:ea typeface="Courier New"/>
                <a:cs typeface="Courier New"/>
                <a:sym typeface="Courier New"/>
              </a:rPr>
              <a:t> </a:t>
            </a:r>
            <a:r>
              <a:rPr lang="es-AR" sz="1800" b="1">
                <a:solidFill>
                  <a:srgbClr val="004466"/>
                </a:solidFill>
                <a:highlight>
                  <a:srgbClr val="93C47D"/>
                </a:highlight>
                <a:latin typeface="Courier New"/>
                <a:ea typeface="Courier New"/>
                <a:cs typeface="Courier New"/>
                <a:sym typeface="Courier New"/>
              </a:rPr>
              <a:t>verificarSinParametros</a:t>
            </a:r>
            <a:r>
              <a:rPr lang="es-AR" sz="1800" b="1">
                <a:solidFill>
                  <a:srgbClr val="FF0080"/>
                </a:solidFill>
                <a:highlight>
                  <a:srgbClr val="FFFFFF"/>
                </a:highlight>
                <a:latin typeface="Courier New"/>
                <a:ea typeface="Courier New"/>
                <a:cs typeface="Courier New"/>
                <a:sym typeface="Courier New"/>
              </a:rPr>
              <a:t>)</a:t>
            </a:r>
            <a:endParaRPr sz="1800" b="1">
              <a:solidFill>
                <a:srgbClr val="FF0080"/>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endParaRPr sz="1800" b="1">
              <a:solidFill>
                <a:srgbClr val="FF0080"/>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s-AR" sz="1800" b="1">
                <a:solidFill>
                  <a:srgbClr val="BB7977"/>
                </a:solidFill>
                <a:highlight>
                  <a:schemeClr val="lt1"/>
                </a:highlight>
                <a:latin typeface="Courier New"/>
                <a:ea typeface="Courier New"/>
                <a:cs typeface="Courier New"/>
                <a:sym typeface="Courier New"/>
              </a:rPr>
              <a:t>function </a:t>
            </a:r>
            <a:r>
              <a:rPr lang="es-AR" sz="1800" b="1">
                <a:solidFill>
                  <a:srgbClr val="004466"/>
                </a:solidFill>
                <a:highlight>
                  <a:srgbClr val="93C47D"/>
                </a:highlight>
                <a:latin typeface="Courier New"/>
                <a:ea typeface="Courier New"/>
                <a:cs typeface="Courier New"/>
                <a:sym typeface="Courier New"/>
              </a:rPr>
              <a:t>verificarSinParametros</a:t>
            </a:r>
            <a:r>
              <a:rPr lang="es-AR" sz="1800" b="1">
                <a:solidFill>
                  <a:srgbClr val="FF0080"/>
                </a:solidFill>
                <a:highlight>
                  <a:schemeClr val="lt1"/>
                </a:highlight>
                <a:latin typeface="Courier New"/>
                <a:ea typeface="Courier New"/>
                <a:cs typeface="Courier New"/>
                <a:sym typeface="Courier New"/>
              </a:rPr>
              <a:t>(</a:t>
            </a:r>
            <a:r>
              <a:rPr lang="es-AR" sz="1800">
                <a:solidFill>
                  <a:srgbClr val="5C5C5C"/>
                </a:solidFill>
                <a:highlight>
                  <a:schemeClr val="lt1"/>
                </a:highlight>
                <a:latin typeface="Courier New"/>
                <a:ea typeface="Courier New"/>
                <a:cs typeface="Courier New"/>
                <a:sym typeface="Courier New"/>
              </a:rPr>
              <a:t>e</a:t>
            </a:r>
            <a:r>
              <a:rPr lang="es-AR" sz="1800" b="1">
                <a:solidFill>
                  <a:srgbClr val="FF0080"/>
                </a:solidFill>
                <a:highlight>
                  <a:schemeClr val="lt1"/>
                </a:highlight>
                <a:latin typeface="Courier New"/>
                <a:ea typeface="Courier New"/>
                <a:cs typeface="Courier New"/>
                <a:sym typeface="Courier New"/>
              </a:rPr>
              <a:t>){</a:t>
            </a:r>
            <a:endParaRPr sz="1800" b="1">
              <a:solidFill>
                <a:srgbClr val="FF0080"/>
              </a:solidFill>
              <a:highlight>
                <a:schemeClr val="lt1"/>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s-AR" sz="1800">
                <a:solidFill>
                  <a:srgbClr val="5C5C5C"/>
                </a:solidFill>
                <a:highlight>
                  <a:srgbClr val="F8F8F8"/>
                </a:highlight>
                <a:latin typeface="Courier New"/>
                <a:ea typeface="Courier New"/>
                <a:cs typeface="Courier New"/>
                <a:sym typeface="Courier New"/>
              </a:rPr>
              <a:t> </a:t>
            </a:r>
            <a:r>
              <a:rPr lang="es-AR" sz="1800">
                <a:solidFill>
                  <a:srgbClr val="004466"/>
                </a:solidFill>
                <a:highlight>
                  <a:srgbClr val="F8F8F8"/>
                </a:highlight>
                <a:latin typeface="Courier New"/>
                <a:ea typeface="Courier New"/>
                <a:cs typeface="Courier New"/>
                <a:sym typeface="Courier New"/>
              </a:rPr>
              <a:t>verificarFormulario</a:t>
            </a:r>
            <a:r>
              <a:rPr lang="es-AR" sz="1800" b="1">
                <a:solidFill>
                  <a:srgbClr val="FF0080"/>
                </a:solidFill>
                <a:highlight>
                  <a:srgbClr val="F8F8F8"/>
                </a:highlight>
                <a:latin typeface="Courier New"/>
                <a:ea typeface="Courier New"/>
                <a:cs typeface="Courier New"/>
                <a:sym typeface="Courier New"/>
              </a:rPr>
              <a:t>(</a:t>
            </a:r>
            <a:r>
              <a:rPr lang="es-AR" sz="1800">
                <a:solidFill>
                  <a:srgbClr val="5C5C5C"/>
                </a:solidFill>
                <a:highlight>
                  <a:srgbClr val="F8F8F8"/>
                </a:highlight>
                <a:latin typeface="Courier New"/>
                <a:ea typeface="Courier New"/>
                <a:cs typeface="Courier New"/>
                <a:sym typeface="Courier New"/>
              </a:rPr>
              <a:t>inputEmail</a:t>
            </a:r>
            <a:r>
              <a:rPr lang="es-AR" sz="1800" b="1">
                <a:solidFill>
                  <a:srgbClr val="FF0080"/>
                </a:solidFill>
                <a:highlight>
                  <a:srgbClr val="F8F8F8"/>
                </a:highlight>
                <a:latin typeface="Courier New"/>
                <a:ea typeface="Courier New"/>
                <a:cs typeface="Courier New"/>
                <a:sym typeface="Courier New"/>
              </a:rPr>
              <a:t>,</a:t>
            </a:r>
            <a:r>
              <a:rPr lang="es-AR" sz="1800">
                <a:solidFill>
                  <a:srgbClr val="5C5C5C"/>
                </a:solidFill>
                <a:highlight>
                  <a:srgbClr val="F8F8F8"/>
                </a:highlight>
                <a:latin typeface="Courier New"/>
                <a:ea typeface="Courier New"/>
                <a:cs typeface="Courier New"/>
                <a:sym typeface="Courier New"/>
              </a:rPr>
              <a:t>inputConsulta</a:t>
            </a:r>
            <a:r>
              <a:rPr lang="es-AR" sz="1800" b="1">
                <a:solidFill>
                  <a:srgbClr val="FF0080"/>
                </a:solidFill>
                <a:highlight>
                  <a:srgbClr val="F8F8F8"/>
                </a:highlight>
                <a:latin typeface="Courier New"/>
                <a:ea typeface="Courier New"/>
                <a:cs typeface="Courier New"/>
                <a:sym typeface="Courier New"/>
              </a:rPr>
              <a:t>)</a:t>
            </a:r>
            <a:endParaRPr sz="1800" b="1">
              <a:solidFill>
                <a:srgbClr val="FF0080"/>
              </a:solidFill>
              <a:highlight>
                <a:srgbClr val="F8F8F8"/>
              </a:highlight>
              <a:latin typeface="Courier New"/>
              <a:ea typeface="Courier New"/>
              <a:cs typeface="Courier New"/>
              <a:sym typeface="Courier New"/>
            </a:endParaRPr>
          </a:p>
          <a:p>
            <a:pPr marL="0" lvl="0" indent="0" algn="l" rtl="0">
              <a:lnSpc>
                <a:spcPct val="115000"/>
              </a:lnSpc>
              <a:spcBef>
                <a:spcPts val="0"/>
              </a:spcBef>
              <a:spcAft>
                <a:spcPts val="0"/>
              </a:spcAft>
              <a:buClr>
                <a:schemeClr val="dk1"/>
              </a:buClr>
              <a:buSzPts val="1100"/>
              <a:buFont typeface="Arial"/>
              <a:buNone/>
            </a:pPr>
            <a:r>
              <a:rPr lang="es-AR" sz="1800" b="1">
                <a:solidFill>
                  <a:srgbClr val="FF0080"/>
                </a:solidFill>
                <a:highlight>
                  <a:schemeClr val="lt1"/>
                </a:highlight>
                <a:latin typeface="Courier New"/>
                <a:ea typeface="Courier New"/>
                <a:cs typeface="Courier New"/>
                <a:sym typeface="Courier New"/>
              </a:rPr>
              <a:t>}</a:t>
            </a:r>
            <a:endParaRPr sz="1800" b="1">
              <a:solidFill>
                <a:srgbClr val="FF0080"/>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s-AR" sz="1800" b="1">
                <a:solidFill>
                  <a:srgbClr val="BB7977"/>
                </a:solidFill>
                <a:highlight>
                  <a:srgbClr val="FFFFFF"/>
                </a:highlight>
                <a:latin typeface="Courier New"/>
                <a:ea typeface="Courier New"/>
                <a:cs typeface="Courier New"/>
                <a:sym typeface="Courier New"/>
              </a:rPr>
              <a:t>function</a:t>
            </a:r>
            <a:r>
              <a:rPr lang="es-AR" sz="1800">
                <a:solidFill>
                  <a:srgbClr val="5C5C5C"/>
                </a:solidFill>
                <a:highlight>
                  <a:srgbClr val="FFFFFF"/>
                </a:highlight>
                <a:latin typeface="Courier New"/>
                <a:ea typeface="Courier New"/>
                <a:cs typeface="Courier New"/>
                <a:sym typeface="Courier New"/>
              </a:rPr>
              <a:t> </a:t>
            </a:r>
            <a:r>
              <a:rPr lang="es-AR" sz="1800">
                <a:solidFill>
                  <a:srgbClr val="004466"/>
                </a:solidFill>
                <a:highlight>
                  <a:srgbClr val="FFFFFF"/>
                </a:highlight>
                <a:latin typeface="Courier New"/>
                <a:ea typeface="Courier New"/>
                <a:cs typeface="Courier New"/>
                <a:sym typeface="Courier New"/>
              </a:rPr>
              <a:t>verificarFormulario</a:t>
            </a:r>
            <a:r>
              <a:rPr lang="es-AR" sz="1800" b="1">
                <a:solidFill>
                  <a:srgbClr val="FF0080"/>
                </a:solidFill>
                <a:highlight>
                  <a:srgbClr val="FFFFFF"/>
                </a:highlight>
                <a:latin typeface="Courier New"/>
                <a:ea typeface="Courier New"/>
                <a:cs typeface="Courier New"/>
                <a:sym typeface="Courier New"/>
              </a:rPr>
              <a:t>(</a:t>
            </a:r>
            <a:r>
              <a:rPr lang="es-AR" sz="1800">
                <a:solidFill>
                  <a:srgbClr val="5C5C5C"/>
                </a:solidFill>
                <a:highlight>
                  <a:srgbClr val="FFFFFF"/>
                </a:highlight>
                <a:latin typeface="Courier New"/>
                <a:ea typeface="Courier New"/>
                <a:cs typeface="Courier New"/>
                <a:sym typeface="Courier New"/>
              </a:rPr>
              <a:t>email</a:t>
            </a:r>
            <a:r>
              <a:rPr lang="es-AR" sz="1800" b="1">
                <a:solidFill>
                  <a:srgbClr val="FF0080"/>
                </a:solidFill>
                <a:highlight>
                  <a:srgbClr val="FFFFFF"/>
                </a:highlight>
                <a:latin typeface="Courier New"/>
                <a:ea typeface="Courier New"/>
                <a:cs typeface="Courier New"/>
                <a:sym typeface="Courier New"/>
              </a:rPr>
              <a:t>,</a:t>
            </a:r>
            <a:r>
              <a:rPr lang="es-AR" sz="1800">
                <a:solidFill>
                  <a:srgbClr val="5C5C5C"/>
                </a:solidFill>
                <a:highlight>
                  <a:srgbClr val="FFFFFF"/>
                </a:highlight>
                <a:latin typeface="Courier New"/>
                <a:ea typeface="Courier New"/>
                <a:cs typeface="Courier New"/>
                <a:sym typeface="Courier New"/>
              </a:rPr>
              <a:t> consulta</a:t>
            </a:r>
            <a:r>
              <a:rPr lang="es-AR" sz="1800" b="1">
                <a:solidFill>
                  <a:srgbClr val="FF0080"/>
                </a:solidFill>
                <a:highlight>
                  <a:srgbClr val="FFFFFF"/>
                </a:highlight>
                <a:latin typeface="Courier New"/>
                <a:ea typeface="Courier New"/>
                <a:cs typeface="Courier New"/>
                <a:sym typeface="Courier New"/>
              </a:rPr>
              <a:t>)</a:t>
            </a:r>
            <a:endParaRPr sz="1800" b="1">
              <a:solidFill>
                <a:srgbClr val="FF0080"/>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s-AR" sz="1800" b="1">
                <a:solidFill>
                  <a:srgbClr val="FF0080"/>
                </a:solidFill>
                <a:highlight>
                  <a:srgbClr val="F8F8F8"/>
                </a:highlight>
                <a:latin typeface="Courier New"/>
                <a:ea typeface="Courier New"/>
                <a:cs typeface="Courier New"/>
                <a:sym typeface="Courier New"/>
              </a:rPr>
              <a:t>{</a:t>
            </a:r>
            <a:r>
              <a:rPr lang="es-AR" sz="1800">
                <a:solidFill>
                  <a:srgbClr val="5C5C5C"/>
                </a:solidFill>
                <a:highlight>
                  <a:srgbClr val="F8F8F8"/>
                </a:highlight>
                <a:latin typeface="Courier New"/>
                <a:ea typeface="Courier New"/>
                <a:cs typeface="Courier New"/>
                <a:sym typeface="Courier New"/>
              </a:rPr>
              <a:t> </a:t>
            </a:r>
            <a:endParaRPr sz="1800" b="1">
              <a:solidFill>
                <a:srgbClr val="FF0080"/>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Clr>
                <a:srgbClr val="000000"/>
              </a:buClr>
              <a:buSzPts val="1100"/>
              <a:buFont typeface="Arial"/>
              <a:buNone/>
            </a:pPr>
            <a:r>
              <a:rPr lang="es-AR" sz="1800" b="1">
                <a:solidFill>
                  <a:srgbClr val="FF0080"/>
                </a:solidFill>
                <a:highlight>
                  <a:srgbClr val="FFFFFF"/>
                </a:highlight>
                <a:latin typeface="Courier New"/>
                <a:ea typeface="Courier New"/>
                <a:cs typeface="Courier New"/>
                <a:sym typeface="Courier New"/>
              </a:rPr>
              <a:t>   ...</a:t>
            </a:r>
            <a:endParaRPr sz="1800">
              <a:solidFill>
                <a:srgbClr val="5C5C5C"/>
              </a:solidFill>
              <a:latin typeface="Consolas"/>
              <a:ea typeface="Consolas"/>
              <a:cs typeface="Consolas"/>
              <a:sym typeface="Consolas"/>
            </a:endParaRPr>
          </a:p>
        </p:txBody>
      </p:sp>
      <p:sp>
        <p:nvSpPr>
          <p:cNvPr id="253" name="Google Shape;253;p30"/>
          <p:cNvSpPr txBox="1">
            <a:spLocks noGrp="1"/>
          </p:cNvSpPr>
          <p:nvPr>
            <p:ph type="title"/>
          </p:nvPr>
        </p:nvSpPr>
        <p:spPr>
          <a:xfrm>
            <a:off x="628675" y="203400"/>
            <a:ext cx="7886700" cy="9117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Font typeface="Calibri"/>
              <a:buNone/>
            </a:pPr>
            <a:r>
              <a:rPr lang="es-AR"/>
              <a:t>Eventos en ES6</a:t>
            </a:r>
            <a:endParaRPr/>
          </a:p>
        </p:txBody>
      </p:sp>
      <p:sp>
        <p:nvSpPr>
          <p:cNvPr id="254" name="Google Shape;254;p30"/>
          <p:cNvSpPr txBox="1">
            <a:spLocks noGrp="1"/>
          </p:cNvSpPr>
          <p:nvPr>
            <p:ph type="body" idx="4294967295"/>
          </p:nvPr>
        </p:nvSpPr>
        <p:spPr>
          <a:xfrm>
            <a:off x="235500" y="2308950"/>
            <a:ext cx="1086900" cy="6225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b="1"/>
              <a:t>JS</a:t>
            </a:r>
            <a:endParaRPr b="1"/>
          </a:p>
        </p:txBody>
      </p:sp>
      <p:sp>
        <p:nvSpPr>
          <p:cNvPr id="255" name="Google Shape;255;p30"/>
          <p:cNvSpPr txBox="1"/>
          <p:nvPr/>
        </p:nvSpPr>
        <p:spPr>
          <a:xfrm>
            <a:off x="5383175" y="6402300"/>
            <a:ext cx="3673800" cy="264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AR" u="sng">
                <a:solidFill>
                  <a:schemeClr val="hlink"/>
                </a:solidFill>
                <a:hlinkClick r:id="rId3"/>
              </a:rPr>
              <a:t>https://codepen.io/webUnicen/pen/qmZOaV</a:t>
            </a:r>
            <a:endParaRPr/>
          </a:p>
        </p:txBody>
      </p:sp>
      <p:pic>
        <p:nvPicPr>
          <p:cNvPr id="256" name="Google Shape;256;p30"/>
          <p:cNvPicPr preferRelativeResize="0"/>
          <p:nvPr/>
        </p:nvPicPr>
        <p:blipFill>
          <a:blip r:embed="rId4">
            <a:alphaModFix/>
          </a:blip>
          <a:stretch>
            <a:fillRect/>
          </a:stretch>
        </p:blipFill>
        <p:spPr>
          <a:xfrm>
            <a:off x="4586072" y="6211200"/>
            <a:ext cx="684802" cy="646800"/>
          </a:xfrm>
          <a:prstGeom prst="rect">
            <a:avLst/>
          </a:prstGeom>
          <a:noFill/>
          <a:ln>
            <a:noFill/>
          </a:ln>
        </p:spPr>
      </p:pic>
      <p:sp>
        <p:nvSpPr>
          <p:cNvPr id="257" name="Google Shape;257;p30"/>
          <p:cNvSpPr txBox="1"/>
          <p:nvPr/>
        </p:nvSpPr>
        <p:spPr>
          <a:xfrm>
            <a:off x="6730625" y="4101725"/>
            <a:ext cx="2468700" cy="1394400"/>
          </a:xfrm>
          <a:prstGeom prst="rect">
            <a:avLst/>
          </a:prstGeom>
          <a:no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s-AR" sz="1800"/>
              <a:t>El parámetro </a:t>
            </a:r>
            <a:r>
              <a:rPr lang="es-AR" sz="1800" b="1"/>
              <a:t>“e”</a:t>
            </a:r>
            <a:r>
              <a:rPr lang="es-AR" sz="1800"/>
              <a:t> lo pasa JS, tiene info del evento (el click en este caso)</a:t>
            </a:r>
            <a:endParaRPr sz="1800" b="1"/>
          </a:p>
        </p:txBody>
      </p:sp>
      <p:cxnSp>
        <p:nvCxnSpPr>
          <p:cNvPr id="258" name="Google Shape;258;p30"/>
          <p:cNvCxnSpPr/>
          <p:nvPr/>
        </p:nvCxnSpPr>
        <p:spPr>
          <a:xfrm rot="10800000" flipH="1">
            <a:off x="4898575" y="4291050"/>
            <a:ext cx="1332300" cy="99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1"/>
          <p:cNvSpPr txBox="1">
            <a:spLocks noGrp="1"/>
          </p:cNvSpPr>
          <p:nvPr>
            <p:ph type="body" idx="4294967295"/>
          </p:nvPr>
        </p:nvSpPr>
        <p:spPr>
          <a:xfrm>
            <a:off x="6900" y="873850"/>
            <a:ext cx="8731200" cy="24627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s-AR"/>
              <a:t>Se usan para no crear tantas funciones que se usan en un solo lugar</a:t>
            </a:r>
            <a:endParaRPr/>
          </a:p>
          <a:p>
            <a:pPr marL="457200" lvl="0" indent="-406400" algn="l" rtl="0">
              <a:spcBef>
                <a:spcPts val="0"/>
              </a:spcBef>
              <a:spcAft>
                <a:spcPts val="0"/>
              </a:spcAft>
              <a:buSzPts val="2800"/>
              <a:buChar char="•"/>
            </a:pPr>
            <a:r>
              <a:rPr lang="es-AR"/>
              <a:t>Es una función sin nombre que se escribe directamente donde la quería pasar de parámetro</a:t>
            </a:r>
            <a:endParaRPr/>
          </a:p>
          <a:p>
            <a:pPr marL="457200" lvl="0" indent="-406400" algn="l" rtl="0">
              <a:spcBef>
                <a:spcPts val="0"/>
              </a:spcBef>
              <a:spcAft>
                <a:spcPts val="0"/>
              </a:spcAft>
              <a:buSzPts val="2800"/>
              <a:buChar char="•"/>
            </a:pPr>
            <a:r>
              <a:rPr lang="es-AR"/>
              <a:t>En este caso encapsula a la función que si pasa parámetros</a:t>
            </a:r>
            <a:endParaRPr/>
          </a:p>
        </p:txBody>
      </p:sp>
      <p:sp>
        <p:nvSpPr>
          <p:cNvPr id="264" name="Google Shape;264;p31"/>
          <p:cNvSpPr txBox="1">
            <a:spLocks noGrp="1"/>
          </p:cNvSpPr>
          <p:nvPr>
            <p:ph type="title"/>
          </p:nvPr>
        </p:nvSpPr>
        <p:spPr>
          <a:xfrm>
            <a:off x="66575" y="221950"/>
            <a:ext cx="8976300" cy="8169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1"/>
              </a:buClr>
              <a:buFont typeface="Calibri"/>
              <a:buNone/>
            </a:pPr>
            <a:r>
              <a:rPr lang="es-AR"/>
              <a:t>Eventos en ES6 - Funciones anónimas</a:t>
            </a:r>
            <a:endParaRPr/>
          </a:p>
        </p:txBody>
      </p:sp>
      <p:sp>
        <p:nvSpPr>
          <p:cNvPr id="265" name="Google Shape;265;p31"/>
          <p:cNvSpPr txBox="1"/>
          <p:nvPr/>
        </p:nvSpPr>
        <p:spPr>
          <a:xfrm>
            <a:off x="311700" y="4419600"/>
            <a:ext cx="8593800" cy="1866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AR" sz="2000" b="1">
                <a:solidFill>
                  <a:srgbClr val="5C5C5C"/>
                </a:solidFill>
                <a:highlight>
                  <a:srgbClr val="FFFFFF"/>
                </a:highlight>
                <a:latin typeface="Courier New"/>
                <a:ea typeface="Courier New"/>
                <a:cs typeface="Courier New"/>
                <a:sym typeface="Courier New"/>
              </a:rPr>
              <a:t>btn</a:t>
            </a:r>
            <a:r>
              <a:rPr lang="es-AR" sz="2000" b="1">
                <a:solidFill>
                  <a:srgbClr val="FF0080"/>
                </a:solidFill>
                <a:highlight>
                  <a:srgbClr val="FFFFFF"/>
                </a:highlight>
                <a:latin typeface="Courier New"/>
                <a:ea typeface="Courier New"/>
                <a:cs typeface="Courier New"/>
                <a:sym typeface="Courier New"/>
              </a:rPr>
              <a:t>.</a:t>
            </a:r>
            <a:r>
              <a:rPr lang="es-AR" sz="2000" b="1">
                <a:solidFill>
                  <a:srgbClr val="004466"/>
                </a:solidFill>
                <a:highlight>
                  <a:srgbClr val="FFFFFF"/>
                </a:highlight>
                <a:latin typeface="Courier New"/>
                <a:ea typeface="Courier New"/>
                <a:cs typeface="Courier New"/>
                <a:sym typeface="Courier New"/>
              </a:rPr>
              <a:t>addEventListener</a:t>
            </a:r>
            <a:r>
              <a:rPr lang="es-AR" sz="2000" b="1">
                <a:solidFill>
                  <a:srgbClr val="FF0080"/>
                </a:solidFill>
                <a:highlight>
                  <a:srgbClr val="FFFFFF"/>
                </a:highlight>
                <a:latin typeface="Courier New"/>
                <a:ea typeface="Courier New"/>
                <a:cs typeface="Courier New"/>
                <a:sym typeface="Courier New"/>
              </a:rPr>
              <a:t>(</a:t>
            </a:r>
            <a:r>
              <a:rPr lang="es-AR" sz="2000">
                <a:solidFill>
                  <a:srgbClr val="A68500"/>
                </a:solidFill>
                <a:highlight>
                  <a:srgbClr val="FFFFFF"/>
                </a:highlight>
                <a:latin typeface="Courier New"/>
                <a:ea typeface="Courier New"/>
                <a:cs typeface="Courier New"/>
                <a:sym typeface="Courier New"/>
              </a:rPr>
              <a:t>"click"</a:t>
            </a:r>
            <a:r>
              <a:rPr lang="es-AR" sz="2000" b="1">
                <a:solidFill>
                  <a:srgbClr val="FF0080"/>
                </a:solidFill>
                <a:highlight>
                  <a:srgbClr val="FFFFFF"/>
                </a:highlight>
                <a:latin typeface="Courier New"/>
                <a:ea typeface="Courier New"/>
                <a:cs typeface="Courier New"/>
                <a:sym typeface="Courier New"/>
              </a:rPr>
              <a:t>,</a:t>
            </a:r>
            <a:r>
              <a:rPr lang="es-AR" sz="2000">
                <a:solidFill>
                  <a:srgbClr val="5C5C5C"/>
                </a:solidFill>
                <a:highlight>
                  <a:srgbClr val="FFFFFF"/>
                </a:highlight>
                <a:latin typeface="Courier New"/>
                <a:ea typeface="Courier New"/>
                <a:cs typeface="Courier New"/>
                <a:sym typeface="Courier New"/>
              </a:rPr>
              <a:t> </a:t>
            </a:r>
            <a:r>
              <a:rPr lang="es-AR" sz="2000" b="1">
                <a:solidFill>
                  <a:srgbClr val="BB7977"/>
                </a:solidFill>
                <a:highlight>
                  <a:srgbClr val="FFD966"/>
                </a:highlight>
                <a:latin typeface="Courier New"/>
                <a:ea typeface="Courier New"/>
                <a:cs typeface="Courier New"/>
                <a:sym typeface="Courier New"/>
              </a:rPr>
              <a:t>function</a:t>
            </a:r>
            <a:r>
              <a:rPr lang="es-AR" sz="2000" b="1">
                <a:solidFill>
                  <a:srgbClr val="FF0080"/>
                </a:solidFill>
                <a:highlight>
                  <a:srgbClr val="FFD966"/>
                </a:highlight>
                <a:latin typeface="Courier New"/>
                <a:ea typeface="Courier New"/>
                <a:cs typeface="Courier New"/>
                <a:sym typeface="Courier New"/>
              </a:rPr>
              <a:t>(</a:t>
            </a:r>
            <a:r>
              <a:rPr lang="es-AR" sz="2000">
                <a:solidFill>
                  <a:srgbClr val="5C5C5C"/>
                </a:solidFill>
                <a:highlight>
                  <a:srgbClr val="FFD966"/>
                </a:highlight>
                <a:latin typeface="Courier New"/>
                <a:ea typeface="Courier New"/>
                <a:cs typeface="Courier New"/>
                <a:sym typeface="Courier New"/>
              </a:rPr>
              <a:t>e</a:t>
            </a:r>
            <a:r>
              <a:rPr lang="es-AR" sz="2000" b="1">
                <a:solidFill>
                  <a:srgbClr val="FF0080"/>
                </a:solidFill>
                <a:highlight>
                  <a:srgbClr val="FFD966"/>
                </a:highlight>
                <a:latin typeface="Courier New"/>
                <a:ea typeface="Courier New"/>
                <a:cs typeface="Courier New"/>
                <a:sym typeface="Courier New"/>
              </a:rPr>
              <a:t>){</a:t>
            </a:r>
            <a:endParaRPr sz="2000" b="1">
              <a:solidFill>
                <a:srgbClr val="FF0080"/>
              </a:solidFill>
              <a:highlight>
                <a:srgbClr val="FFD966"/>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s-AR" sz="2000">
                <a:solidFill>
                  <a:srgbClr val="5C5C5C"/>
                </a:solidFill>
                <a:highlight>
                  <a:srgbClr val="FFD966"/>
                </a:highlight>
                <a:latin typeface="Courier New"/>
                <a:ea typeface="Courier New"/>
                <a:cs typeface="Courier New"/>
                <a:sym typeface="Courier New"/>
              </a:rPr>
              <a:t> </a:t>
            </a:r>
            <a:r>
              <a:rPr lang="es-AR" sz="2000">
                <a:solidFill>
                  <a:srgbClr val="004466"/>
                </a:solidFill>
                <a:highlight>
                  <a:srgbClr val="FFD966"/>
                </a:highlight>
                <a:latin typeface="Courier New"/>
                <a:ea typeface="Courier New"/>
                <a:cs typeface="Courier New"/>
                <a:sym typeface="Courier New"/>
              </a:rPr>
              <a:t>verificarFormulario</a:t>
            </a:r>
            <a:r>
              <a:rPr lang="es-AR" sz="2000" b="1">
                <a:solidFill>
                  <a:srgbClr val="FF0080"/>
                </a:solidFill>
                <a:highlight>
                  <a:srgbClr val="FFD966"/>
                </a:highlight>
                <a:latin typeface="Courier New"/>
                <a:ea typeface="Courier New"/>
                <a:cs typeface="Courier New"/>
                <a:sym typeface="Courier New"/>
              </a:rPr>
              <a:t>(</a:t>
            </a:r>
            <a:r>
              <a:rPr lang="es-AR" sz="2000">
                <a:solidFill>
                  <a:srgbClr val="5C5C5C"/>
                </a:solidFill>
                <a:highlight>
                  <a:srgbClr val="FFD966"/>
                </a:highlight>
                <a:latin typeface="Courier New"/>
                <a:ea typeface="Courier New"/>
                <a:cs typeface="Courier New"/>
                <a:sym typeface="Courier New"/>
              </a:rPr>
              <a:t>inputEmail</a:t>
            </a:r>
            <a:r>
              <a:rPr lang="es-AR" sz="2000" b="1">
                <a:solidFill>
                  <a:srgbClr val="FF0080"/>
                </a:solidFill>
                <a:highlight>
                  <a:srgbClr val="FFD966"/>
                </a:highlight>
                <a:latin typeface="Courier New"/>
                <a:ea typeface="Courier New"/>
                <a:cs typeface="Courier New"/>
                <a:sym typeface="Courier New"/>
              </a:rPr>
              <a:t>,</a:t>
            </a:r>
            <a:r>
              <a:rPr lang="es-AR" sz="2000">
                <a:solidFill>
                  <a:srgbClr val="5C5C5C"/>
                </a:solidFill>
                <a:highlight>
                  <a:srgbClr val="FFD966"/>
                </a:highlight>
                <a:latin typeface="Courier New"/>
                <a:ea typeface="Courier New"/>
                <a:cs typeface="Courier New"/>
                <a:sym typeface="Courier New"/>
              </a:rPr>
              <a:t>inputConsulta</a:t>
            </a:r>
            <a:r>
              <a:rPr lang="es-AR" sz="2000" b="1">
                <a:solidFill>
                  <a:srgbClr val="FF0080"/>
                </a:solidFill>
                <a:highlight>
                  <a:srgbClr val="FFD966"/>
                </a:highlight>
                <a:latin typeface="Courier New"/>
                <a:ea typeface="Courier New"/>
                <a:cs typeface="Courier New"/>
                <a:sym typeface="Courier New"/>
              </a:rPr>
              <a:t>)</a:t>
            </a:r>
            <a:endParaRPr sz="2000" b="1">
              <a:solidFill>
                <a:srgbClr val="FF0080"/>
              </a:solidFill>
              <a:highlight>
                <a:srgbClr val="FFD966"/>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s-AR" sz="2000" b="1">
                <a:solidFill>
                  <a:srgbClr val="FF0080"/>
                </a:solidFill>
                <a:highlight>
                  <a:srgbClr val="FFD966"/>
                </a:highlight>
                <a:latin typeface="Courier New"/>
                <a:ea typeface="Courier New"/>
                <a:cs typeface="Courier New"/>
                <a:sym typeface="Courier New"/>
              </a:rPr>
              <a:t>}</a:t>
            </a:r>
            <a:r>
              <a:rPr lang="es-AR" sz="2000">
                <a:solidFill>
                  <a:srgbClr val="5C5C5C"/>
                </a:solidFill>
                <a:highlight>
                  <a:srgbClr val="FFFFFF"/>
                </a:highlight>
                <a:latin typeface="Courier New"/>
                <a:ea typeface="Courier New"/>
                <a:cs typeface="Courier New"/>
                <a:sym typeface="Courier New"/>
              </a:rPr>
              <a:t> </a:t>
            </a:r>
            <a:r>
              <a:rPr lang="es-AR" sz="2000" b="1">
                <a:solidFill>
                  <a:srgbClr val="FF0080"/>
                </a:solidFill>
                <a:highlight>
                  <a:srgbClr val="FFFFFF"/>
                </a:highlight>
                <a:latin typeface="Courier New"/>
                <a:ea typeface="Courier New"/>
                <a:cs typeface="Courier New"/>
                <a:sym typeface="Courier New"/>
              </a:rPr>
              <a:t>)</a:t>
            </a:r>
            <a:endParaRPr sz="2000" b="1">
              <a:solidFill>
                <a:srgbClr val="FF0080"/>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s-AR" sz="2000" b="1">
                <a:solidFill>
                  <a:srgbClr val="BB7977"/>
                </a:solidFill>
                <a:highlight>
                  <a:srgbClr val="FFFFFF"/>
                </a:highlight>
                <a:latin typeface="Courier New"/>
                <a:ea typeface="Courier New"/>
                <a:cs typeface="Courier New"/>
                <a:sym typeface="Courier New"/>
              </a:rPr>
              <a:t>function</a:t>
            </a:r>
            <a:r>
              <a:rPr lang="es-AR" sz="2000">
                <a:solidFill>
                  <a:srgbClr val="5C5C5C"/>
                </a:solidFill>
                <a:highlight>
                  <a:srgbClr val="FFFFFF"/>
                </a:highlight>
                <a:latin typeface="Courier New"/>
                <a:ea typeface="Courier New"/>
                <a:cs typeface="Courier New"/>
                <a:sym typeface="Courier New"/>
              </a:rPr>
              <a:t> </a:t>
            </a:r>
            <a:r>
              <a:rPr lang="es-AR" sz="2000">
                <a:solidFill>
                  <a:srgbClr val="004466"/>
                </a:solidFill>
                <a:highlight>
                  <a:srgbClr val="FFFFFF"/>
                </a:highlight>
                <a:latin typeface="Courier New"/>
                <a:ea typeface="Courier New"/>
                <a:cs typeface="Courier New"/>
                <a:sym typeface="Courier New"/>
              </a:rPr>
              <a:t>verificarFormulario</a:t>
            </a:r>
            <a:r>
              <a:rPr lang="es-AR" sz="2000" b="1">
                <a:solidFill>
                  <a:srgbClr val="FF0080"/>
                </a:solidFill>
                <a:highlight>
                  <a:srgbClr val="FFFFFF"/>
                </a:highlight>
                <a:latin typeface="Courier New"/>
                <a:ea typeface="Courier New"/>
                <a:cs typeface="Courier New"/>
                <a:sym typeface="Courier New"/>
              </a:rPr>
              <a:t>(</a:t>
            </a:r>
            <a:r>
              <a:rPr lang="es-AR" sz="2000">
                <a:solidFill>
                  <a:srgbClr val="5C5C5C"/>
                </a:solidFill>
                <a:highlight>
                  <a:srgbClr val="FFFFFF"/>
                </a:highlight>
                <a:latin typeface="Courier New"/>
                <a:ea typeface="Courier New"/>
                <a:cs typeface="Courier New"/>
                <a:sym typeface="Courier New"/>
              </a:rPr>
              <a:t>email</a:t>
            </a:r>
            <a:r>
              <a:rPr lang="es-AR" sz="2000" b="1">
                <a:solidFill>
                  <a:srgbClr val="FF0080"/>
                </a:solidFill>
                <a:highlight>
                  <a:srgbClr val="FFFFFF"/>
                </a:highlight>
                <a:latin typeface="Courier New"/>
                <a:ea typeface="Courier New"/>
                <a:cs typeface="Courier New"/>
                <a:sym typeface="Courier New"/>
              </a:rPr>
              <a:t>,</a:t>
            </a:r>
            <a:r>
              <a:rPr lang="es-AR" sz="2000">
                <a:solidFill>
                  <a:srgbClr val="5C5C5C"/>
                </a:solidFill>
                <a:highlight>
                  <a:srgbClr val="FFFFFF"/>
                </a:highlight>
                <a:latin typeface="Courier New"/>
                <a:ea typeface="Courier New"/>
                <a:cs typeface="Courier New"/>
                <a:sym typeface="Courier New"/>
              </a:rPr>
              <a:t> consulta</a:t>
            </a:r>
            <a:r>
              <a:rPr lang="es-AR" sz="2000" b="1">
                <a:solidFill>
                  <a:srgbClr val="FF0080"/>
                </a:solidFill>
                <a:highlight>
                  <a:srgbClr val="FFFFFF"/>
                </a:highlight>
                <a:latin typeface="Courier New"/>
                <a:ea typeface="Courier New"/>
                <a:cs typeface="Courier New"/>
                <a:sym typeface="Courier New"/>
              </a:rPr>
              <a:t>)</a:t>
            </a:r>
            <a:endParaRPr sz="2000" b="1">
              <a:solidFill>
                <a:srgbClr val="FF0080"/>
              </a:solidFill>
              <a:highlight>
                <a:srgbClr val="FFFFFF"/>
              </a:highlight>
              <a:latin typeface="Courier New"/>
              <a:ea typeface="Courier New"/>
              <a:cs typeface="Courier New"/>
              <a:sym typeface="Courier New"/>
            </a:endParaRPr>
          </a:p>
          <a:p>
            <a:pPr marL="0" lvl="0" indent="0" algn="l" rtl="0">
              <a:lnSpc>
                <a:spcPct val="115000"/>
              </a:lnSpc>
              <a:spcBef>
                <a:spcPts val="0"/>
              </a:spcBef>
              <a:spcAft>
                <a:spcPts val="0"/>
              </a:spcAft>
              <a:buNone/>
            </a:pPr>
            <a:r>
              <a:rPr lang="es-AR" sz="2000" b="1">
                <a:solidFill>
                  <a:srgbClr val="FF0080"/>
                </a:solidFill>
                <a:highlight>
                  <a:srgbClr val="F8F8F8"/>
                </a:highlight>
                <a:latin typeface="Courier New"/>
                <a:ea typeface="Courier New"/>
                <a:cs typeface="Courier New"/>
                <a:sym typeface="Courier New"/>
              </a:rPr>
              <a:t>{</a:t>
            </a:r>
            <a:r>
              <a:rPr lang="es-AR" sz="2000" b="1">
                <a:solidFill>
                  <a:srgbClr val="FF0080"/>
                </a:solidFill>
                <a:highlight>
                  <a:srgbClr val="FFFFFF"/>
                </a:highlight>
                <a:latin typeface="Courier New"/>
                <a:ea typeface="Courier New"/>
                <a:cs typeface="Courier New"/>
                <a:sym typeface="Courier New"/>
              </a:rPr>
              <a:t>...</a:t>
            </a:r>
            <a:endParaRPr sz="2000">
              <a:solidFill>
                <a:srgbClr val="5C5C5C"/>
              </a:solidFill>
              <a:latin typeface="Consolas"/>
              <a:ea typeface="Consolas"/>
              <a:cs typeface="Consolas"/>
              <a:sym typeface="Consolas"/>
            </a:endParaRPr>
          </a:p>
        </p:txBody>
      </p:sp>
      <p:sp>
        <p:nvSpPr>
          <p:cNvPr id="266" name="Google Shape;266;p31"/>
          <p:cNvSpPr txBox="1"/>
          <p:nvPr/>
        </p:nvSpPr>
        <p:spPr>
          <a:xfrm>
            <a:off x="4741825" y="2965275"/>
            <a:ext cx="4300800" cy="1170900"/>
          </a:xfrm>
          <a:prstGeom prst="rect">
            <a:avLst/>
          </a:prstGeom>
          <a:no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s-AR" sz="1800"/>
              <a:t>Una nueva función anónima que llama a verificarFormulario con sus parámetros, es igual al </a:t>
            </a:r>
            <a:r>
              <a:rPr lang="es-AR" sz="1800" b="1"/>
              <a:t>verificarSinParametros</a:t>
            </a:r>
            <a:endParaRPr sz="1800" b="1"/>
          </a:p>
        </p:txBody>
      </p:sp>
      <p:cxnSp>
        <p:nvCxnSpPr>
          <p:cNvPr id="267" name="Google Shape;267;p31"/>
          <p:cNvCxnSpPr>
            <a:endCxn id="266" idx="2"/>
          </p:cNvCxnSpPr>
          <p:nvPr/>
        </p:nvCxnSpPr>
        <p:spPr>
          <a:xfrm rot="10800000" flipH="1">
            <a:off x="6581125" y="4136175"/>
            <a:ext cx="311100" cy="474000"/>
          </a:xfrm>
          <a:prstGeom prst="straightConnector1">
            <a:avLst/>
          </a:prstGeom>
          <a:noFill/>
          <a:ln w="19050" cap="flat" cmpd="sng">
            <a:solidFill>
              <a:schemeClr val="dk2"/>
            </a:solidFill>
            <a:prstDash val="solid"/>
            <a:round/>
            <a:headEnd type="none" w="med" len="med"/>
            <a:tailEnd type="triangle" w="med" len="med"/>
          </a:ln>
        </p:spPr>
      </p:cxnSp>
      <p:sp>
        <p:nvSpPr>
          <p:cNvPr id="268" name="Google Shape;268;p31"/>
          <p:cNvSpPr txBox="1"/>
          <p:nvPr/>
        </p:nvSpPr>
        <p:spPr>
          <a:xfrm>
            <a:off x="5270875" y="6409950"/>
            <a:ext cx="3873000" cy="24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AR" u="sng">
                <a:solidFill>
                  <a:schemeClr val="hlink"/>
                </a:solidFill>
                <a:hlinkClick r:id="rId3"/>
              </a:rPr>
              <a:t>https://codepen.io/webUnicen/pen/qmZOaV</a:t>
            </a:r>
            <a:endParaRPr/>
          </a:p>
        </p:txBody>
      </p:sp>
      <p:pic>
        <p:nvPicPr>
          <p:cNvPr id="269" name="Google Shape;269;p31"/>
          <p:cNvPicPr preferRelativeResize="0"/>
          <p:nvPr/>
        </p:nvPicPr>
        <p:blipFill>
          <a:blip r:embed="rId4">
            <a:alphaModFix/>
          </a:blip>
          <a:stretch>
            <a:fillRect/>
          </a:stretch>
        </p:blipFill>
        <p:spPr>
          <a:xfrm>
            <a:off x="4586072" y="6211200"/>
            <a:ext cx="684802" cy="6468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1"/>
          <p:cNvSpPr txBox="1">
            <a:spLocks noGrp="1"/>
          </p:cNvSpPr>
          <p:nvPr>
            <p:ph type="title"/>
          </p:nvPr>
        </p:nvSpPr>
        <p:spPr>
          <a:xfrm>
            <a:off x="628663" y="624043"/>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dirty="0"/>
              <a:t>Estructura</a:t>
            </a:r>
            <a:endParaRPr dirty="0"/>
          </a:p>
        </p:txBody>
      </p:sp>
      <p:pic>
        <p:nvPicPr>
          <p:cNvPr id="400" name="Google Shape;400;p51" descr="ej1"/>
          <p:cNvPicPr preferRelativeResize="0"/>
          <p:nvPr/>
        </p:nvPicPr>
        <p:blipFill rotWithShape="1">
          <a:blip r:embed="rId3">
            <a:alphaModFix/>
          </a:blip>
          <a:srcRect/>
          <a:stretch/>
        </p:blipFill>
        <p:spPr>
          <a:xfrm>
            <a:off x="3385400" y="2655875"/>
            <a:ext cx="3758100" cy="1945800"/>
          </a:xfrm>
          <a:prstGeom prst="rect">
            <a:avLst/>
          </a:prstGeom>
          <a:noFill/>
          <a:ln>
            <a:noFill/>
          </a:ln>
        </p:spPr>
      </p:pic>
      <p:sp>
        <p:nvSpPr>
          <p:cNvPr id="401" name="Google Shape;401;p51"/>
          <p:cNvSpPr txBox="1"/>
          <p:nvPr/>
        </p:nvSpPr>
        <p:spPr>
          <a:xfrm>
            <a:off x="348500" y="2693900"/>
            <a:ext cx="2268900" cy="597900"/>
          </a:xfrm>
          <a:prstGeom prst="rect">
            <a:avLst/>
          </a:prstGeom>
          <a:noFill/>
          <a:ln>
            <a:noFill/>
          </a:ln>
          <a:effectLst>
            <a:outerShdw blurRad="28575" dist="28575" dir="1980000" algn="bl" rotWithShape="0">
              <a:srgbClr val="000000">
                <a:alpha val="42000"/>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rgbClr val="000000"/>
              </a:buClr>
              <a:buFont typeface="Arial"/>
              <a:buNone/>
            </a:pPr>
            <a:r>
              <a:rPr lang="es-AR" sz="3000" b="1" i="0" u="none" strike="noStrike" cap="none">
                <a:solidFill>
                  <a:srgbClr val="D6862D"/>
                </a:solidFill>
                <a:latin typeface="Arial Black"/>
                <a:ea typeface="Arial Black"/>
                <a:cs typeface="Arial Black"/>
                <a:sym typeface="Arial Black"/>
              </a:rPr>
              <a:t>Selector</a:t>
            </a:r>
            <a:endParaRPr sz="3000" b="1">
              <a:solidFill>
                <a:srgbClr val="D6862D"/>
              </a:solidFill>
              <a:latin typeface="Arial Black"/>
              <a:ea typeface="Arial Black"/>
              <a:cs typeface="Arial Black"/>
              <a:sym typeface="Arial Black"/>
            </a:endParaRPr>
          </a:p>
        </p:txBody>
      </p:sp>
      <p:cxnSp>
        <p:nvCxnSpPr>
          <p:cNvPr id="402" name="Google Shape;402;p51"/>
          <p:cNvCxnSpPr/>
          <p:nvPr/>
        </p:nvCxnSpPr>
        <p:spPr>
          <a:xfrm>
            <a:off x="2568363" y="2920100"/>
            <a:ext cx="786900" cy="0"/>
          </a:xfrm>
          <a:prstGeom prst="straightConnector1">
            <a:avLst/>
          </a:prstGeom>
          <a:noFill/>
          <a:ln w="28575" cap="flat" cmpd="sng">
            <a:solidFill>
              <a:srgbClr val="873624"/>
            </a:solidFill>
            <a:prstDash val="solid"/>
            <a:round/>
            <a:headEnd type="none" w="med" len="med"/>
            <a:tailEnd type="triangle" w="med" len="med"/>
          </a:ln>
        </p:spPr>
      </p:cxnSp>
      <p:sp>
        <p:nvSpPr>
          <p:cNvPr id="403" name="Google Shape;403;p51"/>
          <p:cNvSpPr txBox="1"/>
          <p:nvPr/>
        </p:nvSpPr>
        <p:spPr>
          <a:xfrm>
            <a:off x="189912" y="3866000"/>
            <a:ext cx="2908800" cy="639300"/>
          </a:xfrm>
          <a:prstGeom prst="rect">
            <a:avLst/>
          </a:prstGeom>
          <a:noFill/>
          <a:ln>
            <a:noFill/>
          </a:ln>
          <a:effectLst>
            <a:outerShdw blurRad="28575" dist="28575" dir="1980000" algn="bl" rotWithShape="0">
              <a:srgbClr val="000000">
                <a:alpha val="42000"/>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rgbClr val="000000"/>
              </a:buClr>
              <a:buFont typeface="Arial"/>
              <a:buNone/>
            </a:pPr>
            <a:r>
              <a:rPr lang="es-AR" sz="3000" b="1" i="0" u="none" strike="noStrike" cap="none">
                <a:solidFill>
                  <a:srgbClr val="D6862D"/>
                </a:solidFill>
                <a:latin typeface="Arial Black"/>
                <a:ea typeface="Arial Black"/>
                <a:cs typeface="Arial Black"/>
                <a:sym typeface="Arial Black"/>
              </a:rPr>
              <a:t>Propiedades</a:t>
            </a:r>
            <a:endParaRPr sz="3000" b="1">
              <a:solidFill>
                <a:srgbClr val="D6862D"/>
              </a:solidFill>
              <a:latin typeface="Arial Black"/>
              <a:ea typeface="Arial Black"/>
              <a:cs typeface="Arial Black"/>
              <a:sym typeface="Arial Black"/>
            </a:endParaRPr>
          </a:p>
        </p:txBody>
      </p:sp>
      <p:cxnSp>
        <p:nvCxnSpPr>
          <p:cNvPr id="404" name="Google Shape;404;p51"/>
          <p:cNvCxnSpPr/>
          <p:nvPr/>
        </p:nvCxnSpPr>
        <p:spPr>
          <a:xfrm>
            <a:off x="2788391" y="3983103"/>
            <a:ext cx="1269000" cy="0"/>
          </a:xfrm>
          <a:prstGeom prst="straightConnector1">
            <a:avLst/>
          </a:prstGeom>
          <a:noFill/>
          <a:ln w="28575" cap="flat" cmpd="sng">
            <a:solidFill>
              <a:srgbClr val="873624"/>
            </a:solidFill>
            <a:prstDash val="solid"/>
            <a:round/>
            <a:headEnd type="none" w="med" len="med"/>
            <a:tailEnd type="triangle" w="med" len="med"/>
          </a:ln>
        </p:spPr>
      </p:cxnSp>
      <p:cxnSp>
        <p:nvCxnSpPr>
          <p:cNvPr id="405" name="Google Shape;405;p51"/>
          <p:cNvCxnSpPr/>
          <p:nvPr/>
        </p:nvCxnSpPr>
        <p:spPr>
          <a:xfrm>
            <a:off x="3274776" y="3356164"/>
            <a:ext cx="753300" cy="900"/>
          </a:xfrm>
          <a:prstGeom prst="straightConnector1">
            <a:avLst/>
          </a:prstGeom>
          <a:noFill/>
          <a:ln w="28575" cap="flat" cmpd="sng">
            <a:solidFill>
              <a:srgbClr val="873624"/>
            </a:solidFill>
            <a:prstDash val="solid"/>
            <a:round/>
            <a:headEnd type="none" w="med" len="med"/>
            <a:tailEnd type="triangle" w="med" len="med"/>
          </a:ln>
        </p:spPr>
      </p:cxnSp>
      <p:cxnSp>
        <p:nvCxnSpPr>
          <p:cNvPr id="406" name="Google Shape;406;p51"/>
          <p:cNvCxnSpPr>
            <a:stCxn id="400" idx="1"/>
          </p:cNvCxnSpPr>
          <p:nvPr/>
        </p:nvCxnSpPr>
        <p:spPr>
          <a:xfrm>
            <a:off x="3385400" y="3628775"/>
            <a:ext cx="0" cy="0"/>
          </a:xfrm>
          <a:prstGeom prst="straightConnector1">
            <a:avLst/>
          </a:prstGeom>
          <a:noFill/>
          <a:ln w="19050" cap="flat" cmpd="sng">
            <a:solidFill>
              <a:srgbClr val="873624"/>
            </a:solidFill>
            <a:prstDash val="solid"/>
            <a:round/>
            <a:headEnd type="none" w="med" len="med"/>
            <a:tailEnd type="none" w="med" len="med"/>
          </a:ln>
        </p:spPr>
      </p:cxnSp>
      <p:cxnSp>
        <p:nvCxnSpPr>
          <p:cNvPr id="407" name="Google Shape;407;p51"/>
          <p:cNvCxnSpPr>
            <a:stCxn id="400" idx="1"/>
          </p:cNvCxnSpPr>
          <p:nvPr/>
        </p:nvCxnSpPr>
        <p:spPr>
          <a:xfrm>
            <a:off x="3385400" y="3628775"/>
            <a:ext cx="0" cy="0"/>
          </a:xfrm>
          <a:prstGeom prst="straightConnector1">
            <a:avLst/>
          </a:prstGeom>
          <a:noFill/>
          <a:ln w="19050" cap="flat" cmpd="sng">
            <a:solidFill>
              <a:srgbClr val="873624"/>
            </a:solidFill>
            <a:prstDash val="solid"/>
            <a:round/>
            <a:headEnd type="none" w="med" len="med"/>
            <a:tailEnd type="none" w="med" len="med"/>
          </a:ln>
        </p:spPr>
      </p:cxnSp>
      <p:cxnSp>
        <p:nvCxnSpPr>
          <p:cNvPr id="408" name="Google Shape;408;p51"/>
          <p:cNvCxnSpPr/>
          <p:nvPr/>
        </p:nvCxnSpPr>
        <p:spPr>
          <a:xfrm>
            <a:off x="3285050" y="3357050"/>
            <a:ext cx="8700" cy="639300"/>
          </a:xfrm>
          <a:prstGeom prst="straightConnector1">
            <a:avLst/>
          </a:prstGeom>
          <a:noFill/>
          <a:ln w="28575" cap="flat" cmpd="sng">
            <a:solidFill>
              <a:srgbClr val="873624"/>
            </a:solidFill>
            <a:prstDash val="solid"/>
            <a:round/>
            <a:headEnd type="none" w="med" len="med"/>
            <a:tailEnd type="none" w="med" len="med"/>
          </a:ln>
        </p:spPr>
      </p:cxnSp>
      <p:sp>
        <p:nvSpPr>
          <p:cNvPr id="409" name="Google Shape;409;p51"/>
          <p:cNvSpPr txBox="1"/>
          <p:nvPr/>
        </p:nvSpPr>
        <p:spPr>
          <a:xfrm>
            <a:off x="6876125" y="3206652"/>
            <a:ext cx="2188500" cy="462900"/>
          </a:xfrm>
          <a:prstGeom prst="rect">
            <a:avLst/>
          </a:prstGeom>
          <a:noFill/>
          <a:ln>
            <a:noFill/>
          </a:ln>
          <a:effectLst>
            <a:outerShdw blurRad="28575" dist="28575" dir="1980000" algn="bl" rotWithShape="0">
              <a:srgbClr val="000000">
                <a:alpha val="42000"/>
              </a:srgbClr>
            </a:outerShdw>
          </a:effectLst>
        </p:spPr>
        <p:txBody>
          <a:bodyPr spcFirstLastPara="1" wrap="square" lIns="91425" tIns="45700" rIns="91425" bIns="45700" anchor="t" anchorCtr="0">
            <a:noAutofit/>
          </a:bodyPr>
          <a:lstStyle/>
          <a:p>
            <a:pPr marL="0" marR="0" lvl="0" indent="0" algn="l" rtl="0">
              <a:spcBef>
                <a:spcPts val="0"/>
              </a:spcBef>
              <a:spcAft>
                <a:spcPts val="0"/>
              </a:spcAft>
              <a:buClr>
                <a:srgbClr val="000000"/>
              </a:buClr>
              <a:buFont typeface="Arial"/>
              <a:buNone/>
            </a:pPr>
            <a:r>
              <a:rPr lang="es-AR" sz="3000" b="1" i="0" u="none" strike="noStrike" cap="none">
                <a:solidFill>
                  <a:srgbClr val="D6862D"/>
                </a:solidFill>
                <a:latin typeface="Arial Black"/>
                <a:ea typeface="Arial Black"/>
                <a:cs typeface="Arial Black"/>
                <a:sym typeface="Arial Black"/>
              </a:rPr>
              <a:t>Valores</a:t>
            </a:r>
            <a:endParaRPr sz="3000" b="1">
              <a:solidFill>
                <a:srgbClr val="D6862D"/>
              </a:solidFill>
              <a:latin typeface="Arial Black"/>
              <a:ea typeface="Arial Black"/>
              <a:cs typeface="Arial Black"/>
              <a:sym typeface="Arial Black"/>
            </a:endParaRPr>
          </a:p>
        </p:txBody>
      </p:sp>
      <p:sp>
        <p:nvSpPr>
          <p:cNvPr id="410" name="Google Shape;410;p51"/>
          <p:cNvSpPr/>
          <p:nvPr/>
        </p:nvSpPr>
        <p:spPr>
          <a:xfrm>
            <a:off x="4987775" y="3135075"/>
            <a:ext cx="968100" cy="410400"/>
          </a:xfrm>
          <a:prstGeom prst="rect">
            <a:avLst/>
          </a:prstGeom>
          <a:noFill/>
          <a:ln w="12700" cap="flat" cmpd="sng">
            <a:solidFill>
              <a:srgbClr val="FF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411" name="Google Shape;411;p51"/>
          <p:cNvSpPr/>
          <p:nvPr/>
        </p:nvSpPr>
        <p:spPr>
          <a:xfrm>
            <a:off x="5494775" y="3700225"/>
            <a:ext cx="707400" cy="365700"/>
          </a:xfrm>
          <a:prstGeom prst="rect">
            <a:avLst/>
          </a:prstGeom>
          <a:noFill/>
          <a:ln w="12700" cap="flat" cmpd="sng">
            <a:solidFill>
              <a:srgbClr val="FF0000"/>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cxnSp>
        <p:nvCxnSpPr>
          <p:cNvPr id="412" name="Google Shape;412;p51"/>
          <p:cNvCxnSpPr>
            <a:stCxn id="409" idx="1"/>
          </p:cNvCxnSpPr>
          <p:nvPr/>
        </p:nvCxnSpPr>
        <p:spPr>
          <a:xfrm rot="10800000">
            <a:off x="6168725" y="3420702"/>
            <a:ext cx="707400" cy="17400"/>
          </a:xfrm>
          <a:prstGeom prst="straightConnector1">
            <a:avLst/>
          </a:prstGeom>
          <a:noFill/>
          <a:ln w="28575" cap="flat" cmpd="sng">
            <a:solidFill>
              <a:srgbClr val="873624"/>
            </a:solidFill>
            <a:prstDash val="solid"/>
            <a:round/>
            <a:headEnd type="none" w="med" len="med"/>
            <a:tailEnd type="triangle" w="med" len="med"/>
          </a:ln>
        </p:spPr>
      </p:cxnSp>
      <p:sp>
        <p:nvSpPr>
          <p:cNvPr id="16" name="Google Shape;394;p50">
            <a:extLst>
              <a:ext uri="{FF2B5EF4-FFF2-40B4-BE49-F238E27FC236}">
                <a16:creationId xmlns:a16="http://schemas.microsoft.com/office/drawing/2014/main" id="{4504E9BD-E6AB-4066-ABE7-77F6372E0357}"/>
              </a:ext>
            </a:extLst>
          </p:cNvPr>
          <p:cNvSpPr txBox="1">
            <a:spLocks/>
          </p:cNvSpPr>
          <p:nvPr/>
        </p:nvSpPr>
        <p:spPr>
          <a:xfrm>
            <a:off x="92375" y="0"/>
            <a:ext cx="8962200" cy="8073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s-AR"/>
              <a:t>Terminología en CSS</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2"/>
          <p:cNvSpPr txBox="1"/>
          <p:nvPr/>
        </p:nvSpPr>
        <p:spPr>
          <a:xfrm>
            <a:off x="7240100" y="3801300"/>
            <a:ext cx="1802400" cy="334800"/>
          </a:xfrm>
          <a:prstGeom prst="rect">
            <a:avLst/>
          </a:prstGeom>
          <a:no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s-AR" sz="1800"/>
              <a:t>sin el punto</a:t>
            </a:r>
            <a:endParaRPr sz="1800" b="1"/>
          </a:p>
        </p:txBody>
      </p:sp>
      <p:sp>
        <p:nvSpPr>
          <p:cNvPr id="276" name="Google Shape;276;p32"/>
          <p:cNvSpPr txBox="1">
            <a:spLocks noGrp="1"/>
          </p:cNvSpPr>
          <p:nvPr>
            <p:ph type="title"/>
          </p:nvPr>
        </p:nvSpPr>
        <p:spPr>
          <a:xfrm>
            <a:off x="628663" y="471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Obtener nodos del DOM</a:t>
            </a:r>
            <a:endParaRPr/>
          </a:p>
        </p:txBody>
      </p:sp>
      <p:sp>
        <p:nvSpPr>
          <p:cNvPr id="277" name="Google Shape;277;p32"/>
          <p:cNvSpPr txBox="1">
            <a:spLocks noGrp="1"/>
          </p:cNvSpPr>
          <p:nvPr>
            <p:ph type="body" idx="4294967295"/>
          </p:nvPr>
        </p:nvSpPr>
        <p:spPr>
          <a:xfrm>
            <a:off x="147700" y="886275"/>
            <a:ext cx="8701200" cy="5819400"/>
          </a:xfrm>
          <a:prstGeom prst="rect">
            <a:avLst/>
          </a:prstGeom>
        </p:spPr>
        <p:txBody>
          <a:bodyPr spcFirstLastPara="1" wrap="square" lIns="91425" tIns="45700" rIns="91425" bIns="45700" anchor="t" anchorCtr="0">
            <a:noAutofit/>
          </a:bodyPr>
          <a:lstStyle/>
          <a:p>
            <a:pPr marL="457200" lvl="0" indent="-355600" algn="l" rtl="0">
              <a:spcBef>
                <a:spcPts val="1000"/>
              </a:spcBef>
              <a:spcAft>
                <a:spcPts val="0"/>
              </a:spcAft>
              <a:buSzPts val="2000"/>
              <a:buChar char="●"/>
            </a:pPr>
            <a:r>
              <a:rPr lang="es-AR" sz="2000" dirty="0"/>
              <a:t>Se pueden obtener elementos del DOM consultando por un ID, nombre, clase o un selector.</a:t>
            </a:r>
            <a:endParaRPr sz="2000" dirty="0"/>
          </a:p>
          <a:p>
            <a:pPr marL="457200" lvl="0" indent="-355600" algn="l" rtl="0">
              <a:spcBef>
                <a:spcPts val="0"/>
              </a:spcBef>
              <a:spcAft>
                <a:spcPts val="0"/>
              </a:spcAft>
              <a:buSzPts val="2000"/>
              <a:buChar char="●"/>
            </a:pPr>
            <a:r>
              <a:rPr lang="es-AR" sz="2000" dirty="0"/>
              <a:t>Podemos obtener como resultado de uno o múltiples elementos del DOM </a:t>
            </a:r>
            <a:endParaRPr sz="2000" dirty="0"/>
          </a:p>
          <a:p>
            <a:pPr marL="0" lvl="0" indent="0" algn="l" rtl="0">
              <a:spcBef>
                <a:spcPts val="1000"/>
              </a:spcBef>
              <a:spcAft>
                <a:spcPts val="0"/>
              </a:spcAft>
              <a:buNone/>
            </a:pPr>
            <a:r>
              <a:rPr lang="es-AR" sz="2000" dirty="0"/>
              <a:t>Retorna un nodo</a:t>
            </a:r>
            <a:endParaRPr sz="1800" dirty="0"/>
          </a:p>
          <a:p>
            <a:pPr marL="0" marR="0" lvl="0" indent="0" algn="l" rtl="0">
              <a:lnSpc>
                <a:spcPct val="150000"/>
              </a:lnSpc>
              <a:spcBef>
                <a:spcPts val="1000"/>
              </a:spcBef>
              <a:spcAft>
                <a:spcPts val="0"/>
              </a:spcAft>
              <a:buClr>
                <a:schemeClr val="dk1"/>
              </a:buClr>
              <a:buSzPts val="1100"/>
              <a:buFont typeface="Arial"/>
              <a:buNone/>
            </a:pPr>
            <a:r>
              <a:rPr lang="es-AR" sz="1800" b="1" dirty="0" err="1">
                <a:solidFill>
                  <a:srgbClr val="FF9900"/>
                </a:solidFill>
                <a:latin typeface="Consolas"/>
                <a:ea typeface="Consolas"/>
                <a:cs typeface="Consolas"/>
                <a:sym typeface="Consolas"/>
              </a:rPr>
              <a:t>let</a:t>
            </a:r>
            <a:r>
              <a:rPr lang="es-AR" sz="1800" b="1" dirty="0">
                <a:latin typeface="Consolas"/>
                <a:ea typeface="Consolas"/>
                <a:cs typeface="Consolas"/>
                <a:sym typeface="Consolas"/>
              </a:rPr>
              <a:t> </a:t>
            </a:r>
            <a:r>
              <a:rPr lang="es-AR" sz="1800" dirty="0" err="1">
                <a:latin typeface="Consolas"/>
                <a:ea typeface="Consolas"/>
                <a:cs typeface="Consolas"/>
                <a:sym typeface="Consolas"/>
              </a:rPr>
              <a:t>elem</a:t>
            </a:r>
            <a:r>
              <a:rPr lang="es-AR" sz="1800" b="1" dirty="0">
                <a:latin typeface="Consolas"/>
                <a:ea typeface="Consolas"/>
                <a:cs typeface="Consolas"/>
                <a:sym typeface="Consolas"/>
              </a:rPr>
              <a:t> = </a:t>
            </a:r>
            <a:r>
              <a:rPr lang="es-AR" sz="1800" b="1" dirty="0" err="1">
                <a:solidFill>
                  <a:srgbClr val="FFC000"/>
                </a:solidFill>
                <a:latin typeface="Consolas"/>
                <a:ea typeface="Consolas"/>
                <a:cs typeface="Consolas"/>
                <a:sym typeface="Consolas"/>
              </a:rPr>
              <a:t>document</a:t>
            </a:r>
            <a:r>
              <a:rPr lang="es-AR" sz="1800" b="1" dirty="0" err="1">
                <a:latin typeface="Consolas"/>
                <a:ea typeface="Consolas"/>
                <a:cs typeface="Consolas"/>
                <a:sym typeface="Consolas"/>
              </a:rPr>
              <a:t>.getElementById</a:t>
            </a:r>
            <a:r>
              <a:rPr lang="es-AR" sz="1800" b="1" dirty="0">
                <a:latin typeface="Consolas"/>
                <a:ea typeface="Consolas"/>
                <a:cs typeface="Consolas"/>
                <a:sym typeface="Consolas"/>
              </a:rPr>
              <a:t>("identificador");</a:t>
            </a:r>
            <a:endParaRPr sz="1800" b="1" dirty="0">
              <a:latin typeface="Consolas"/>
              <a:ea typeface="Consolas"/>
              <a:cs typeface="Consolas"/>
              <a:sym typeface="Consolas"/>
            </a:endParaRPr>
          </a:p>
          <a:p>
            <a:pPr marL="0" lvl="0" indent="0" algn="l" rtl="0">
              <a:lnSpc>
                <a:spcPct val="150000"/>
              </a:lnSpc>
              <a:spcBef>
                <a:spcPts val="1000"/>
              </a:spcBef>
              <a:spcAft>
                <a:spcPts val="0"/>
              </a:spcAft>
              <a:buClr>
                <a:schemeClr val="dk1"/>
              </a:buClr>
              <a:buSzPts val="1100"/>
              <a:buFont typeface="Arial"/>
              <a:buNone/>
            </a:pPr>
            <a:r>
              <a:rPr lang="es-AR" sz="1800" b="1" dirty="0" err="1">
                <a:solidFill>
                  <a:srgbClr val="FF9900"/>
                </a:solidFill>
                <a:latin typeface="Consolas"/>
                <a:ea typeface="Consolas"/>
                <a:cs typeface="Consolas"/>
                <a:sym typeface="Consolas"/>
              </a:rPr>
              <a:t>let</a:t>
            </a:r>
            <a:r>
              <a:rPr lang="es-AR" sz="1800" b="1" dirty="0">
                <a:solidFill>
                  <a:schemeClr val="dk1"/>
                </a:solidFill>
                <a:latin typeface="Consolas"/>
                <a:ea typeface="Consolas"/>
                <a:cs typeface="Consolas"/>
                <a:sym typeface="Consolas"/>
              </a:rPr>
              <a:t> </a:t>
            </a:r>
            <a:r>
              <a:rPr lang="es-AR" sz="1800" dirty="0" err="1">
                <a:solidFill>
                  <a:schemeClr val="dk1"/>
                </a:solidFill>
                <a:latin typeface="Consolas"/>
                <a:ea typeface="Consolas"/>
                <a:cs typeface="Consolas"/>
                <a:sym typeface="Consolas"/>
              </a:rPr>
              <a:t>singleElem</a:t>
            </a:r>
            <a:r>
              <a:rPr lang="es-AR" sz="1800" dirty="0">
                <a:solidFill>
                  <a:schemeClr val="dk1"/>
                </a:solidFill>
                <a:latin typeface="Consolas"/>
                <a:ea typeface="Consolas"/>
                <a:cs typeface="Consolas"/>
                <a:sym typeface="Consolas"/>
              </a:rPr>
              <a:t> </a:t>
            </a:r>
            <a:r>
              <a:rPr lang="es-AR" sz="1800" b="1" dirty="0">
                <a:solidFill>
                  <a:schemeClr val="dk1"/>
                </a:solidFill>
                <a:latin typeface="Consolas"/>
                <a:ea typeface="Consolas"/>
                <a:cs typeface="Consolas"/>
                <a:sym typeface="Consolas"/>
              </a:rPr>
              <a:t>= </a:t>
            </a:r>
            <a:r>
              <a:rPr lang="es-AR" sz="1800" b="1" dirty="0" err="1">
                <a:solidFill>
                  <a:srgbClr val="FFC000"/>
                </a:solidFill>
                <a:latin typeface="Consolas"/>
                <a:ea typeface="Consolas"/>
                <a:cs typeface="Consolas"/>
                <a:sym typeface="Consolas"/>
              </a:rPr>
              <a:t>document</a:t>
            </a:r>
            <a:r>
              <a:rPr lang="es-AR" sz="1800" b="1" dirty="0" err="1">
                <a:solidFill>
                  <a:schemeClr val="dk1"/>
                </a:solidFill>
                <a:latin typeface="Consolas"/>
                <a:ea typeface="Consolas"/>
                <a:cs typeface="Consolas"/>
                <a:sym typeface="Consolas"/>
              </a:rPr>
              <a:t>.querySelector</a:t>
            </a:r>
            <a:r>
              <a:rPr lang="es-AR" sz="1800" b="1" dirty="0">
                <a:solidFill>
                  <a:schemeClr val="dk1"/>
                </a:solidFill>
                <a:latin typeface="Consolas"/>
                <a:ea typeface="Consolas"/>
                <a:cs typeface="Consolas"/>
                <a:sym typeface="Consolas"/>
              </a:rPr>
              <a:t>(".</a:t>
            </a:r>
            <a:r>
              <a:rPr lang="es-AR" sz="1800" b="1" dirty="0" err="1">
                <a:solidFill>
                  <a:schemeClr val="dk1"/>
                </a:solidFill>
                <a:latin typeface="Consolas"/>
                <a:ea typeface="Consolas"/>
                <a:cs typeface="Consolas"/>
                <a:sym typeface="Consolas"/>
              </a:rPr>
              <a:t>myclass</a:t>
            </a:r>
            <a:r>
              <a:rPr lang="es-AR" sz="1800" b="1" dirty="0">
                <a:solidFill>
                  <a:schemeClr val="dk1"/>
                </a:solidFill>
                <a:latin typeface="Consolas"/>
                <a:ea typeface="Consolas"/>
                <a:cs typeface="Consolas"/>
                <a:sym typeface="Consolas"/>
              </a:rPr>
              <a:t>");</a:t>
            </a:r>
            <a:endParaRPr sz="1800" b="1" dirty="0">
              <a:solidFill>
                <a:schemeClr val="dk1"/>
              </a:solidFill>
              <a:latin typeface="Consolas"/>
              <a:ea typeface="Consolas"/>
              <a:cs typeface="Consolas"/>
              <a:sym typeface="Consolas"/>
            </a:endParaRPr>
          </a:p>
          <a:p>
            <a:pPr marL="0" lvl="0" indent="0" algn="l" rtl="0">
              <a:lnSpc>
                <a:spcPct val="150000"/>
              </a:lnSpc>
              <a:spcBef>
                <a:spcPts val="1000"/>
              </a:spcBef>
              <a:spcAft>
                <a:spcPts val="0"/>
              </a:spcAft>
              <a:buClr>
                <a:schemeClr val="dk1"/>
              </a:buClr>
              <a:buSzPts val="1100"/>
              <a:buFont typeface="Arial"/>
              <a:buNone/>
            </a:pPr>
            <a:endParaRPr sz="1800" b="1" dirty="0">
              <a:solidFill>
                <a:schemeClr val="dk1"/>
              </a:solidFill>
              <a:latin typeface="Consolas"/>
              <a:ea typeface="Consolas"/>
              <a:cs typeface="Consolas"/>
              <a:sym typeface="Consolas"/>
            </a:endParaRPr>
          </a:p>
          <a:p>
            <a:pPr marL="0" lvl="0" indent="0" algn="l" rtl="0">
              <a:lnSpc>
                <a:spcPct val="150000"/>
              </a:lnSpc>
              <a:spcBef>
                <a:spcPts val="1000"/>
              </a:spcBef>
              <a:spcAft>
                <a:spcPts val="0"/>
              </a:spcAft>
              <a:buClr>
                <a:schemeClr val="dk1"/>
              </a:buClr>
              <a:buSzPts val="1100"/>
              <a:buFont typeface="Arial"/>
              <a:buNone/>
            </a:pPr>
            <a:r>
              <a:rPr lang="es-AR" sz="2000" dirty="0"/>
              <a:t>Retorna uno o más</a:t>
            </a:r>
            <a:endParaRPr sz="1800" b="1" dirty="0">
              <a:latin typeface="Consolas"/>
              <a:ea typeface="Consolas"/>
              <a:cs typeface="Consolas"/>
              <a:sym typeface="Consolas"/>
            </a:endParaRPr>
          </a:p>
          <a:p>
            <a:pPr marL="0" marR="0" lvl="0" indent="0" algn="l" rtl="0">
              <a:lnSpc>
                <a:spcPct val="150000"/>
              </a:lnSpc>
              <a:spcBef>
                <a:spcPts val="0"/>
              </a:spcBef>
              <a:spcAft>
                <a:spcPts val="0"/>
              </a:spcAft>
              <a:buClr>
                <a:schemeClr val="dk1"/>
              </a:buClr>
              <a:buSzPts val="1100"/>
              <a:buFont typeface="Arial"/>
              <a:buNone/>
            </a:pPr>
            <a:r>
              <a:rPr lang="es-AR" sz="1800" b="1" dirty="0" err="1">
                <a:solidFill>
                  <a:srgbClr val="FF9900"/>
                </a:solidFill>
                <a:latin typeface="Consolas"/>
                <a:ea typeface="Consolas"/>
                <a:cs typeface="Consolas"/>
                <a:sym typeface="Consolas"/>
              </a:rPr>
              <a:t>let</a:t>
            </a:r>
            <a:r>
              <a:rPr lang="es-AR" sz="1800" b="1" dirty="0">
                <a:solidFill>
                  <a:schemeClr val="dk1"/>
                </a:solidFill>
                <a:latin typeface="Consolas"/>
                <a:ea typeface="Consolas"/>
                <a:cs typeface="Consolas"/>
                <a:sym typeface="Consolas"/>
              </a:rPr>
              <a:t> </a:t>
            </a:r>
            <a:r>
              <a:rPr lang="es-AR" sz="1800" dirty="0" err="1">
                <a:solidFill>
                  <a:schemeClr val="dk1"/>
                </a:solidFill>
                <a:latin typeface="Consolas"/>
                <a:ea typeface="Consolas"/>
                <a:cs typeface="Consolas"/>
                <a:sym typeface="Consolas"/>
              </a:rPr>
              <a:t>manyElements</a:t>
            </a:r>
            <a:r>
              <a:rPr lang="es-AR" sz="1800" b="1" dirty="0">
                <a:solidFill>
                  <a:schemeClr val="dk1"/>
                </a:solidFill>
                <a:latin typeface="Consolas"/>
                <a:ea typeface="Consolas"/>
                <a:cs typeface="Consolas"/>
                <a:sym typeface="Consolas"/>
              </a:rPr>
              <a:t> = </a:t>
            </a:r>
            <a:r>
              <a:rPr lang="es-AR" sz="1800" b="1" dirty="0" err="1">
                <a:solidFill>
                  <a:srgbClr val="FFC000"/>
                </a:solidFill>
                <a:latin typeface="Consolas"/>
                <a:ea typeface="Consolas"/>
                <a:cs typeface="Consolas"/>
                <a:sym typeface="Consolas"/>
              </a:rPr>
              <a:t>document</a:t>
            </a:r>
            <a:r>
              <a:rPr lang="es-AR" sz="1800" b="1" dirty="0" err="1">
                <a:solidFill>
                  <a:schemeClr val="dk1"/>
                </a:solidFill>
                <a:latin typeface="Consolas"/>
                <a:ea typeface="Consolas"/>
                <a:cs typeface="Consolas"/>
                <a:sym typeface="Consolas"/>
              </a:rPr>
              <a:t>.getElementsByClassName</a:t>
            </a:r>
            <a:r>
              <a:rPr lang="es-AR" sz="1800" b="1" dirty="0">
                <a:solidFill>
                  <a:schemeClr val="dk1"/>
                </a:solidFill>
                <a:latin typeface="Consolas"/>
                <a:ea typeface="Consolas"/>
                <a:cs typeface="Consolas"/>
                <a:sym typeface="Consolas"/>
              </a:rPr>
              <a:t>("</a:t>
            </a:r>
            <a:r>
              <a:rPr lang="es-AR" sz="1800" b="1" dirty="0" err="1">
                <a:solidFill>
                  <a:schemeClr val="dk1"/>
                </a:solidFill>
                <a:latin typeface="Consolas"/>
                <a:ea typeface="Consolas"/>
                <a:cs typeface="Consolas"/>
                <a:sym typeface="Consolas"/>
              </a:rPr>
              <a:t>myclass</a:t>
            </a:r>
            <a:r>
              <a:rPr lang="es-AR" sz="1800" b="1" dirty="0">
                <a:solidFill>
                  <a:schemeClr val="dk1"/>
                </a:solidFill>
                <a:latin typeface="Consolas"/>
                <a:ea typeface="Consolas"/>
                <a:cs typeface="Consolas"/>
                <a:sym typeface="Consolas"/>
              </a:rPr>
              <a:t>");</a:t>
            </a:r>
            <a:br>
              <a:rPr lang="es-AR" sz="1800" b="1" dirty="0">
                <a:latin typeface="Consolas"/>
                <a:ea typeface="Consolas"/>
                <a:cs typeface="Consolas"/>
                <a:sym typeface="Consolas"/>
              </a:rPr>
            </a:br>
            <a:r>
              <a:rPr lang="es-AR" sz="1800" b="1" dirty="0" err="1">
                <a:solidFill>
                  <a:srgbClr val="FF9900"/>
                </a:solidFill>
                <a:latin typeface="Consolas"/>
                <a:ea typeface="Consolas"/>
                <a:cs typeface="Consolas"/>
                <a:sym typeface="Consolas"/>
              </a:rPr>
              <a:t>let</a:t>
            </a:r>
            <a:r>
              <a:rPr lang="es-AR" sz="1800" b="1" dirty="0">
                <a:solidFill>
                  <a:schemeClr val="dk1"/>
                </a:solidFill>
                <a:latin typeface="Consolas"/>
                <a:ea typeface="Consolas"/>
                <a:cs typeface="Consolas"/>
                <a:sym typeface="Consolas"/>
              </a:rPr>
              <a:t> </a:t>
            </a:r>
            <a:r>
              <a:rPr lang="es-AR" sz="1800" dirty="0" err="1">
                <a:solidFill>
                  <a:schemeClr val="dk1"/>
                </a:solidFill>
                <a:latin typeface="Consolas"/>
                <a:ea typeface="Consolas"/>
                <a:cs typeface="Consolas"/>
                <a:sym typeface="Consolas"/>
              </a:rPr>
              <a:t>manyElems</a:t>
            </a:r>
            <a:r>
              <a:rPr lang="es-AR" sz="1800" b="1" dirty="0">
                <a:solidFill>
                  <a:schemeClr val="dk1"/>
                </a:solidFill>
                <a:latin typeface="Consolas"/>
                <a:ea typeface="Consolas"/>
                <a:cs typeface="Consolas"/>
                <a:sym typeface="Consolas"/>
              </a:rPr>
              <a:t> = </a:t>
            </a:r>
            <a:r>
              <a:rPr lang="es-AR" sz="1800" b="1" dirty="0" err="1">
                <a:solidFill>
                  <a:srgbClr val="FFC000"/>
                </a:solidFill>
                <a:latin typeface="Consolas"/>
                <a:ea typeface="Consolas"/>
                <a:cs typeface="Consolas"/>
                <a:sym typeface="Consolas"/>
              </a:rPr>
              <a:t>document</a:t>
            </a:r>
            <a:r>
              <a:rPr lang="es-AR" sz="1800" b="1" dirty="0" err="1">
                <a:solidFill>
                  <a:schemeClr val="dk1"/>
                </a:solidFill>
                <a:latin typeface="Consolas"/>
                <a:ea typeface="Consolas"/>
                <a:cs typeface="Consolas"/>
                <a:sym typeface="Consolas"/>
              </a:rPr>
              <a:t>.querySelectorAll</a:t>
            </a:r>
            <a:r>
              <a:rPr lang="es-AR" sz="1800" b="1" dirty="0">
                <a:solidFill>
                  <a:schemeClr val="dk1"/>
                </a:solidFill>
                <a:latin typeface="Consolas"/>
                <a:ea typeface="Consolas"/>
                <a:cs typeface="Consolas"/>
                <a:sym typeface="Consolas"/>
              </a:rPr>
              <a:t>(".</a:t>
            </a:r>
            <a:r>
              <a:rPr lang="es-AR" sz="1800" b="1" dirty="0" err="1">
                <a:solidFill>
                  <a:schemeClr val="dk1"/>
                </a:solidFill>
                <a:latin typeface="Consolas"/>
                <a:ea typeface="Consolas"/>
                <a:cs typeface="Consolas"/>
                <a:sym typeface="Consolas"/>
              </a:rPr>
              <a:t>myclass</a:t>
            </a:r>
            <a:r>
              <a:rPr lang="es-AR" sz="1800" b="1" dirty="0">
                <a:solidFill>
                  <a:schemeClr val="dk1"/>
                </a:solidFill>
                <a:latin typeface="Consolas"/>
                <a:ea typeface="Consolas"/>
                <a:cs typeface="Consolas"/>
                <a:sym typeface="Consolas"/>
              </a:rPr>
              <a:t>");</a:t>
            </a:r>
            <a:endParaRPr sz="2200" b="1" dirty="0">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chemeClr val="dk1"/>
              </a:buClr>
              <a:buSzPts val="1100"/>
              <a:buFont typeface="Arial"/>
              <a:buNone/>
            </a:pPr>
            <a:endParaRPr sz="1800"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r>
              <a:rPr lang="es-AR" sz="1800" dirty="0">
                <a:solidFill>
                  <a:schemeClr val="dk1"/>
                </a:solidFill>
              </a:rPr>
              <a:t>Más </a:t>
            </a:r>
            <a:r>
              <a:rPr lang="es-AR" sz="1800" dirty="0" err="1">
                <a:solidFill>
                  <a:schemeClr val="dk1"/>
                </a:solidFill>
              </a:rPr>
              <a:t>info</a:t>
            </a:r>
            <a:r>
              <a:rPr lang="es-AR" sz="1800" dirty="0">
                <a:solidFill>
                  <a:schemeClr val="dk1"/>
                </a:solidFill>
              </a:rPr>
              <a:t> </a:t>
            </a:r>
          </a:p>
          <a:p>
            <a:pPr marL="0" marR="0" lvl="0" indent="0" algn="l" rtl="0">
              <a:lnSpc>
                <a:spcPct val="150000"/>
              </a:lnSpc>
              <a:spcBef>
                <a:spcPts val="0"/>
              </a:spcBef>
              <a:spcAft>
                <a:spcPts val="0"/>
              </a:spcAft>
              <a:buClr>
                <a:schemeClr val="dk1"/>
              </a:buClr>
              <a:buSzPts val="1100"/>
              <a:buFont typeface="Arial"/>
              <a:buNone/>
            </a:pPr>
            <a:r>
              <a:rPr lang="es-AR" sz="1800" u="sng" dirty="0">
                <a:solidFill>
                  <a:schemeClr val="hlink"/>
                </a:solidFill>
                <a:hlinkClick r:id="rId3"/>
              </a:rPr>
              <a:t>https://developer.mozilla.org/en-US/docs/Web/API/Document/querySelector</a:t>
            </a:r>
            <a:endParaRPr sz="1800"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endParaRPr sz="2200" dirty="0">
              <a:solidFill>
                <a:schemeClr val="dk1"/>
              </a:solidFill>
              <a:latin typeface="Consolas"/>
              <a:ea typeface="Consolas"/>
              <a:cs typeface="Consolas"/>
              <a:sym typeface="Consolas"/>
            </a:endParaRPr>
          </a:p>
        </p:txBody>
      </p:sp>
      <p:cxnSp>
        <p:nvCxnSpPr>
          <p:cNvPr id="278" name="Google Shape;278;p32"/>
          <p:cNvCxnSpPr>
            <a:endCxn id="275" idx="2"/>
          </p:cNvCxnSpPr>
          <p:nvPr/>
        </p:nvCxnSpPr>
        <p:spPr>
          <a:xfrm rot="10800000" flipH="1">
            <a:off x="6828500" y="4136100"/>
            <a:ext cx="1312800" cy="546900"/>
          </a:xfrm>
          <a:prstGeom prst="straightConnector1">
            <a:avLst/>
          </a:prstGeom>
          <a:noFill/>
          <a:ln w="19050" cap="flat" cmpd="sng">
            <a:solidFill>
              <a:schemeClr val="dk2"/>
            </a:solidFill>
            <a:prstDash val="solid"/>
            <a:round/>
            <a:headEnd type="none" w="med" len="med"/>
            <a:tailEnd type="triangle" w="med" len="med"/>
          </a:ln>
        </p:spPr>
      </p:cxnSp>
      <p:sp>
        <p:nvSpPr>
          <p:cNvPr id="279" name="Google Shape;279;p32"/>
          <p:cNvSpPr txBox="1"/>
          <p:nvPr/>
        </p:nvSpPr>
        <p:spPr>
          <a:xfrm>
            <a:off x="7102925" y="5286100"/>
            <a:ext cx="1939800" cy="334800"/>
          </a:xfrm>
          <a:prstGeom prst="rect">
            <a:avLst/>
          </a:prstGeom>
          <a:noFill/>
          <a:ln w="19050" cap="flat" cmpd="sng">
            <a:solidFill>
              <a:srgbClr val="1155CC"/>
            </a:solidFill>
            <a:prstDash val="solid"/>
            <a:round/>
            <a:headEnd type="none" w="sm" len="sm"/>
            <a:tailEnd type="none" w="sm" len="sm"/>
          </a:ln>
        </p:spPr>
        <p:txBody>
          <a:bodyPr spcFirstLastPara="1" wrap="square" lIns="91425" tIns="91425" rIns="91425" bIns="91425" anchor="ctr" anchorCtr="0">
            <a:noAutofit/>
          </a:bodyPr>
          <a:lstStyle/>
          <a:p>
            <a:pPr marL="0" marR="0" lvl="0" indent="0" algn="just" rtl="0">
              <a:lnSpc>
                <a:spcPct val="100000"/>
              </a:lnSpc>
              <a:spcBef>
                <a:spcPts val="0"/>
              </a:spcBef>
              <a:spcAft>
                <a:spcPts val="0"/>
              </a:spcAft>
              <a:buNone/>
            </a:pPr>
            <a:r>
              <a:rPr lang="es-AR" sz="1800"/>
              <a:t>Selector de CSS</a:t>
            </a:r>
            <a:endParaRPr sz="1800" b="1"/>
          </a:p>
        </p:txBody>
      </p:sp>
      <p:cxnSp>
        <p:nvCxnSpPr>
          <p:cNvPr id="280" name="Google Shape;280;p32"/>
          <p:cNvCxnSpPr>
            <a:endCxn id="279" idx="1"/>
          </p:cNvCxnSpPr>
          <p:nvPr/>
        </p:nvCxnSpPr>
        <p:spPr>
          <a:xfrm>
            <a:off x="6328925" y="5339500"/>
            <a:ext cx="774000" cy="1140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3"/>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Obtener múltiples nodos del DOM</a:t>
            </a:r>
            <a:endParaRPr/>
          </a:p>
        </p:txBody>
      </p:sp>
      <p:sp>
        <p:nvSpPr>
          <p:cNvPr id="287" name="Google Shape;287;p33"/>
          <p:cNvSpPr txBox="1">
            <a:spLocks noGrp="1"/>
          </p:cNvSpPr>
          <p:nvPr>
            <p:ph type="body" idx="4294967295"/>
          </p:nvPr>
        </p:nvSpPr>
        <p:spPr>
          <a:xfrm>
            <a:off x="264437" y="1082700"/>
            <a:ext cx="8250900" cy="5499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dirty="0"/>
              <a:t>Obteniendo elementos del DOM con la misma clase</a:t>
            </a:r>
            <a:endParaRPr dirty="0"/>
          </a:p>
          <a:p>
            <a:pPr marL="0" marR="0" lvl="0" indent="0" algn="l" rtl="0">
              <a:lnSpc>
                <a:spcPct val="150000"/>
              </a:lnSpc>
              <a:spcBef>
                <a:spcPts val="1000"/>
              </a:spcBef>
              <a:spcAft>
                <a:spcPts val="0"/>
              </a:spcAft>
              <a:buClr>
                <a:schemeClr val="dk1"/>
              </a:buClr>
              <a:buSzPts val="1100"/>
              <a:buFont typeface="Arial"/>
              <a:buNone/>
            </a:pPr>
            <a:endParaRPr sz="1800" b="1" dirty="0">
              <a:latin typeface="Consolas"/>
              <a:ea typeface="Consolas"/>
              <a:cs typeface="Consolas"/>
              <a:sym typeface="Consolas"/>
            </a:endParaRPr>
          </a:p>
          <a:p>
            <a:pPr marL="0" marR="0" lvl="0" indent="0" algn="l" rtl="0">
              <a:lnSpc>
                <a:spcPct val="150000"/>
              </a:lnSpc>
              <a:spcBef>
                <a:spcPts val="0"/>
              </a:spcBef>
              <a:spcAft>
                <a:spcPts val="0"/>
              </a:spcAft>
              <a:buClr>
                <a:schemeClr val="dk1"/>
              </a:buClr>
              <a:buSzPts val="1100"/>
              <a:buFont typeface="Arial"/>
              <a:buNone/>
            </a:pPr>
            <a:r>
              <a:rPr lang="es-AR" sz="1800" b="1" dirty="0" err="1">
                <a:solidFill>
                  <a:srgbClr val="FF9900"/>
                </a:solidFill>
                <a:latin typeface="Consolas"/>
                <a:ea typeface="Consolas"/>
                <a:cs typeface="Consolas"/>
                <a:sym typeface="Consolas"/>
              </a:rPr>
              <a:t>let</a:t>
            </a:r>
            <a:r>
              <a:rPr lang="es-AR" sz="1800" b="1" dirty="0">
                <a:solidFill>
                  <a:schemeClr val="dk1"/>
                </a:solidFill>
                <a:latin typeface="Consolas"/>
                <a:ea typeface="Consolas"/>
                <a:cs typeface="Consolas"/>
                <a:sym typeface="Consolas"/>
              </a:rPr>
              <a:t> </a:t>
            </a:r>
            <a:r>
              <a:rPr lang="es-AR" sz="1800" dirty="0" err="1">
                <a:solidFill>
                  <a:schemeClr val="dk1"/>
                </a:solidFill>
                <a:latin typeface="Consolas"/>
                <a:ea typeface="Consolas"/>
                <a:cs typeface="Consolas"/>
                <a:sym typeface="Consolas"/>
              </a:rPr>
              <a:t>manyElements</a:t>
            </a:r>
            <a:r>
              <a:rPr lang="es-AR" sz="1800" b="1" dirty="0">
                <a:solidFill>
                  <a:schemeClr val="dk1"/>
                </a:solidFill>
                <a:latin typeface="Consolas"/>
                <a:ea typeface="Consolas"/>
                <a:cs typeface="Consolas"/>
                <a:sym typeface="Consolas"/>
              </a:rPr>
              <a:t> = </a:t>
            </a:r>
            <a:r>
              <a:rPr lang="es-AR" sz="1800" b="1" dirty="0" err="1">
                <a:solidFill>
                  <a:srgbClr val="FFC000"/>
                </a:solidFill>
                <a:latin typeface="Consolas"/>
                <a:ea typeface="Consolas"/>
                <a:cs typeface="Consolas"/>
                <a:sym typeface="Consolas"/>
              </a:rPr>
              <a:t>document</a:t>
            </a:r>
            <a:r>
              <a:rPr lang="es-AR" sz="1800" b="1" dirty="0" err="1">
                <a:solidFill>
                  <a:schemeClr val="dk1"/>
                </a:solidFill>
                <a:latin typeface="Consolas"/>
                <a:ea typeface="Consolas"/>
                <a:cs typeface="Consolas"/>
                <a:sym typeface="Consolas"/>
              </a:rPr>
              <a:t>.getElementsByClassName</a:t>
            </a:r>
            <a:r>
              <a:rPr lang="es-AR" sz="1800" b="1" dirty="0">
                <a:solidFill>
                  <a:schemeClr val="dk1"/>
                </a:solidFill>
                <a:latin typeface="Consolas"/>
                <a:ea typeface="Consolas"/>
                <a:cs typeface="Consolas"/>
                <a:sym typeface="Consolas"/>
              </a:rPr>
              <a:t>("</a:t>
            </a:r>
            <a:r>
              <a:rPr lang="es-AR" sz="1800" b="1" dirty="0" err="1">
                <a:solidFill>
                  <a:schemeClr val="dk1"/>
                </a:solidFill>
                <a:latin typeface="Consolas"/>
                <a:ea typeface="Consolas"/>
                <a:cs typeface="Consolas"/>
                <a:sym typeface="Consolas"/>
              </a:rPr>
              <a:t>myclass</a:t>
            </a:r>
            <a:r>
              <a:rPr lang="es-AR" sz="1800" b="1" dirty="0">
                <a:solidFill>
                  <a:schemeClr val="dk1"/>
                </a:solidFill>
                <a:latin typeface="Consolas"/>
                <a:ea typeface="Consolas"/>
                <a:cs typeface="Consolas"/>
                <a:sym typeface="Consolas"/>
              </a:rPr>
              <a:t>");</a:t>
            </a:r>
            <a:br>
              <a:rPr lang="es-AR" sz="1800" b="1" dirty="0">
                <a:latin typeface="Consolas"/>
                <a:ea typeface="Consolas"/>
                <a:cs typeface="Consolas"/>
                <a:sym typeface="Consolas"/>
              </a:rPr>
            </a:br>
            <a:endParaRPr sz="1800" b="1" dirty="0">
              <a:solidFill>
                <a:schemeClr val="dk1"/>
              </a:solidFill>
              <a:latin typeface="Consolas"/>
              <a:ea typeface="Consolas"/>
              <a:cs typeface="Consolas"/>
              <a:sym typeface="Consolas"/>
            </a:endParaRPr>
          </a:p>
          <a:p>
            <a:pPr marL="0" lvl="0" indent="0" algn="l" rtl="0">
              <a:lnSpc>
                <a:spcPct val="150000"/>
              </a:lnSpc>
              <a:spcBef>
                <a:spcPts val="1000"/>
              </a:spcBef>
              <a:spcAft>
                <a:spcPts val="0"/>
              </a:spcAft>
              <a:buClr>
                <a:schemeClr val="dk1"/>
              </a:buClr>
              <a:buSzPts val="1100"/>
              <a:buFont typeface="Arial"/>
              <a:buNone/>
            </a:pPr>
            <a:r>
              <a:rPr lang="es-AR" sz="1800" b="1" dirty="0" err="1">
                <a:solidFill>
                  <a:srgbClr val="FF9900"/>
                </a:solidFill>
                <a:latin typeface="Consolas"/>
                <a:ea typeface="Consolas"/>
                <a:cs typeface="Consolas"/>
                <a:sym typeface="Consolas"/>
              </a:rPr>
              <a:t>let</a:t>
            </a:r>
            <a:r>
              <a:rPr lang="es-AR" sz="1800" b="1" dirty="0">
                <a:solidFill>
                  <a:schemeClr val="dk1"/>
                </a:solidFill>
                <a:latin typeface="Consolas"/>
                <a:ea typeface="Consolas"/>
                <a:cs typeface="Consolas"/>
                <a:sym typeface="Consolas"/>
              </a:rPr>
              <a:t> </a:t>
            </a:r>
            <a:r>
              <a:rPr lang="es-AR" sz="1800" dirty="0" err="1">
                <a:solidFill>
                  <a:schemeClr val="dk1"/>
                </a:solidFill>
                <a:latin typeface="Consolas"/>
                <a:ea typeface="Consolas"/>
                <a:cs typeface="Consolas"/>
                <a:sym typeface="Consolas"/>
              </a:rPr>
              <a:t>manyElements</a:t>
            </a:r>
            <a:r>
              <a:rPr lang="es-AR" sz="1800" b="1" dirty="0">
                <a:solidFill>
                  <a:schemeClr val="dk1"/>
                </a:solidFill>
                <a:latin typeface="Consolas"/>
                <a:ea typeface="Consolas"/>
                <a:cs typeface="Consolas"/>
                <a:sym typeface="Consolas"/>
              </a:rPr>
              <a:t> = </a:t>
            </a:r>
            <a:r>
              <a:rPr lang="es-AR" sz="1800" b="1" dirty="0" err="1">
                <a:solidFill>
                  <a:srgbClr val="FFC000"/>
                </a:solidFill>
                <a:latin typeface="Consolas"/>
                <a:ea typeface="Consolas"/>
                <a:cs typeface="Consolas"/>
                <a:sym typeface="Consolas"/>
              </a:rPr>
              <a:t>document</a:t>
            </a:r>
            <a:r>
              <a:rPr lang="es-AR" sz="1800" b="1" dirty="0" err="1">
                <a:solidFill>
                  <a:schemeClr val="dk1"/>
                </a:solidFill>
                <a:latin typeface="Consolas"/>
                <a:ea typeface="Consolas"/>
                <a:cs typeface="Consolas"/>
                <a:sym typeface="Consolas"/>
              </a:rPr>
              <a:t>.querySelectorAll</a:t>
            </a:r>
            <a:r>
              <a:rPr lang="es-AR" sz="1800" b="1" dirty="0">
                <a:solidFill>
                  <a:schemeClr val="dk1"/>
                </a:solidFill>
                <a:latin typeface="Consolas"/>
                <a:ea typeface="Consolas"/>
                <a:cs typeface="Consolas"/>
                <a:sym typeface="Consolas"/>
              </a:rPr>
              <a:t>(".</a:t>
            </a:r>
            <a:r>
              <a:rPr lang="es-AR" sz="1800" b="1" dirty="0" err="1">
                <a:solidFill>
                  <a:schemeClr val="dk1"/>
                </a:solidFill>
                <a:latin typeface="Consolas"/>
                <a:ea typeface="Consolas"/>
                <a:cs typeface="Consolas"/>
                <a:sym typeface="Consolas"/>
              </a:rPr>
              <a:t>myclass</a:t>
            </a:r>
            <a:r>
              <a:rPr lang="es-AR" sz="1800" b="1" dirty="0">
                <a:solidFill>
                  <a:schemeClr val="dk1"/>
                </a:solidFill>
                <a:latin typeface="Consolas"/>
                <a:ea typeface="Consolas"/>
                <a:cs typeface="Consolas"/>
                <a:sym typeface="Consolas"/>
              </a:rPr>
              <a:t>");</a:t>
            </a:r>
            <a:endParaRPr sz="1800" b="1" dirty="0">
              <a:solidFill>
                <a:schemeClr val="dk1"/>
              </a:solidFill>
              <a:latin typeface="Consolas"/>
              <a:ea typeface="Consolas"/>
              <a:cs typeface="Consolas"/>
              <a:sym typeface="Consolas"/>
            </a:endParaRPr>
          </a:p>
          <a:p>
            <a:pPr marL="0" lvl="0" indent="0" algn="l" rtl="0">
              <a:lnSpc>
                <a:spcPct val="150000"/>
              </a:lnSpc>
              <a:spcBef>
                <a:spcPts val="1000"/>
              </a:spcBef>
              <a:spcAft>
                <a:spcPts val="0"/>
              </a:spcAft>
              <a:buClr>
                <a:schemeClr val="dk1"/>
              </a:buClr>
              <a:buSzPts val="1100"/>
              <a:buFont typeface="Arial"/>
              <a:buNone/>
            </a:pPr>
            <a:endParaRPr sz="1800" b="1" dirty="0">
              <a:solidFill>
                <a:schemeClr val="dk1"/>
              </a:solidFill>
              <a:latin typeface="Consolas"/>
              <a:ea typeface="Consolas"/>
              <a:cs typeface="Consolas"/>
              <a:sym typeface="Consolas"/>
            </a:endParaRPr>
          </a:p>
          <a:p>
            <a:pPr marL="0" lvl="0" indent="0" algn="l" rtl="0">
              <a:lnSpc>
                <a:spcPct val="150000"/>
              </a:lnSpc>
              <a:spcBef>
                <a:spcPts val="1000"/>
              </a:spcBef>
              <a:spcAft>
                <a:spcPts val="0"/>
              </a:spcAft>
              <a:buClr>
                <a:schemeClr val="dk1"/>
              </a:buClr>
              <a:buSzPts val="1100"/>
              <a:buFont typeface="Arial"/>
              <a:buNone/>
            </a:pPr>
            <a:r>
              <a:rPr lang="es-AR" sz="1800" dirty="0" err="1">
                <a:solidFill>
                  <a:schemeClr val="dk1"/>
                </a:solidFill>
                <a:latin typeface="Consolas"/>
                <a:ea typeface="Consolas"/>
                <a:cs typeface="Consolas"/>
                <a:sym typeface="Consolas"/>
              </a:rPr>
              <a:t>manyElements</a:t>
            </a:r>
            <a:r>
              <a:rPr lang="es-AR" sz="1800" dirty="0">
                <a:solidFill>
                  <a:schemeClr val="dk1"/>
                </a:solidFill>
                <a:latin typeface="Consolas"/>
                <a:ea typeface="Consolas"/>
                <a:cs typeface="Consolas"/>
                <a:sym typeface="Consolas"/>
              </a:rPr>
              <a:t> </a:t>
            </a:r>
            <a:r>
              <a:rPr lang="es-AR" sz="1800" dirty="0">
                <a:solidFill>
                  <a:schemeClr val="dk1"/>
                </a:solidFill>
              </a:rPr>
              <a:t>es un </a:t>
            </a:r>
            <a:r>
              <a:rPr lang="es-AR" sz="1800" b="1" dirty="0">
                <a:solidFill>
                  <a:schemeClr val="dk1"/>
                </a:solidFill>
              </a:rPr>
              <a:t>arreglo </a:t>
            </a:r>
            <a:r>
              <a:rPr lang="es-AR" sz="1800" dirty="0">
                <a:solidFill>
                  <a:schemeClr val="dk1"/>
                </a:solidFill>
              </a:rPr>
              <a:t>con los elementos que poseen la clase</a:t>
            </a:r>
            <a:endParaRPr sz="1800" b="1" dirty="0">
              <a:solidFill>
                <a:schemeClr val="dk1"/>
              </a:solidFill>
            </a:endParaRPr>
          </a:p>
          <a:p>
            <a:pPr marL="0" lvl="0" indent="0" algn="l" rtl="0">
              <a:lnSpc>
                <a:spcPct val="150000"/>
              </a:lnSpc>
              <a:spcBef>
                <a:spcPts val="1000"/>
              </a:spcBef>
              <a:spcAft>
                <a:spcPts val="0"/>
              </a:spcAft>
              <a:buClr>
                <a:schemeClr val="dk1"/>
              </a:buClr>
              <a:buSzPts val="1100"/>
              <a:buFont typeface="Arial"/>
              <a:buNone/>
            </a:pPr>
            <a:r>
              <a:rPr lang="es-AR" sz="1800" dirty="0" err="1">
                <a:solidFill>
                  <a:schemeClr val="dk1"/>
                </a:solidFill>
                <a:latin typeface="Consolas"/>
                <a:ea typeface="Consolas"/>
                <a:cs typeface="Consolas"/>
                <a:sym typeface="Consolas"/>
              </a:rPr>
              <a:t>manyElements.length</a:t>
            </a:r>
            <a:r>
              <a:rPr lang="es-AR" sz="1800" b="1" dirty="0">
                <a:solidFill>
                  <a:schemeClr val="dk1"/>
                </a:solidFill>
                <a:latin typeface="Consolas"/>
                <a:ea typeface="Consolas"/>
                <a:cs typeface="Consolas"/>
                <a:sym typeface="Consolas"/>
              </a:rPr>
              <a:t> </a:t>
            </a:r>
            <a:r>
              <a:rPr lang="es-AR" sz="1800" dirty="0">
                <a:solidFill>
                  <a:schemeClr val="dk1"/>
                </a:solidFill>
              </a:rPr>
              <a:t>largo del arreglo y cantidad de nodos con esa clase</a:t>
            </a:r>
            <a:endParaRPr sz="1800" dirty="0">
              <a:solidFill>
                <a:schemeClr val="dk1"/>
              </a:solidFill>
            </a:endParaRPr>
          </a:p>
          <a:p>
            <a:pPr marL="0" lvl="0" indent="0" algn="l" rtl="0">
              <a:lnSpc>
                <a:spcPct val="150000"/>
              </a:lnSpc>
              <a:spcBef>
                <a:spcPts val="1000"/>
              </a:spcBef>
              <a:spcAft>
                <a:spcPts val="0"/>
              </a:spcAft>
              <a:buClr>
                <a:schemeClr val="dk1"/>
              </a:buClr>
              <a:buSzPts val="1100"/>
              <a:buFont typeface="Arial"/>
              <a:buNone/>
            </a:pPr>
            <a:r>
              <a:rPr lang="es-AR" sz="1800" dirty="0" err="1">
                <a:solidFill>
                  <a:schemeClr val="dk1"/>
                </a:solidFill>
                <a:latin typeface="Consolas"/>
                <a:ea typeface="Consolas"/>
                <a:cs typeface="Consolas"/>
                <a:sym typeface="Consolas"/>
              </a:rPr>
              <a:t>manyElements</a:t>
            </a:r>
            <a:r>
              <a:rPr lang="es-AR" sz="1800" dirty="0">
                <a:solidFill>
                  <a:schemeClr val="dk1"/>
                </a:solidFill>
                <a:latin typeface="Consolas"/>
                <a:ea typeface="Consolas"/>
                <a:cs typeface="Consolas"/>
                <a:sym typeface="Consolas"/>
              </a:rPr>
              <a:t>[0]</a:t>
            </a:r>
            <a:r>
              <a:rPr lang="es-AR" sz="1800" b="1" dirty="0">
                <a:solidFill>
                  <a:schemeClr val="dk1"/>
                </a:solidFill>
                <a:latin typeface="Consolas"/>
                <a:ea typeface="Consolas"/>
                <a:cs typeface="Consolas"/>
                <a:sym typeface="Consolas"/>
              </a:rPr>
              <a:t> </a:t>
            </a:r>
            <a:r>
              <a:rPr lang="es-AR" sz="1800" dirty="0">
                <a:solidFill>
                  <a:schemeClr val="dk1"/>
                </a:solidFill>
              </a:rPr>
              <a:t>es el primer elemento con clase .</a:t>
            </a:r>
            <a:r>
              <a:rPr lang="es-AR" sz="1800" dirty="0" err="1">
                <a:solidFill>
                  <a:schemeClr val="dk1"/>
                </a:solidFill>
              </a:rPr>
              <a:t>myclass</a:t>
            </a:r>
            <a:endParaRPr sz="1800" dirty="0">
              <a:solidFill>
                <a:schemeClr val="dk1"/>
              </a:solidFill>
            </a:endParaRPr>
          </a:p>
          <a:p>
            <a:pPr marL="914400" lvl="0" indent="457200" algn="l" rtl="0">
              <a:lnSpc>
                <a:spcPct val="150000"/>
              </a:lnSpc>
              <a:spcBef>
                <a:spcPts val="1000"/>
              </a:spcBef>
              <a:spcAft>
                <a:spcPts val="0"/>
              </a:spcAft>
              <a:buClr>
                <a:schemeClr val="dk1"/>
              </a:buClr>
              <a:buSzPts val="1100"/>
              <a:buFont typeface="Arial"/>
              <a:buNone/>
            </a:pPr>
            <a:r>
              <a:rPr lang="es-AR" sz="1800" u="sng" dirty="0">
                <a:solidFill>
                  <a:schemeClr val="hlink"/>
                </a:solidFill>
                <a:hlinkClick r:id="rId3"/>
              </a:rPr>
              <a:t>https://codepen.io/webUnicen/pen/rvBKqr</a:t>
            </a:r>
            <a:endParaRPr sz="1800" dirty="0">
              <a:solidFill>
                <a:schemeClr val="dk1"/>
              </a:solidFill>
            </a:endParaRPr>
          </a:p>
          <a:p>
            <a:pPr marL="0" marR="0" lvl="0" indent="0" algn="l" rtl="0">
              <a:lnSpc>
                <a:spcPct val="150000"/>
              </a:lnSpc>
              <a:spcBef>
                <a:spcPts val="0"/>
              </a:spcBef>
              <a:spcAft>
                <a:spcPts val="0"/>
              </a:spcAft>
              <a:buClr>
                <a:schemeClr val="dk1"/>
              </a:buClr>
              <a:buSzPts val="1100"/>
              <a:buFont typeface="Arial"/>
              <a:buNone/>
            </a:pPr>
            <a:endParaRPr sz="2000" b="1" dirty="0">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marR="0" lvl="0" indent="0" algn="l" rtl="0">
              <a:lnSpc>
                <a:spcPct val="150000"/>
              </a:lnSpc>
              <a:spcBef>
                <a:spcPts val="0"/>
              </a:spcBef>
              <a:spcAft>
                <a:spcPts val="0"/>
              </a:spcAft>
              <a:buClr>
                <a:schemeClr val="dk1"/>
              </a:buClr>
              <a:buSzPts val="1100"/>
              <a:buFont typeface="Arial"/>
              <a:buNone/>
            </a:pPr>
            <a:endParaRPr sz="2200" dirty="0">
              <a:solidFill>
                <a:schemeClr val="dk1"/>
              </a:solidFill>
              <a:latin typeface="Consolas"/>
              <a:ea typeface="Consolas"/>
              <a:cs typeface="Consolas"/>
              <a:sym typeface="Consolas"/>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4"/>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Recorrer el árbol DOM</a:t>
            </a:r>
            <a:endParaRPr/>
          </a:p>
        </p:txBody>
      </p:sp>
      <p:sp>
        <p:nvSpPr>
          <p:cNvPr id="294" name="Google Shape;294;p34"/>
          <p:cNvSpPr txBox="1">
            <a:spLocks noGrp="1"/>
          </p:cNvSpPr>
          <p:nvPr>
            <p:ph type="body" idx="4294967295"/>
          </p:nvPr>
        </p:nvSpPr>
        <p:spPr>
          <a:xfrm>
            <a:off x="311700" y="1105275"/>
            <a:ext cx="8520600" cy="55929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a:t>Los elementos del DOM se pueden recorrer como un árbol y ser localizados:</a:t>
            </a:r>
            <a:endParaRPr/>
          </a:p>
          <a:p>
            <a:pPr marL="0" lvl="0" indent="0" algn="l" rtl="0">
              <a:spcBef>
                <a:spcPts val="1000"/>
              </a:spcBef>
              <a:spcAft>
                <a:spcPts val="0"/>
              </a:spcAft>
              <a:buNone/>
            </a:pPr>
            <a:endParaRPr/>
          </a:p>
          <a:p>
            <a:pPr marL="457200" lvl="0" indent="-406400" algn="l" rtl="0">
              <a:spcBef>
                <a:spcPts val="1000"/>
              </a:spcBef>
              <a:spcAft>
                <a:spcPts val="0"/>
              </a:spcAft>
              <a:buSzPts val="2800"/>
              <a:buChar char="•"/>
            </a:pPr>
            <a:r>
              <a:rPr lang="es-AR"/>
              <a:t>element.children, encuentra los elementos hijos</a:t>
            </a:r>
            <a:endParaRPr/>
          </a:p>
          <a:p>
            <a:pPr marL="457200" lvl="0" indent="-406400" algn="l" rtl="0">
              <a:spcBef>
                <a:spcPts val="0"/>
              </a:spcBef>
              <a:spcAft>
                <a:spcPts val="0"/>
              </a:spcAft>
              <a:buSzPts val="2800"/>
              <a:buChar char="•"/>
            </a:pPr>
            <a:r>
              <a:rPr lang="es-AR"/>
              <a:t>element.parentElement , encuentra el elemento padre</a:t>
            </a:r>
            <a:endParaRPr/>
          </a:p>
          <a:p>
            <a:pPr marL="457200" lvl="0" indent="-406400" algn="l" rtl="0">
              <a:spcBef>
                <a:spcPts val="0"/>
              </a:spcBef>
              <a:spcAft>
                <a:spcPts val="0"/>
              </a:spcAft>
              <a:buSzPts val="2800"/>
              <a:buChar char="•"/>
            </a:pPr>
            <a:r>
              <a:rPr lang="es-AR"/>
              <a:t>element.nextElementSibling , encuentra el siguiente hermano </a:t>
            </a:r>
            <a:endParaRPr/>
          </a:p>
          <a:p>
            <a:pPr marL="457200" lvl="0" indent="-406400" algn="l" rtl="0">
              <a:spcBef>
                <a:spcPts val="0"/>
              </a:spcBef>
              <a:spcAft>
                <a:spcPts val="0"/>
              </a:spcAft>
              <a:buSzPts val="2800"/>
              <a:buChar char="•"/>
            </a:pPr>
            <a:r>
              <a:rPr lang="es-AR"/>
              <a:t>element.previous</a:t>
            </a:r>
            <a:r>
              <a:rPr lang="es-AR">
                <a:solidFill>
                  <a:schemeClr val="dk1"/>
                </a:solidFill>
              </a:rPr>
              <a:t>ElementSibling , encuentra el hermano anterior</a:t>
            </a:r>
            <a:endParaRPr/>
          </a:p>
          <a:p>
            <a:pPr marL="457200" lvl="0" indent="-406400" algn="l" rtl="0">
              <a:spcBef>
                <a:spcPts val="0"/>
              </a:spcBef>
              <a:spcAft>
                <a:spcPts val="0"/>
              </a:spcAft>
              <a:buSzPts val="2800"/>
              <a:buChar char="•"/>
            </a:pPr>
            <a:r>
              <a:rPr lang="es-AR"/>
              <a:t>element.firstElementChild , encuentra el primer hijo</a:t>
            </a:r>
            <a:endParaRPr/>
          </a:p>
          <a:p>
            <a:pPr marL="457200" lvl="0" indent="-406400" algn="l" rtl="0">
              <a:spcBef>
                <a:spcPts val="0"/>
              </a:spcBef>
              <a:spcAft>
                <a:spcPts val="0"/>
              </a:spcAft>
              <a:buSzPts val="2800"/>
              <a:buChar char="•"/>
            </a:pPr>
            <a:r>
              <a:rPr lang="es-AR"/>
              <a:t>element.lastElementChild , el último hijo</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5"/>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Calibri"/>
              <a:buNone/>
            </a:pPr>
            <a:r>
              <a:rPr lang="es-AR"/>
              <a:t>Editar estilo desde Javascript</a:t>
            </a:r>
            <a:endParaRPr/>
          </a:p>
        </p:txBody>
      </p:sp>
      <p:sp>
        <p:nvSpPr>
          <p:cNvPr id="300" name="Google Shape;300;p35"/>
          <p:cNvSpPr txBox="1">
            <a:spLocks noGrp="1"/>
          </p:cNvSpPr>
          <p:nvPr>
            <p:ph type="body" idx="4294967295"/>
          </p:nvPr>
        </p:nvSpPr>
        <p:spPr>
          <a:xfrm>
            <a:off x="311700" y="721449"/>
            <a:ext cx="8520600" cy="5696400"/>
          </a:xfrm>
          <a:prstGeom prst="rect">
            <a:avLst/>
          </a:prstGeom>
        </p:spPr>
        <p:txBody>
          <a:bodyPr spcFirstLastPara="1" wrap="square" lIns="91425" tIns="45700" rIns="91425" bIns="45700" anchor="t" anchorCtr="0">
            <a:noAutofit/>
          </a:bodyPr>
          <a:lstStyle/>
          <a:p>
            <a:pPr marL="0" marR="139700" lvl="0" indent="0" algn="l" rtl="0">
              <a:lnSpc>
                <a:spcPct val="100000"/>
              </a:lnSpc>
              <a:spcBef>
                <a:spcPts val="1000"/>
              </a:spcBef>
              <a:spcAft>
                <a:spcPts val="0"/>
              </a:spcAft>
              <a:buNone/>
            </a:pPr>
            <a:endParaRPr sz="1800">
              <a:solidFill>
                <a:srgbClr val="708090"/>
              </a:solidFill>
              <a:latin typeface="Consolas"/>
              <a:ea typeface="Consolas"/>
              <a:cs typeface="Consolas"/>
              <a:sym typeface="Consolas"/>
            </a:endParaRPr>
          </a:p>
          <a:p>
            <a:pPr marL="0" marR="139700" lvl="0" indent="0" algn="l" rtl="0">
              <a:lnSpc>
                <a:spcPct val="100000"/>
              </a:lnSpc>
              <a:spcBef>
                <a:spcPts val="1500"/>
              </a:spcBef>
              <a:spcAft>
                <a:spcPts val="0"/>
              </a:spcAft>
              <a:buNone/>
            </a:pPr>
            <a:r>
              <a:rPr lang="es-AR" sz="1800">
                <a:solidFill>
                  <a:srgbClr val="708090"/>
                </a:solidFill>
                <a:latin typeface="Consolas"/>
                <a:ea typeface="Consolas"/>
                <a:cs typeface="Consolas"/>
                <a:sym typeface="Consolas"/>
              </a:rPr>
              <a:t>// div es una referencia a un elemento &lt;div&gt;</a:t>
            </a:r>
            <a:br>
              <a:rPr lang="es-AR" sz="1800">
                <a:solidFill>
                  <a:srgbClr val="3B3C40"/>
                </a:solidFill>
                <a:latin typeface="Consolas"/>
                <a:ea typeface="Consolas"/>
                <a:cs typeface="Consolas"/>
                <a:sym typeface="Consolas"/>
              </a:rPr>
            </a:br>
            <a:r>
              <a:rPr lang="es-AR" sz="1800">
                <a:solidFill>
                  <a:srgbClr val="3B3C40"/>
                </a:solidFill>
                <a:latin typeface="Consolas"/>
                <a:ea typeface="Consolas"/>
                <a:cs typeface="Consolas"/>
                <a:sym typeface="Consolas"/>
              </a:rPr>
              <a:t>div</a:t>
            </a:r>
            <a:r>
              <a:rPr lang="es-AR" sz="1800">
                <a:solidFill>
                  <a:srgbClr val="999999"/>
                </a:solidFill>
                <a:latin typeface="Consolas"/>
                <a:ea typeface="Consolas"/>
                <a:cs typeface="Consolas"/>
                <a:sym typeface="Consolas"/>
              </a:rPr>
              <a:t>.</a:t>
            </a:r>
            <a:r>
              <a:rPr lang="es-AR" sz="1800">
                <a:solidFill>
                  <a:srgbClr val="3B3C40"/>
                </a:solidFill>
                <a:latin typeface="Consolas"/>
                <a:ea typeface="Consolas"/>
                <a:cs typeface="Consolas"/>
                <a:sym typeface="Consolas"/>
              </a:rPr>
              <a:t>classList</a:t>
            </a:r>
            <a:r>
              <a:rPr lang="es-AR" sz="1800">
                <a:solidFill>
                  <a:srgbClr val="999999"/>
                </a:solidFill>
                <a:latin typeface="Consolas"/>
                <a:ea typeface="Consolas"/>
                <a:cs typeface="Consolas"/>
                <a:sym typeface="Consolas"/>
              </a:rPr>
              <a:t>.</a:t>
            </a:r>
            <a:r>
              <a:rPr lang="es-AR" sz="1800">
                <a:solidFill>
                  <a:srgbClr val="DD4A68"/>
                </a:solidFill>
                <a:latin typeface="Consolas"/>
                <a:ea typeface="Consolas"/>
                <a:cs typeface="Consolas"/>
                <a:sym typeface="Consolas"/>
              </a:rPr>
              <a:t>add</a:t>
            </a:r>
            <a:r>
              <a:rPr lang="es-AR" sz="1800">
                <a:solidFill>
                  <a:srgbClr val="999999"/>
                </a:solidFill>
                <a:latin typeface="Consolas"/>
                <a:ea typeface="Consolas"/>
                <a:cs typeface="Consolas"/>
                <a:sym typeface="Consolas"/>
              </a:rPr>
              <a:t>(</a:t>
            </a:r>
            <a:r>
              <a:rPr lang="es-AR" sz="1800">
                <a:solidFill>
                  <a:srgbClr val="669900"/>
                </a:solidFill>
                <a:latin typeface="Consolas"/>
                <a:ea typeface="Consolas"/>
                <a:cs typeface="Consolas"/>
                <a:sym typeface="Consolas"/>
              </a:rPr>
              <a:t>"clase"</a:t>
            </a:r>
            <a:r>
              <a:rPr lang="es-AR" sz="1800">
                <a:solidFill>
                  <a:srgbClr val="999999"/>
                </a:solidFill>
                <a:latin typeface="Consolas"/>
                <a:ea typeface="Consolas"/>
                <a:cs typeface="Consolas"/>
                <a:sym typeface="Consolas"/>
              </a:rPr>
              <a:t>);</a:t>
            </a:r>
            <a:br>
              <a:rPr lang="es-AR" sz="1800">
                <a:solidFill>
                  <a:srgbClr val="999999"/>
                </a:solidFill>
                <a:latin typeface="Consolas"/>
                <a:ea typeface="Consolas"/>
                <a:cs typeface="Consolas"/>
                <a:sym typeface="Consolas"/>
              </a:rPr>
            </a:br>
            <a:r>
              <a:rPr lang="es-AR" sz="1800">
                <a:solidFill>
                  <a:srgbClr val="3B3C40"/>
                </a:solidFill>
                <a:latin typeface="Consolas"/>
                <a:ea typeface="Consolas"/>
                <a:cs typeface="Consolas"/>
                <a:sym typeface="Consolas"/>
              </a:rPr>
              <a:t>div</a:t>
            </a:r>
            <a:r>
              <a:rPr lang="es-AR" sz="1800">
                <a:solidFill>
                  <a:srgbClr val="999999"/>
                </a:solidFill>
                <a:latin typeface="Consolas"/>
                <a:ea typeface="Consolas"/>
                <a:cs typeface="Consolas"/>
                <a:sym typeface="Consolas"/>
              </a:rPr>
              <a:t>.</a:t>
            </a:r>
            <a:r>
              <a:rPr lang="es-AR" sz="1800">
                <a:solidFill>
                  <a:srgbClr val="3B3C40"/>
                </a:solidFill>
                <a:latin typeface="Consolas"/>
                <a:ea typeface="Consolas"/>
                <a:cs typeface="Consolas"/>
                <a:sym typeface="Consolas"/>
              </a:rPr>
              <a:t>classList</a:t>
            </a:r>
            <a:r>
              <a:rPr lang="es-AR" sz="1800">
                <a:solidFill>
                  <a:srgbClr val="999999"/>
                </a:solidFill>
                <a:latin typeface="Consolas"/>
                <a:ea typeface="Consolas"/>
                <a:cs typeface="Consolas"/>
                <a:sym typeface="Consolas"/>
              </a:rPr>
              <a:t>.</a:t>
            </a:r>
            <a:r>
              <a:rPr lang="es-AR" sz="1800">
                <a:solidFill>
                  <a:srgbClr val="DD4A68"/>
                </a:solidFill>
                <a:latin typeface="Consolas"/>
                <a:ea typeface="Consolas"/>
                <a:cs typeface="Consolas"/>
                <a:sym typeface="Consolas"/>
              </a:rPr>
              <a:t>remove</a:t>
            </a:r>
            <a:r>
              <a:rPr lang="es-AR" sz="1800">
                <a:solidFill>
                  <a:srgbClr val="999999"/>
                </a:solidFill>
                <a:latin typeface="Consolas"/>
                <a:ea typeface="Consolas"/>
                <a:cs typeface="Consolas"/>
                <a:sym typeface="Consolas"/>
              </a:rPr>
              <a:t>(</a:t>
            </a:r>
            <a:r>
              <a:rPr lang="es-AR" sz="1800">
                <a:solidFill>
                  <a:srgbClr val="669900"/>
                </a:solidFill>
                <a:latin typeface="Consolas"/>
                <a:ea typeface="Consolas"/>
                <a:cs typeface="Consolas"/>
                <a:sym typeface="Consolas"/>
              </a:rPr>
              <a:t>"clase"</a:t>
            </a:r>
            <a:r>
              <a:rPr lang="es-AR" sz="1800">
                <a:solidFill>
                  <a:srgbClr val="999999"/>
                </a:solidFill>
                <a:latin typeface="Consolas"/>
                <a:ea typeface="Consolas"/>
                <a:cs typeface="Consolas"/>
                <a:sym typeface="Consolas"/>
              </a:rPr>
              <a:t>);</a:t>
            </a:r>
            <a:br>
              <a:rPr lang="es-AR" sz="1800">
                <a:solidFill>
                  <a:srgbClr val="999999"/>
                </a:solidFill>
                <a:latin typeface="Consolas"/>
                <a:ea typeface="Consolas"/>
                <a:cs typeface="Consolas"/>
                <a:sym typeface="Consolas"/>
              </a:rPr>
            </a:br>
            <a:r>
              <a:rPr lang="es-AR" sz="1800">
                <a:solidFill>
                  <a:srgbClr val="3B3C40"/>
                </a:solidFill>
                <a:latin typeface="Consolas"/>
                <a:ea typeface="Consolas"/>
                <a:cs typeface="Consolas"/>
                <a:sym typeface="Consolas"/>
              </a:rPr>
              <a:t>div</a:t>
            </a:r>
            <a:r>
              <a:rPr lang="es-AR" sz="1800">
                <a:solidFill>
                  <a:srgbClr val="999999"/>
                </a:solidFill>
                <a:latin typeface="Consolas"/>
                <a:ea typeface="Consolas"/>
                <a:cs typeface="Consolas"/>
                <a:sym typeface="Consolas"/>
              </a:rPr>
              <a:t>.</a:t>
            </a:r>
            <a:r>
              <a:rPr lang="es-AR" sz="1800">
                <a:solidFill>
                  <a:srgbClr val="3B3C40"/>
                </a:solidFill>
                <a:latin typeface="Consolas"/>
                <a:ea typeface="Consolas"/>
                <a:cs typeface="Consolas"/>
                <a:sym typeface="Consolas"/>
              </a:rPr>
              <a:t>classList</a:t>
            </a:r>
            <a:r>
              <a:rPr lang="es-AR" sz="1800">
                <a:solidFill>
                  <a:srgbClr val="999999"/>
                </a:solidFill>
                <a:latin typeface="Consolas"/>
                <a:ea typeface="Consolas"/>
                <a:cs typeface="Consolas"/>
                <a:sym typeface="Consolas"/>
              </a:rPr>
              <a:t>.</a:t>
            </a:r>
            <a:r>
              <a:rPr lang="es-AR" sz="1800">
                <a:solidFill>
                  <a:srgbClr val="DD4A68"/>
                </a:solidFill>
                <a:latin typeface="Consolas"/>
                <a:ea typeface="Consolas"/>
                <a:cs typeface="Consolas"/>
                <a:sym typeface="Consolas"/>
              </a:rPr>
              <a:t>toggle</a:t>
            </a:r>
            <a:r>
              <a:rPr lang="es-AR" sz="1800">
                <a:solidFill>
                  <a:srgbClr val="999999"/>
                </a:solidFill>
                <a:latin typeface="Consolas"/>
                <a:ea typeface="Consolas"/>
                <a:cs typeface="Consolas"/>
                <a:sym typeface="Consolas"/>
              </a:rPr>
              <a:t>(</a:t>
            </a:r>
            <a:r>
              <a:rPr lang="es-AR" sz="1800">
                <a:solidFill>
                  <a:srgbClr val="669900"/>
                </a:solidFill>
                <a:latin typeface="Consolas"/>
                <a:ea typeface="Consolas"/>
                <a:cs typeface="Consolas"/>
                <a:sym typeface="Consolas"/>
              </a:rPr>
              <a:t>"clase"</a:t>
            </a:r>
            <a:r>
              <a:rPr lang="es-AR" sz="1800">
                <a:solidFill>
                  <a:srgbClr val="999999"/>
                </a:solidFill>
                <a:latin typeface="Consolas"/>
                <a:ea typeface="Consolas"/>
                <a:cs typeface="Consolas"/>
                <a:sym typeface="Consolas"/>
              </a:rPr>
              <a:t>);</a:t>
            </a:r>
            <a:br>
              <a:rPr lang="es-AR" sz="1800">
                <a:solidFill>
                  <a:srgbClr val="3B3C40"/>
                </a:solidFill>
                <a:latin typeface="Consolas"/>
                <a:ea typeface="Consolas"/>
                <a:cs typeface="Consolas"/>
                <a:sym typeface="Consolas"/>
              </a:rPr>
            </a:br>
            <a:br>
              <a:rPr lang="es-AR" sz="1800">
                <a:solidFill>
                  <a:srgbClr val="3B3C40"/>
                </a:solidFill>
                <a:latin typeface="Consolas"/>
                <a:ea typeface="Consolas"/>
                <a:cs typeface="Consolas"/>
                <a:sym typeface="Consolas"/>
              </a:rPr>
            </a:br>
            <a:r>
              <a:rPr lang="es-AR" sz="1800">
                <a:solidFill>
                  <a:srgbClr val="DD4A68"/>
                </a:solidFill>
                <a:latin typeface="Consolas"/>
                <a:ea typeface="Consolas"/>
                <a:cs typeface="Consolas"/>
                <a:sym typeface="Consolas"/>
              </a:rPr>
              <a:t>alert</a:t>
            </a:r>
            <a:r>
              <a:rPr lang="es-AR" sz="1800">
                <a:solidFill>
                  <a:srgbClr val="999999"/>
                </a:solidFill>
                <a:latin typeface="Consolas"/>
                <a:ea typeface="Consolas"/>
                <a:cs typeface="Consolas"/>
                <a:sym typeface="Consolas"/>
              </a:rPr>
              <a:t>(</a:t>
            </a:r>
            <a:r>
              <a:rPr lang="es-AR" sz="1800">
                <a:solidFill>
                  <a:srgbClr val="3B3C40"/>
                </a:solidFill>
                <a:latin typeface="Consolas"/>
                <a:ea typeface="Consolas"/>
                <a:cs typeface="Consolas"/>
                <a:sym typeface="Consolas"/>
              </a:rPr>
              <a:t>div</a:t>
            </a:r>
            <a:r>
              <a:rPr lang="es-AR" sz="1800">
                <a:solidFill>
                  <a:srgbClr val="999999"/>
                </a:solidFill>
                <a:latin typeface="Consolas"/>
                <a:ea typeface="Consolas"/>
                <a:cs typeface="Consolas"/>
                <a:sym typeface="Consolas"/>
              </a:rPr>
              <a:t>.</a:t>
            </a:r>
            <a:r>
              <a:rPr lang="es-AR" sz="1800">
                <a:solidFill>
                  <a:srgbClr val="3B3C40"/>
                </a:solidFill>
                <a:latin typeface="Consolas"/>
                <a:ea typeface="Consolas"/>
                <a:cs typeface="Consolas"/>
                <a:sym typeface="Consolas"/>
              </a:rPr>
              <a:t>classList</a:t>
            </a:r>
            <a:r>
              <a:rPr lang="es-AR" sz="1800">
                <a:solidFill>
                  <a:srgbClr val="999999"/>
                </a:solidFill>
                <a:latin typeface="Consolas"/>
                <a:ea typeface="Consolas"/>
                <a:cs typeface="Consolas"/>
                <a:sym typeface="Consolas"/>
              </a:rPr>
              <a:t>.</a:t>
            </a:r>
            <a:r>
              <a:rPr lang="es-AR" sz="1800">
                <a:solidFill>
                  <a:srgbClr val="DD4A68"/>
                </a:solidFill>
                <a:latin typeface="Consolas"/>
                <a:ea typeface="Consolas"/>
                <a:cs typeface="Consolas"/>
                <a:sym typeface="Consolas"/>
              </a:rPr>
              <a:t>contains</a:t>
            </a:r>
            <a:r>
              <a:rPr lang="es-AR" sz="1800">
                <a:solidFill>
                  <a:srgbClr val="999999"/>
                </a:solidFill>
                <a:latin typeface="Consolas"/>
                <a:ea typeface="Consolas"/>
                <a:cs typeface="Consolas"/>
                <a:sym typeface="Consolas"/>
              </a:rPr>
              <a:t>(</a:t>
            </a:r>
            <a:r>
              <a:rPr lang="es-AR" sz="1800">
                <a:solidFill>
                  <a:srgbClr val="669900"/>
                </a:solidFill>
                <a:latin typeface="Consolas"/>
                <a:ea typeface="Consolas"/>
                <a:cs typeface="Consolas"/>
                <a:sym typeface="Consolas"/>
              </a:rPr>
              <a:t>"clase"</a:t>
            </a:r>
            <a:r>
              <a:rPr lang="es-AR" sz="1800">
                <a:solidFill>
                  <a:srgbClr val="999999"/>
                </a:solidFill>
                <a:latin typeface="Consolas"/>
                <a:ea typeface="Consolas"/>
                <a:cs typeface="Consolas"/>
                <a:sym typeface="Consolas"/>
              </a:rPr>
              <a:t>));</a:t>
            </a:r>
            <a:br>
              <a:rPr lang="es-AR" sz="1800">
                <a:solidFill>
                  <a:srgbClr val="3B3C40"/>
                </a:solidFill>
                <a:latin typeface="Consolas"/>
                <a:ea typeface="Consolas"/>
                <a:cs typeface="Consolas"/>
                <a:sym typeface="Consolas"/>
              </a:rPr>
            </a:br>
            <a:br>
              <a:rPr lang="es-AR" sz="1800">
                <a:solidFill>
                  <a:srgbClr val="3B3C40"/>
                </a:solidFill>
                <a:latin typeface="Consolas"/>
                <a:ea typeface="Consolas"/>
                <a:cs typeface="Consolas"/>
                <a:sym typeface="Consolas"/>
              </a:rPr>
            </a:br>
            <a:r>
              <a:rPr lang="es-AR" sz="1800">
                <a:solidFill>
                  <a:srgbClr val="708090"/>
                </a:solidFill>
                <a:latin typeface="Consolas"/>
                <a:ea typeface="Consolas"/>
                <a:cs typeface="Consolas"/>
                <a:sym typeface="Consolas"/>
              </a:rPr>
              <a:t>// agregar o quitar múltiples clases</a:t>
            </a:r>
            <a:br>
              <a:rPr lang="es-AR" sz="1800">
                <a:solidFill>
                  <a:srgbClr val="3B3C40"/>
                </a:solidFill>
                <a:latin typeface="Consolas"/>
                <a:ea typeface="Consolas"/>
                <a:cs typeface="Consolas"/>
                <a:sym typeface="Consolas"/>
              </a:rPr>
            </a:br>
            <a:r>
              <a:rPr lang="es-AR" sz="1800">
                <a:solidFill>
                  <a:srgbClr val="3B3C40"/>
                </a:solidFill>
                <a:latin typeface="Consolas"/>
                <a:ea typeface="Consolas"/>
                <a:cs typeface="Consolas"/>
                <a:sym typeface="Consolas"/>
              </a:rPr>
              <a:t>div</a:t>
            </a:r>
            <a:r>
              <a:rPr lang="es-AR" sz="1800">
                <a:solidFill>
                  <a:srgbClr val="999999"/>
                </a:solidFill>
                <a:latin typeface="Consolas"/>
                <a:ea typeface="Consolas"/>
                <a:cs typeface="Consolas"/>
                <a:sym typeface="Consolas"/>
              </a:rPr>
              <a:t>.</a:t>
            </a:r>
            <a:r>
              <a:rPr lang="es-AR" sz="1800">
                <a:solidFill>
                  <a:srgbClr val="3B3C40"/>
                </a:solidFill>
                <a:latin typeface="Consolas"/>
                <a:ea typeface="Consolas"/>
                <a:cs typeface="Consolas"/>
                <a:sym typeface="Consolas"/>
              </a:rPr>
              <a:t>classList</a:t>
            </a:r>
            <a:r>
              <a:rPr lang="es-AR" sz="1800">
                <a:solidFill>
                  <a:srgbClr val="999999"/>
                </a:solidFill>
                <a:latin typeface="Consolas"/>
                <a:ea typeface="Consolas"/>
                <a:cs typeface="Consolas"/>
                <a:sym typeface="Consolas"/>
              </a:rPr>
              <a:t>.</a:t>
            </a:r>
            <a:r>
              <a:rPr lang="es-AR" sz="1800">
                <a:solidFill>
                  <a:srgbClr val="DD4A68"/>
                </a:solidFill>
                <a:latin typeface="Consolas"/>
                <a:ea typeface="Consolas"/>
                <a:cs typeface="Consolas"/>
                <a:sym typeface="Consolas"/>
              </a:rPr>
              <a:t>add</a:t>
            </a:r>
            <a:r>
              <a:rPr lang="es-AR" sz="1800">
                <a:solidFill>
                  <a:srgbClr val="999999"/>
                </a:solidFill>
                <a:latin typeface="Consolas"/>
                <a:ea typeface="Consolas"/>
                <a:cs typeface="Consolas"/>
                <a:sym typeface="Consolas"/>
              </a:rPr>
              <a:t>(</a:t>
            </a:r>
            <a:r>
              <a:rPr lang="es-AR" sz="1800">
                <a:solidFill>
                  <a:srgbClr val="669900"/>
                </a:solidFill>
                <a:latin typeface="Consolas"/>
                <a:ea typeface="Consolas"/>
                <a:cs typeface="Consolas"/>
                <a:sym typeface="Consolas"/>
              </a:rPr>
              <a:t>"clase-1"</a:t>
            </a:r>
            <a:r>
              <a:rPr lang="es-AR" sz="1800">
                <a:solidFill>
                  <a:srgbClr val="999999"/>
                </a:solidFill>
                <a:latin typeface="Consolas"/>
                <a:ea typeface="Consolas"/>
                <a:cs typeface="Consolas"/>
                <a:sym typeface="Consolas"/>
              </a:rPr>
              <a:t>, </a:t>
            </a:r>
            <a:r>
              <a:rPr lang="es-AR" sz="1800">
                <a:solidFill>
                  <a:srgbClr val="669900"/>
                </a:solidFill>
                <a:latin typeface="Consolas"/>
                <a:ea typeface="Consolas"/>
                <a:cs typeface="Consolas"/>
                <a:sym typeface="Consolas"/>
              </a:rPr>
              <a:t>"clase-2"</a:t>
            </a:r>
            <a:r>
              <a:rPr lang="es-AR" sz="1800">
                <a:solidFill>
                  <a:srgbClr val="999999"/>
                </a:solidFill>
                <a:latin typeface="Consolas"/>
                <a:ea typeface="Consolas"/>
                <a:cs typeface="Consolas"/>
                <a:sym typeface="Consolas"/>
              </a:rPr>
              <a:t>,</a:t>
            </a:r>
            <a:r>
              <a:rPr lang="es-AR" sz="1800">
                <a:solidFill>
                  <a:srgbClr val="3B3C40"/>
                </a:solidFill>
                <a:latin typeface="Consolas"/>
                <a:ea typeface="Consolas"/>
                <a:cs typeface="Consolas"/>
                <a:sym typeface="Consolas"/>
              </a:rPr>
              <a:t> </a:t>
            </a:r>
            <a:r>
              <a:rPr lang="es-AR" sz="1800">
                <a:solidFill>
                  <a:srgbClr val="669900"/>
                </a:solidFill>
                <a:latin typeface="Consolas"/>
                <a:ea typeface="Consolas"/>
                <a:cs typeface="Consolas"/>
                <a:sym typeface="Consolas"/>
              </a:rPr>
              <a:t>"clase-3"</a:t>
            </a:r>
            <a:r>
              <a:rPr lang="es-AR" sz="1800">
                <a:solidFill>
                  <a:srgbClr val="999999"/>
                </a:solidFill>
                <a:latin typeface="Consolas"/>
                <a:ea typeface="Consolas"/>
                <a:cs typeface="Consolas"/>
                <a:sym typeface="Consolas"/>
              </a:rPr>
              <a:t>);</a:t>
            </a:r>
            <a:endParaRPr sz="1800">
              <a:solidFill>
                <a:srgbClr val="999999"/>
              </a:solidFill>
              <a:latin typeface="Consolas"/>
              <a:ea typeface="Consolas"/>
              <a:cs typeface="Consolas"/>
              <a:sym typeface="Consolas"/>
            </a:endParaRPr>
          </a:p>
          <a:p>
            <a:pPr marL="0" marR="139700" lvl="0" indent="0" algn="l" rtl="0">
              <a:lnSpc>
                <a:spcPct val="100000"/>
              </a:lnSpc>
              <a:spcBef>
                <a:spcPts val="1500"/>
              </a:spcBef>
              <a:spcAft>
                <a:spcPts val="0"/>
              </a:spcAft>
              <a:buNone/>
            </a:pPr>
            <a:endParaRPr sz="1800">
              <a:solidFill>
                <a:srgbClr val="708090"/>
              </a:solidFill>
              <a:latin typeface="Consolas"/>
              <a:ea typeface="Consolas"/>
              <a:cs typeface="Consolas"/>
              <a:sym typeface="Consolas"/>
            </a:endParaRPr>
          </a:p>
          <a:p>
            <a:pPr marL="0" marR="139700" lvl="0" indent="0" algn="l" rtl="0">
              <a:lnSpc>
                <a:spcPct val="100000"/>
              </a:lnSpc>
              <a:spcBef>
                <a:spcPts val="1500"/>
              </a:spcBef>
              <a:spcAft>
                <a:spcPts val="0"/>
              </a:spcAft>
              <a:buNone/>
            </a:pPr>
            <a:endParaRPr sz="1800">
              <a:solidFill>
                <a:srgbClr val="708090"/>
              </a:solidFill>
              <a:latin typeface="Consolas"/>
              <a:ea typeface="Consolas"/>
              <a:cs typeface="Consolas"/>
              <a:sym typeface="Consolas"/>
            </a:endParaRPr>
          </a:p>
          <a:p>
            <a:pPr marL="0" marR="139700" lvl="0" indent="0" algn="l" rtl="0">
              <a:lnSpc>
                <a:spcPct val="100000"/>
              </a:lnSpc>
              <a:spcBef>
                <a:spcPts val="1500"/>
              </a:spcBef>
              <a:spcAft>
                <a:spcPts val="1500"/>
              </a:spcAft>
              <a:buNone/>
            </a:pPr>
            <a:r>
              <a:rPr lang="es-AR" sz="1800">
                <a:solidFill>
                  <a:srgbClr val="708090"/>
                </a:solidFill>
                <a:latin typeface="Consolas"/>
                <a:ea typeface="Consolas"/>
                <a:cs typeface="Consolas"/>
                <a:sym typeface="Consolas"/>
              </a:rPr>
              <a:t>// estilos vía JS </a:t>
            </a:r>
            <a:r>
              <a:rPr lang="es-AR" sz="1800">
                <a:solidFill>
                  <a:srgbClr val="45818E"/>
                </a:solidFill>
                <a:latin typeface="Consolas"/>
                <a:ea typeface="Consolas"/>
                <a:cs typeface="Consolas"/>
                <a:sym typeface="Consolas"/>
              </a:rPr>
              <a:t>(</a:t>
            </a:r>
            <a:r>
              <a:rPr lang="es-AR" sz="1800" b="1">
                <a:solidFill>
                  <a:srgbClr val="45818E"/>
                </a:solidFill>
                <a:latin typeface="Consolas"/>
                <a:ea typeface="Consolas"/>
                <a:cs typeface="Consolas"/>
                <a:sym typeface="Consolas"/>
              </a:rPr>
              <a:t>Mala práctica</a:t>
            </a:r>
            <a:r>
              <a:rPr lang="es-AR" sz="1800">
                <a:solidFill>
                  <a:srgbClr val="45818E"/>
                </a:solidFill>
                <a:latin typeface="Consolas"/>
                <a:ea typeface="Consolas"/>
                <a:cs typeface="Consolas"/>
                <a:sym typeface="Consolas"/>
              </a:rPr>
              <a:t>)</a:t>
            </a:r>
            <a:br>
              <a:rPr lang="es-AR" sz="1800">
                <a:solidFill>
                  <a:srgbClr val="999999"/>
                </a:solidFill>
                <a:latin typeface="Consolas"/>
                <a:ea typeface="Consolas"/>
                <a:cs typeface="Consolas"/>
                <a:sym typeface="Consolas"/>
              </a:rPr>
            </a:br>
            <a:r>
              <a:rPr lang="es-AR" sz="1800">
                <a:solidFill>
                  <a:srgbClr val="3B3C40"/>
                </a:solidFill>
                <a:latin typeface="Consolas"/>
                <a:ea typeface="Consolas"/>
                <a:cs typeface="Consolas"/>
                <a:sym typeface="Consolas"/>
              </a:rPr>
              <a:t>document</a:t>
            </a:r>
            <a:r>
              <a:rPr lang="es-AR" sz="1800">
                <a:solidFill>
                  <a:srgbClr val="999999"/>
                </a:solidFill>
                <a:latin typeface="Consolas"/>
                <a:ea typeface="Consolas"/>
                <a:cs typeface="Consolas"/>
                <a:sym typeface="Consolas"/>
              </a:rPr>
              <a:t>.</a:t>
            </a:r>
            <a:r>
              <a:rPr lang="es-AR" sz="1800">
                <a:solidFill>
                  <a:srgbClr val="3B3C40"/>
                </a:solidFill>
                <a:latin typeface="Consolas"/>
                <a:ea typeface="Consolas"/>
                <a:cs typeface="Consolas"/>
                <a:sym typeface="Consolas"/>
              </a:rPr>
              <a:t>getElementById</a:t>
            </a:r>
            <a:r>
              <a:rPr lang="es-AR" sz="1800">
                <a:solidFill>
                  <a:srgbClr val="999999"/>
                </a:solidFill>
                <a:latin typeface="Consolas"/>
                <a:ea typeface="Consolas"/>
                <a:cs typeface="Consolas"/>
                <a:sym typeface="Consolas"/>
              </a:rPr>
              <a:t>(</a:t>
            </a:r>
            <a:r>
              <a:rPr lang="es-AR" sz="1800">
                <a:solidFill>
                  <a:srgbClr val="669900"/>
                </a:solidFill>
                <a:latin typeface="Consolas"/>
                <a:ea typeface="Consolas"/>
                <a:cs typeface="Consolas"/>
                <a:sym typeface="Consolas"/>
              </a:rPr>
              <a:t>"id"</a:t>
            </a:r>
            <a:r>
              <a:rPr lang="es-AR" sz="1800">
                <a:solidFill>
                  <a:srgbClr val="999999"/>
                </a:solidFill>
                <a:latin typeface="Consolas"/>
                <a:ea typeface="Consolas"/>
                <a:cs typeface="Consolas"/>
                <a:sym typeface="Consolas"/>
              </a:rPr>
              <a:t>).</a:t>
            </a:r>
            <a:r>
              <a:rPr lang="es-AR" sz="1800">
                <a:solidFill>
                  <a:srgbClr val="DD4A68"/>
                </a:solidFill>
                <a:latin typeface="Consolas"/>
                <a:ea typeface="Consolas"/>
                <a:cs typeface="Consolas"/>
                <a:sym typeface="Consolas"/>
              </a:rPr>
              <a:t>style</a:t>
            </a:r>
            <a:r>
              <a:rPr lang="es-AR" sz="1800">
                <a:solidFill>
                  <a:srgbClr val="999999"/>
                </a:solidFill>
                <a:latin typeface="Consolas"/>
                <a:ea typeface="Consolas"/>
                <a:cs typeface="Consolas"/>
                <a:sym typeface="Consolas"/>
              </a:rPr>
              <a:t>.</a:t>
            </a:r>
            <a:r>
              <a:rPr lang="es-AR" sz="1800">
                <a:solidFill>
                  <a:srgbClr val="3B3C40"/>
                </a:solidFill>
                <a:latin typeface="Consolas"/>
                <a:ea typeface="Consolas"/>
                <a:cs typeface="Consolas"/>
                <a:sym typeface="Consolas"/>
              </a:rPr>
              <a:t>font-size =</a:t>
            </a:r>
            <a:r>
              <a:rPr lang="es-AR" sz="1800">
                <a:solidFill>
                  <a:srgbClr val="999999"/>
                </a:solidFill>
                <a:latin typeface="Consolas"/>
                <a:ea typeface="Consolas"/>
                <a:cs typeface="Consolas"/>
                <a:sym typeface="Consolas"/>
              </a:rPr>
              <a:t> </a:t>
            </a:r>
            <a:r>
              <a:rPr lang="es-AR" sz="1800">
                <a:solidFill>
                  <a:srgbClr val="669900"/>
                </a:solidFill>
                <a:latin typeface="Consolas"/>
                <a:ea typeface="Consolas"/>
                <a:cs typeface="Consolas"/>
                <a:sym typeface="Consolas"/>
              </a:rPr>
              <a:t>"20px"</a:t>
            </a:r>
            <a:r>
              <a:rPr lang="es-AR" sz="1800">
                <a:solidFill>
                  <a:srgbClr val="999999"/>
                </a:solidFill>
                <a:latin typeface="Consolas"/>
                <a:ea typeface="Consolas"/>
                <a:cs typeface="Consolas"/>
                <a:sym typeface="Consolas"/>
              </a:rPr>
              <a:t>;</a:t>
            </a:r>
            <a:br>
              <a:rPr lang="es-AR" sz="1800">
                <a:solidFill>
                  <a:srgbClr val="999999"/>
                </a:solidFill>
                <a:latin typeface="Consolas"/>
                <a:ea typeface="Consolas"/>
                <a:cs typeface="Consolas"/>
                <a:sym typeface="Consolas"/>
              </a:rPr>
            </a:br>
            <a:endParaRPr sz="1800">
              <a:solidFill>
                <a:srgbClr val="999999"/>
              </a:solidFill>
              <a:latin typeface="Consolas"/>
              <a:ea typeface="Consolas"/>
              <a:cs typeface="Consolas"/>
              <a:sym typeface="Consolas"/>
            </a:endParaRPr>
          </a:p>
        </p:txBody>
      </p:sp>
      <p:pic>
        <p:nvPicPr>
          <p:cNvPr id="301" name="Google Shape;301;p35"/>
          <p:cNvPicPr preferRelativeResize="0"/>
          <p:nvPr/>
        </p:nvPicPr>
        <p:blipFill>
          <a:blip r:embed="rId3">
            <a:alphaModFix/>
          </a:blip>
          <a:stretch>
            <a:fillRect/>
          </a:stretch>
        </p:blipFill>
        <p:spPr>
          <a:xfrm>
            <a:off x="8212675" y="0"/>
            <a:ext cx="931325" cy="931325"/>
          </a:xfrm>
          <a:prstGeom prst="rect">
            <a:avLst/>
          </a:prstGeom>
          <a:noFill/>
          <a:ln>
            <a:noFill/>
          </a:ln>
        </p:spPr>
      </p:pic>
      <p:sp>
        <p:nvSpPr>
          <p:cNvPr id="302" name="Google Shape;302;p35"/>
          <p:cNvSpPr txBox="1"/>
          <p:nvPr/>
        </p:nvSpPr>
        <p:spPr>
          <a:xfrm>
            <a:off x="1365000" y="6135683"/>
            <a:ext cx="6414000" cy="5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sz="2400" u="sng">
                <a:solidFill>
                  <a:schemeClr val="hlink"/>
                </a:solidFill>
                <a:latin typeface="Proxima Nova"/>
                <a:ea typeface="Proxima Nova"/>
                <a:cs typeface="Proxima Nova"/>
                <a:sym typeface="Proxima Nova"/>
              </a:rPr>
              <a:t>https://codepen.io/webUnicen/pen/qmVoMV</a:t>
            </a:r>
            <a:endParaRPr/>
          </a:p>
        </p:txBody>
      </p:sp>
      <p:pic>
        <p:nvPicPr>
          <p:cNvPr id="303" name="Google Shape;303;p35"/>
          <p:cNvPicPr preferRelativeResize="0"/>
          <p:nvPr/>
        </p:nvPicPr>
        <p:blipFill>
          <a:blip r:embed="rId4">
            <a:alphaModFix/>
          </a:blip>
          <a:stretch>
            <a:fillRect/>
          </a:stretch>
        </p:blipFill>
        <p:spPr>
          <a:xfrm>
            <a:off x="440300" y="5914087"/>
            <a:ext cx="931325" cy="879616"/>
          </a:xfrm>
          <a:prstGeom prst="rect">
            <a:avLst/>
          </a:prstGeom>
          <a:noFill/>
          <a:ln>
            <a:noFill/>
          </a:ln>
        </p:spPr>
      </p:pic>
      <p:sp>
        <p:nvSpPr>
          <p:cNvPr id="304" name="Google Shape;304;p35"/>
          <p:cNvSpPr txBox="1"/>
          <p:nvPr/>
        </p:nvSpPr>
        <p:spPr>
          <a:xfrm>
            <a:off x="6421200" y="2373225"/>
            <a:ext cx="2573700" cy="814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s-AR" sz="2400" b="1">
                <a:solidFill>
                  <a:srgbClr val="CC4125"/>
                </a:solidFill>
              </a:rPr>
              <a:t>Buena Práctica!</a:t>
            </a:r>
            <a:endParaRPr sz="2400" b="1">
              <a:solidFill>
                <a:srgbClr val="CC4125"/>
              </a:solidFill>
            </a:endParaRPr>
          </a:p>
          <a:p>
            <a:pPr marL="0" lvl="0" indent="0" algn="ctr" rtl="0">
              <a:spcBef>
                <a:spcPts val="0"/>
              </a:spcBef>
              <a:spcAft>
                <a:spcPts val="0"/>
              </a:spcAft>
              <a:buNone/>
            </a:pPr>
            <a:r>
              <a:rPr lang="es-AR"/>
              <a:t>Cambiar estilos con clases</a:t>
            </a:r>
            <a:endParaRPr/>
          </a:p>
        </p:txBody>
      </p:sp>
      <p:pic>
        <p:nvPicPr>
          <p:cNvPr id="305" name="Google Shape;305;p35"/>
          <p:cNvPicPr preferRelativeResize="0"/>
          <p:nvPr/>
        </p:nvPicPr>
        <p:blipFill>
          <a:blip r:embed="rId5">
            <a:alphaModFix/>
          </a:blip>
          <a:stretch>
            <a:fillRect/>
          </a:stretch>
        </p:blipFill>
        <p:spPr>
          <a:xfrm>
            <a:off x="4623800" y="4338675"/>
            <a:ext cx="931325" cy="931325"/>
          </a:xfrm>
          <a:prstGeom prst="rect">
            <a:avLst/>
          </a:prstGeom>
          <a:noFill/>
          <a:ln>
            <a:noFill/>
          </a:ln>
        </p:spPr>
      </p:pic>
      <p:sp>
        <p:nvSpPr>
          <p:cNvPr id="306" name="Google Shape;306;p35"/>
          <p:cNvSpPr/>
          <p:nvPr/>
        </p:nvSpPr>
        <p:spPr>
          <a:xfrm rot="-1240552">
            <a:off x="6311806" y="1351369"/>
            <a:ext cx="1678936" cy="812501"/>
          </a:xfrm>
          <a:prstGeom prst="rect">
            <a:avLst/>
          </a:prstGeom>
          <a:blipFill rotWithShape="1">
            <a:blip r:embed="rId6">
              <a:alphaModFix/>
            </a:blip>
            <a:stretch>
              <a:fillRect/>
            </a:stretch>
          </a:bli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6"/>
          <p:cNvSpPr txBox="1">
            <a:spLocks noGrp="1"/>
          </p:cNvSpPr>
          <p:nvPr>
            <p:ph type="title"/>
          </p:nvPr>
        </p:nvSpPr>
        <p:spPr>
          <a:xfrm>
            <a:off x="628675" y="275700"/>
            <a:ext cx="7886700" cy="10770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this</a:t>
            </a:r>
            <a:endParaRPr/>
          </a:p>
        </p:txBody>
      </p:sp>
      <p:sp>
        <p:nvSpPr>
          <p:cNvPr id="313" name="Google Shape;313;p36"/>
          <p:cNvSpPr txBox="1">
            <a:spLocks noGrp="1"/>
          </p:cNvSpPr>
          <p:nvPr>
            <p:ph type="body" idx="4294967295"/>
          </p:nvPr>
        </p:nvSpPr>
        <p:spPr>
          <a:xfrm>
            <a:off x="572600" y="1059400"/>
            <a:ext cx="8259600" cy="4561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a:t>En el contexto de Eventos</a:t>
            </a:r>
            <a:r>
              <a:rPr lang="es-AR" i="1"/>
              <a:t> this</a:t>
            </a:r>
            <a:r>
              <a:rPr lang="es-AR"/>
              <a:t> representa el elemento involucrado en el evento</a:t>
            </a:r>
            <a:endParaRPr/>
          </a:p>
          <a:p>
            <a:pPr marL="0" lvl="0" indent="0" algn="l" rtl="0">
              <a:spcBef>
                <a:spcPts val="1000"/>
              </a:spcBef>
              <a:spcAft>
                <a:spcPts val="0"/>
              </a:spcAft>
              <a:buNone/>
            </a:pPr>
            <a:endParaRPr/>
          </a:p>
          <a:p>
            <a:pPr marL="0" lvl="0" indent="0" algn="l" rtl="0">
              <a:lnSpc>
                <a:spcPct val="110795"/>
              </a:lnSpc>
              <a:spcBef>
                <a:spcPts val="1000"/>
              </a:spcBef>
              <a:spcAft>
                <a:spcPts val="0"/>
              </a:spcAft>
              <a:buNone/>
            </a:pPr>
            <a:r>
              <a:rPr lang="es-AR" b="1">
                <a:solidFill>
                  <a:srgbClr val="008800"/>
                </a:solidFill>
                <a:latin typeface="Consolas"/>
                <a:ea typeface="Consolas"/>
                <a:cs typeface="Consolas"/>
                <a:sym typeface="Consolas"/>
              </a:rPr>
              <a:t>let</a:t>
            </a:r>
            <a:r>
              <a:rPr lang="es-AR">
                <a:solidFill>
                  <a:srgbClr val="333333"/>
                </a:solidFill>
                <a:latin typeface="Consolas"/>
                <a:ea typeface="Consolas"/>
                <a:cs typeface="Consolas"/>
                <a:sym typeface="Consolas"/>
              </a:rPr>
              <a:t> el = </a:t>
            </a:r>
            <a:r>
              <a:rPr lang="es-AR">
                <a:solidFill>
                  <a:srgbClr val="007020"/>
                </a:solidFill>
                <a:latin typeface="Consolas"/>
                <a:ea typeface="Consolas"/>
                <a:cs typeface="Consolas"/>
                <a:sym typeface="Consolas"/>
              </a:rPr>
              <a:t>document</a:t>
            </a:r>
            <a:r>
              <a:rPr lang="es-AR">
                <a:solidFill>
                  <a:srgbClr val="333333"/>
                </a:solidFill>
                <a:latin typeface="Consolas"/>
                <a:ea typeface="Consolas"/>
                <a:cs typeface="Consolas"/>
                <a:sym typeface="Consolas"/>
              </a:rPr>
              <a:t>.getElementById(</a:t>
            </a:r>
            <a:r>
              <a:rPr lang="es-AR">
                <a:solidFill>
                  <a:srgbClr val="333333"/>
                </a:solidFill>
                <a:highlight>
                  <a:srgbClr val="FFF0F0"/>
                </a:highlight>
                <a:latin typeface="Consolas"/>
                <a:ea typeface="Consolas"/>
                <a:cs typeface="Consolas"/>
                <a:sym typeface="Consolas"/>
              </a:rPr>
              <a:t>'miDiv'</a:t>
            </a:r>
            <a:r>
              <a:rPr lang="es-AR">
                <a:solidFill>
                  <a:srgbClr val="333333"/>
                </a:solidFill>
                <a:latin typeface="Consolas"/>
                <a:ea typeface="Consolas"/>
                <a:cs typeface="Consolas"/>
                <a:sym typeface="Consolas"/>
              </a:rPr>
              <a:t>);</a:t>
            </a:r>
            <a:br>
              <a:rPr lang="es-AR">
                <a:solidFill>
                  <a:srgbClr val="333333"/>
                </a:solidFill>
                <a:latin typeface="Consolas"/>
                <a:ea typeface="Consolas"/>
                <a:cs typeface="Consolas"/>
                <a:sym typeface="Consolas"/>
              </a:rPr>
            </a:br>
            <a:r>
              <a:rPr lang="es-AR">
                <a:solidFill>
                  <a:srgbClr val="333333"/>
                </a:solidFill>
                <a:latin typeface="Consolas"/>
                <a:ea typeface="Consolas"/>
                <a:cs typeface="Consolas"/>
                <a:sym typeface="Consolas"/>
              </a:rPr>
              <a:t>el.addEventListener(</a:t>
            </a:r>
            <a:r>
              <a:rPr lang="es-AR">
                <a:solidFill>
                  <a:srgbClr val="333333"/>
                </a:solidFill>
                <a:highlight>
                  <a:srgbClr val="FFF0F0"/>
                </a:highlight>
                <a:latin typeface="Consolas"/>
                <a:ea typeface="Consolas"/>
                <a:cs typeface="Consolas"/>
                <a:sym typeface="Consolas"/>
              </a:rPr>
              <a:t>'click'</a:t>
            </a:r>
            <a:r>
              <a:rPr lang="es-AR">
                <a:solidFill>
                  <a:srgbClr val="333333"/>
                </a:solidFill>
                <a:latin typeface="Consolas"/>
                <a:ea typeface="Consolas"/>
                <a:cs typeface="Consolas"/>
                <a:sym typeface="Consolas"/>
              </a:rPr>
              <a:t>, </a:t>
            </a:r>
            <a:r>
              <a:rPr lang="es-AR" b="1">
                <a:solidFill>
                  <a:srgbClr val="008800"/>
                </a:solidFill>
                <a:latin typeface="Consolas"/>
                <a:ea typeface="Consolas"/>
                <a:cs typeface="Consolas"/>
                <a:sym typeface="Consolas"/>
              </a:rPr>
              <a:t>function</a:t>
            </a:r>
            <a:r>
              <a:rPr lang="es-AR">
                <a:solidFill>
                  <a:srgbClr val="333333"/>
                </a:solidFill>
                <a:latin typeface="Consolas"/>
                <a:ea typeface="Consolas"/>
                <a:cs typeface="Consolas"/>
                <a:sym typeface="Consolas"/>
              </a:rPr>
              <a:t>(e){</a:t>
            </a:r>
            <a:br>
              <a:rPr lang="es-AR">
                <a:solidFill>
                  <a:srgbClr val="333333"/>
                </a:solidFill>
                <a:latin typeface="Consolas"/>
                <a:ea typeface="Consolas"/>
                <a:cs typeface="Consolas"/>
                <a:sym typeface="Consolas"/>
              </a:rPr>
            </a:br>
            <a:r>
              <a:rPr lang="es-AR">
                <a:solidFill>
                  <a:srgbClr val="333333"/>
                </a:solidFill>
                <a:latin typeface="Consolas"/>
                <a:ea typeface="Consolas"/>
                <a:cs typeface="Consolas"/>
                <a:sym typeface="Consolas"/>
              </a:rPr>
              <a:t>  </a:t>
            </a:r>
            <a:r>
              <a:rPr lang="es-AR" b="1">
                <a:solidFill>
                  <a:srgbClr val="008800"/>
                </a:solidFill>
                <a:latin typeface="Consolas"/>
                <a:ea typeface="Consolas"/>
                <a:cs typeface="Consolas"/>
                <a:sym typeface="Consolas"/>
              </a:rPr>
              <a:t>this</a:t>
            </a:r>
            <a:r>
              <a:rPr lang="es-AR">
                <a:solidFill>
                  <a:srgbClr val="333333"/>
                </a:solidFill>
                <a:latin typeface="Consolas"/>
                <a:ea typeface="Consolas"/>
                <a:cs typeface="Consolas"/>
                <a:sym typeface="Consolas"/>
              </a:rPr>
              <a:t>.classList.toggle(</a:t>
            </a:r>
            <a:r>
              <a:rPr lang="es-AR">
                <a:solidFill>
                  <a:srgbClr val="333333"/>
                </a:solidFill>
                <a:highlight>
                  <a:srgbClr val="FFF0F0"/>
                </a:highlight>
                <a:latin typeface="Consolas"/>
                <a:ea typeface="Consolas"/>
                <a:cs typeface="Consolas"/>
                <a:sym typeface="Consolas"/>
              </a:rPr>
              <a:t>"clase"</a:t>
            </a:r>
            <a:r>
              <a:rPr lang="es-AR">
                <a:solidFill>
                  <a:srgbClr val="333333"/>
                </a:solidFill>
                <a:latin typeface="Consolas"/>
                <a:ea typeface="Consolas"/>
                <a:cs typeface="Consolas"/>
                <a:sym typeface="Consolas"/>
              </a:rPr>
              <a:t>);</a:t>
            </a:r>
            <a:endParaRPr>
              <a:solidFill>
                <a:srgbClr val="333333"/>
              </a:solidFill>
              <a:latin typeface="Consolas"/>
              <a:ea typeface="Consolas"/>
              <a:cs typeface="Consolas"/>
              <a:sym typeface="Consolas"/>
            </a:endParaRPr>
          </a:p>
          <a:p>
            <a:pPr marL="0" lvl="0" indent="0" algn="l" rtl="0">
              <a:lnSpc>
                <a:spcPct val="110795"/>
              </a:lnSpc>
              <a:spcBef>
                <a:spcPts val="1000"/>
              </a:spcBef>
              <a:spcAft>
                <a:spcPts val="0"/>
              </a:spcAft>
              <a:buClr>
                <a:schemeClr val="dk1"/>
              </a:buClr>
              <a:buSzPts val="1100"/>
              <a:buFont typeface="Arial"/>
              <a:buNone/>
            </a:pPr>
            <a:r>
              <a:rPr lang="es-AR">
                <a:solidFill>
                  <a:srgbClr val="333333"/>
                </a:solidFill>
                <a:latin typeface="Consolas"/>
                <a:ea typeface="Consolas"/>
                <a:cs typeface="Consolas"/>
                <a:sym typeface="Consolas"/>
              </a:rPr>
              <a:t>  //toggle de clase del div miDiv click</a:t>
            </a:r>
            <a:endParaRPr>
              <a:solidFill>
                <a:srgbClr val="333333"/>
              </a:solidFill>
              <a:latin typeface="Consolas"/>
              <a:ea typeface="Consolas"/>
              <a:cs typeface="Consolas"/>
              <a:sym typeface="Consolas"/>
            </a:endParaRPr>
          </a:p>
          <a:p>
            <a:pPr marL="0" lvl="0" indent="0" algn="l" rtl="0">
              <a:lnSpc>
                <a:spcPct val="110795"/>
              </a:lnSpc>
              <a:spcBef>
                <a:spcPts val="1000"/>
              </a:spcBef>
              <a:spcAft>
                <a:spcPts val="0"/>
              </a:spcAft>
              <a:buNone/>
            </a:pPr>
            <a:r>
              <a:rPr lang="es-AR">
                <a:solidFill>
                  <a:srgbClr val="333333"/>
                </a:solidFill>
                <a:latin typeface="Consolas"/>
                <a:ea typeface="Consolas"/>
                <a:cs typeface="Consolas"/>
                <a:sym typeface="Consolas"/>
              </a:rPr>
              <a:t>  console.log(e); //ver E</a:t>
            </a:r>
            <a:br>
              <a:rPr lang="es-AR">
                <a:solidFill>
                  <a:srgbClr val="333333"/>
                </a:solidFill>
                <a:latin typeface="Consolas"/>
                <a:ea typeface="Consolas"/>
                <a:cs typeface="Consolas"/>
                <a:sym typeface="Consolas"/>
              </a:rPr>
            </a:br>
            <a:r>
              <a:rPr lang="es-AR">
                <a:solidFill>
                  <a:srgbClr val="333333"/>
                </a:solidFill>
                <a:latin typeface="Consolas"/>
                <a:ea typeface="Consolas"/>
                <a:cs typeface="Consolas"/>
                <a:sym typeface="Consolas"/>
              </a:rPr>
              <a:t> });</a:t>
            </a:r>
            <a:endParaRPr>
              <a:solidFill>
                <a:srgbClr val="333333"/>
              </a:solidFill>
              <a:latin typeface="Consolas"/>
              <a:ea typeface="Consolas"/>
              <a:cs typeface="Consolas"/>
              <a:sym typeface="Consolas"/>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314" name="Google Shape;314;p36"/>
          <p:cNvPicPr preferRelativeResize="0"/>
          <p:nvPr/>
        </p:nvPicPr>
        <p:blipFill>
          <a:blip r:embed="rId3">
            <a:alphaModFix/>
          </a:blip>
          <a:stretch>
            <a:fillRect/>
          </a:stretch>
        </p:blipFill>
        <p:spPr>
          <a:xfrm>
            <a:off x="243125" y="5744002"/>
            <a:ext cx="1074850" cy="1015175"/>
          </a:xfrm>
          <a:prstGeom prst="rect">
            <a:avLst/>
          </a:prstGeom>
          <a:noFill/>
          <a:ln>
            <a:noFill/>
          </a:ln>
        </p:spPr>
      </p:pic>
      <p:sp>
        <p:nvSpPr>
          <p:cNvPr id="315" name="Google Shape;315;p36"/>
          <p:cNvSpPr txBox="1"/>
          <p:nvPr/>
        </p:nvSpPr>
        <p:spPr>
          <a:xfrm>
            <a:off x="1198125" y="5892632"/>
            <a:ext cx="7189500" cy="717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AR" sz="2400" u="sng">
                <a:solidFill>
                  <a:schemeClr val="hlink"/>
                </a:solidFill>
                <a:latin typeface="Proxima Nova"/>
                <a:ea typeface="Proxima Nova"/>
                <a:cs typeface="Proxima Nova"/>
                <a:sym typeface="Proxima Nova"/>
                <a:hlinkClick r:id="rId4"/>
              </a:rPr>
              <a:t>https://codepen.io/webUnicen/pen/odNvKK</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7"/>
          <p:cNvSpPr txBox="1">
            <a:spLocks noGrp="1"/>
          </p:cNvSpPr>
          <p:nvPr>
            <p:ph type="title"/>
          </p:nvPr>
        </p:nvSpPr>
        <p:spPr>
          <a:xfrm>
            <a:off x="628663" y="275700"/>
            <a:ext cx="7886700" cy="122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Calibri"/>
              <a:buNone/>
            </a:pPr>
            <a:r>
              <a:rPr lang="es-AR"/>
              <a:t>Resolver el problema</a:t>
            </a:r>
            <a:endParaRPr/>
          </a:p>
        </p:txBody>
      </p:sp>
      <p:sp>
        <p:nvSpPr>
          <p:cNvPr id="322" name="Google Shape;322;p37"/>
          <p:cNvSpPr txBox="1">
            <a:spLocks noGrp="1"/>
          </p:cNvSpPr>
          <p:nvPr>
            <p:ph type="body" idx="4294967295"/>
          </p:nvPr>
        </p:nvSpPr>
        <p:spPr>
          <a:xfrm>
            <a:off x="311700" y="1238425"/>
            <a:ext cx="8520600" cy="46434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None/>
            </a:pPr>
            <a:r>
              <a:rPr lang="es-AR"/>
              <a:t>Debemos localizar todos los elementos que correspondan a una clase, y luego asignarle a cada uno el evento.</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es-AR"/>
              <a:t>// Búsqueda de todos los botones con una clase</a:t>
            </a:r>
            <a:endParaRPr/>
          </a:p>
          <a:p>
            <a:pPr marL="0" lvl="0" indent="0" algn="l" rtl="0">
              <a:lnSpc>
                <a:spcPct val="110795"/>
              </a:lnSpc>
              <a:spcBef>
                <a:spcPts val="1000"/>
              </a:spcBef>
              <a:spcAft>
                <a:spcPts val="0"/>
              </a:spcAft>
              <a:buNone/>
            </a:pPr>
            <a:r>
              <a:rPr lang="es-AR" sz="2200" b="1">
                <a:solidFill>
                  <a:srgbClr val="008800"/>
                </a:solidFill>
                <a:latin typeface="Consolas"/>
                <a:ea typeface="Consolas"/>
                <a:cs typeface="Consolas"/>
                <a:sym typeface="Consolas"/>
              </a:rPr>
              <a:t>let</a:t>
            </a:r>
            <a:r>
              <a:rPr lang="es-AR" sz="2200">
                <a:solidFill>
                  <a:srgbClr val="333333"/>
                </a:solidFill>
                <a:latin typeface="Consolas"/>
                <a:ea typeface="Consolas"/>
                <a:cs typeface="Consolas"/>
                <a:sym typeface="Consolas"/>
              </a:rPr>
              <a:t> btns = </a:t>
            </a:r>
            <a:r>
              <a:rPr lang="es-AR" sz="2200">
                <a:solidFill>
                  <a:srgbClr val="007020"/>
                </a:solidFill>
                <a:latin typeface="Consolas"/>
                <a:ea typeface="Consolas"/>
                <a:cs typeface="Consolas"/>
                <a:sym typeface="Consolas"/>
              </a:rPr>
              <a:t>document</a:t>
            </a:r>
            <a:r>
              <a:rPr lang="es-AR" sz="2200">
                <a:solidFill>
                  <a:srgbClr val="333333"/>
                </a:solidFill>
                <a:latin typeface="Consolas"/>
                <a:ea typeface="Consolas"/>
                <a:cs typeface="Consolas"/>
                <a:sym typeface="Consolas"/>
              </a:rPr>
              <a:t>.querySelectorAll(</a:t>
            </a:r>
            <a:r>
              <a:rPr lang="es-AR" sz="2200">
                <a:solidFill>
                  <a:srgbClr val="333333"/>
                </a:solidFill>
                <a:highlight>
                  <a:srgbClr val="FFF0F0"/>
                </a:highlight>
                <a:latin typeface="Consolas"/>
                <a:ea typeface="Consolas"/>
                <a:cs typeface="Consolas"/>
                <a:sym typeface="Consolas"/>
              </a:rPr>
              <a:t>'.btn'</a:t>
            </a:r>
            <a:r>
              <a:rPr lang="es-AR" sz="2200">
                <a:solidFill>
                  <a:srgbClr val="333333"/>
                </a:solidFill>
                <a:latin typeface="Consolas"/>
                <a:ea typeface="Consolas"/>
                <a:cs typeface="Consolas"/>
                <a:sym typeface="Consolas"/>
              </a:rPr>
              <a:t>);</a:t>
            </a:r>
            <a:br>
              <a:rPr lang="es-AR" sz="2200">
                <a:solidFill>
                  <a:srgbClr val="333333"/>
                </a:solidFill>
                <a:latin typeface="Consolas"/>
                <a:ea typeface="Consolas"/>
                <a:cs typeface="Consolas"/>
                <a:sym typeface="Consolas"/>
              </a:rPr>
            </a:br>
            <a:endParaRPr sz="2200">
              <a:solidFill>
                <a:srgbClr val="333333"/>
              </a:solidFill>
              <a:latin typeface="Consolas"/>
              <a:ea typeface="Consolas"/>
              <a:cs typeface="Consolas"/>
              <a:sym typeface="Consolas"/>
            </a:endParaRPr>
          </a:p>
          <a:p>
            <a:pPr marL="0" lvl="0" indent="0" algn="l" rtl="0">
              <a:lnSpc>
                <a:spcPct val="110795"/>
              </a:lnSpc>
              <a:spcBef>
                <a:spcPts val="1000"/>
              </a:spcBef>
              <a:spcAft>
                <a:spcPts val="0"/>
              </a:spcAft>
              <a:buNone/>
            </a:pPr>
            <a:r>
              <a:rPr lang="es-AR" sz="2200">
                <a:solidFill>
                  <a:srgbClr val="333333"/>
                </a:solidFill>
                <a:latin typeface="Consolas"/>
                <a:ea typeface="Consolas"/>
                <a:cs typeface="Consolas"/>
                <a:sym typeface="Consolas"/>
              </a:rPr>
              <a:t>// asignación de evento a todos los elementos</a:t>
            </a:r>
            <a:br>
              <a:rPr lang="es-AR" sz="2200">
                <a:solidFill>
                  <a:srgbClr val="333333"/>
                </a:solidFill>
                <a:latin typeface="Consolas"/>
                <a:ea typeface="Consolas"/>
                <a:cs typeface="Consolas"/>
                <a:sym typeface="Consolas"/>
              </a:rPr>
            </a:br>
            <a:r>
              <a:rPr lang="es-AR" sz="2200" b="1">
                <a:solidFill>
                  <a:srgbClr val="008800"/>
                </a:solidFill>
                <a:latin typeface="Consolas"/>
                <a:ea typeface="Consolas"/>
                <a:cs typeface="Consolas"/>
                <a:sym typeface="Consolas"/>
              </a:rPr>
              <a:t>for</a:t>
            </a:r>
            <a:r>
              <a:rPr lang="es-AR" sz="2200">
                <a:solidFill>
                  <a:srgbClr val="333333"/>
                </a:solidFill>
                <a:latin typeface="Consolas"/>
                <a:ea typeface="Consolas"/>
                <a:cs typeface="Consolas"/>
                <a:sym typeface="Consolas"/>
              </a:rPr>
              <a:t>(</a:t>
            </a:r>
            <a:r>
              <a:rPr lang="es-AR" sz="2200" b="1">
                <a:solidFill>
                  <a:srgbClr val="008800"/>
                </a:solidFill>
                <a:latin typeface="Consolas"/>
                <a:ea typeface="Consolas"/>
                <a:cs typeface="Consolas"/>
                <a:sym typeface="Consolas"/>
              </a:rPr>
              <a:t>let</a:t>
            </a:r>
            <a:r>
              <a:rPr lang="es-AR" sz="2200">
                <a:solidFill>
                  <a:srgbClr val="333333"/>
                </a:solidFill>
                <a:latin typeface="Consolas"/>
                <a:ea typeface="Consolas"/>
                <a:cs typeface="Consolas"/>
                <a:sym typeface="Consolas"/>
              </a:rPr>
              <a:t> i = </a:t>
            </a:r>
            <a:r>
              <a:rPr lang="es-AR" sz="2200" b="1">
                <a:solidFill>
                  <a:srgbClr val="0000DD"/>
                </a:solidFill>
                <a:latin typeface="Consolas"/>
                <a:ea typeface="Consolas"/>
                <a:cs typeface="Consolas"/>
                <a:sym typeface="Consolas"/>
              </a:rPr>
              <a:t>0</a:t>
            </a:r>
            <a:r>
              <a:rPr lang="es-AR" sz="2200">
                <a:solidFill>
                  <a:srgbClr val="333333"/>
                </a:solidFill>
                <a:latin typeface="Consolas"/>
                <a:ea typeface="Consolas"/>
                <a:cs typeface="Consolas"/>
                <a:sym typeface="Consolas"/>
              </a:rPr>
              <a:t>; i &lt; btns.length; i++) {</a:t>
            </a:r>
            <a:br>
              <a:rPr lang="es-AR" sz="2200">
                <a:solidFill>
                  <a:srgbClr val="333333"/>
                </a:solidFill>
                <a:latin typeface="Consolas"/>
                <a:ea typeface="Consolas"/>
                <a:cs typeface="Consolas"/>
                <a:sym typeface="Consolas"/>
              </a:rPr>
            </a:br>
            <a:r>
              <a:rPr lang="es-AR" sz="2200">
                <a:solidFill>
                  <a:srgbClr val="333333"/>
                </a:solidFill>
                <a:latin typeface="Consolas"/>
                <a:ea typeface="Consolas"/>
                <a:cs typeface="Consolas"/>
                <a:sym typeface="Consolas"/>
              </a:rPr>
              <a:t>    btns[i].addEventListener(</a:t>
            </a:r>
            <a:r>
              <a:rPr lang="es-AR" sz="2200">
                <a:solidFill>
                  <a:srgbClr val="333333"/>
                </a:solidFill>
                <a:highlight>
                  <a:srgbClr val="FFF0F0"/>
                </a:highlight>
                <a:latin typeface="Consolas"/>
                <a:ea typeface="Consolas"/>
                <a:cs typeface="Consolas"/>
                <a:sym typeface="Consolas"/>
              </a:rPr>
              <a:t>'click'</a:t>
            </a:r>
            <a:r>
              <a:rPr lang="es-AR" sz="2200">
                <a:solidFill>
                  <a:srgbClr val="333333"/>
                </a:solidFill>
                <a:latin typeface="Consolas"/>
                <a:ea typeface="Consolas"/>
                <a:cs typeface="Consolas"/>
                <a:sym typeface="Consolas"/>
              </a:rPr>
              <a:t>, miFuncion);</a:t>
            </a:r>
            <a:br>
              <a:rPr lang="es-AR" sz="2200">
                <a:solidFill>
                  <a:srgbClr val="333333"/>
                </a:solidFill>
                <a:latin typeface="Consolas"/>
                <a:ea typeface="Consolas"/>
                <a:cs typeface="Consolas"/>
                <a:sym typeface="Consolas"/>
              </a:rPr>
            </a:br>
            <a:r>
              <a:rPr lang="es-AR" sz="2200">
                <a:solidFill>
                  <a:srgbClr val="333333"/>
                </a:solidFill>
                <a:latin typeface="Consolas"/>
                <a:ea typeface="Consolas"/>
                <a:cs typeface="Consolas"/>
                <a:sym typeface="Consolas"/>
              </a:rPr>
              <a:t>} </a:t>
            </a:r>
            <a:endParaRPr sz="2200"/>
          </a:p>
          <a:p>
            <a:pPr marL="0" lvl="0" indent="0" algn="l" rtl="0">
              <a:spcBef>
                <a:spcPts val="1000"/>
              </a:spcBef>
              <a:spcAft>
                <a:spcPts val="0"/>
              </a:spcAft>
              <a:buNone/>
            </a:pPr>
            <a:endParaRPr/>
          </a:p>
          <a:p>
            <a:pPr marL="0" lvl="0" indent="0" algn="l" rtl="0">
              <a:spcBef>
                <a:spcPts val="1000"/>
              </a:spcBef>
              <a:spcAft>
                <a:spcPts val="0"/>
              </a:spcAft>
              <a:buNone/>
            </a:pPr>
            <a:r>
              <a:rPr lang="es-AR"/>
              <a:t>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8"/>
          <p:cNvSpPr txBox="1">
            <a:spLocks noGrp="1"/>
          </p:cNvSpPr>
          <p:nvPr>
            <p:ph type="title"/>
          </p:nvPr>
        </p:nvSpPr>
        <p:spPr>
          <a:xfrm>
            <a:off x="628675" y="275700"/>
            <a:ext cx="7886700" cy="1010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Calibri"/>
              <a:buNone/>
            </a:pPr>
            <a:r>
              <a:rPr lang="es-AR"/>
              <a:t>Resolver el problema</a:t>
            </a:r>
            <a:endParaRPr/>
          </a:p>
        </p:txBody>
      </p:sp>
      <p:sp>
        <p:nvSpPr>
          <p:cNvPr id="329" name="Google Shape;329;p38"/>
          <p:cNvSpPr txBox="1">
            <a:spLocks noGrp="1"/>
          </p:cNvSpPr>
          <p:nvPr>
            <p:ph type="body" idx="4294967295"/>
          </p:nvPr>
        </p:nvSpPr>
        <p:spPr>
          <a:xfrm>
            <a:off x="311700" y="989125"/>
            <a:ext cx="8520600" cy="4599300"/>
          </a:xfrm>
          <a:prstGeom prst="rect">
            <a:avLst/>
          </a:prstGeom>
          <a:noFill/>
          <a:ln>
            <a:noFill/>
          </a:ln>
        </p:spPr>
        <p:txBody>
          <a:bodyPr spcFirstLastPara="1" wrap="square" lIns="91425" tIns="45700" rIns="91425" bIns="45700" anchor="t" anchorCtr="0">
            <a:noAutofit/>
          </a:bodyPr>
          <a:lstStyle/>
          <a:p>
            <a:pPr marL="0" lvl="0" indent="0" algn="l" rtl="0">
              <a:lnSpc>
                <a:spcPct val="110795"/>
              </a:lnSpc>
              <a:spcBef>
                <a:spcPts val="1000"/>
              </a:spcBef>
              <a:spcAft>
                <a:spcPts val="0"/>
              </a:spcAft>
              <a:buNone/>
            </a:pPr>
            <a:r>
              <a:rPr lang="es-AR" sz="2400">
                <a:solidFill>
                  <a:srgbClr val="333333"/>
                </a:solidFill>
              </a:rPr>
              <a:t>Luego, mediante una función anónima individualizamos el botón que dispara el evento y buscamos su hermano en el DOM.</a:t>
            </a:r>
            <a:endParaRPr sz="2400">
              <a:solidFill>
                <a:srgbClr val="333333"/>
              </a:solidFill>
            </a:endParaRPr>
          </a:p>
          <a:p>
            <a:pPr marL="0" lvl="0" indent="0" algn="l" rtl="0">
              <a:lnSpc>
                <a:spcPct val="110795"/>
              </a:lnSpc>
              <a:spcBef>
                <a:spcPts val="1000"/>
              </a:spcBef>
              <a:spcAft>
                <a:spcPts val="0"/>
              </a:spcAft>
              <a:buNone/>
            </a:pPr>
            <a:br>
              <a:rPr lang="es-AR" sz="2200">
                <a:solidFill>
                  <a:srgbClr val="333333"/>
                </a:solidFill>
                <a:latin typeface="Consolas"/>
                <a:ea typeface="Consolas"/>
                <a:cs typeface="Consolas"/>
                <a:sym typeface="Consolas"/>
              </a:rPr>
            </a:br>
            <a:r>
              <a:rPr lang="es-AR" sz="2200" b="1">
                <a:solidFill>
                  <a:srgbClr val="008800"/>
                </a:solidFill>
                <a:latin typeface="Consolas"/>
                <a:ea typeface="Consolas"/>
                <a:cs typeface="Consolas"/>
                <a:sym typeface="Consolas"/>
              </a:rPr>
              <a:t>for</a:t>
            </a:r>
            <a:r>
              <a:rPr lang="es-AR" sz="2200">
                <a:solidFill>
                  <a:srgbClr val="333333"/>
                </a:solidFill>
                <a:latin typeface="Consolas"/>
                <a:ea typeface="Consolas"/>
                <a:cs typeface="Consolas"/>
                <a:sym typeface="Consolas"/>
              </a:rPr>
              <a:t>(</a:t>
            </a:r>
            <a:r>
              <a:rPr lang="es-AR" sz="2200" b="1">
                <a:solidFill>
                  <a:srgbClr val="008800"/>
                </a:solidFill>
                <a:latin typeface="Consolas"/>
                <a:ea typeface="Consolas"/>
                <a:cs typeface="Consolas"/>
                <a:sym typeface="Consolas"/>
              </a:rPr>
              <a:t>let</a:t>
            </a:r>
            <a:r>
              <a:rPr lang="es-AR" sz="2200">
                <a:solidFill>
                  <a:srgbClr val="333333"/>
                </a:solidFill>
                <a:latin typeface="Consolas"/>
                <a:ea typeface="Consolas"/>
                <a:cs typeface="Consolas"/>
                <a:sym typeface="Consolas"/>
              </a:rPr>
              <a:t> i = </a:t>
            </a:r>
            <a:r>
              <a:rPr lang="es-AR" sz="2200" b="1">
                <a:solidFill>
                  <a:srgbClr val="0000DD"/>
                </a:solidFill>
                <a:latin typeface="Consolas"/>
                <a:ea typeface="Consolas"/>
                <a:cs typeface="Consolas"/>
                <a:sym typeface="Consolas"/>
              </a:rPr>
              <a:t>0</a:t>
            </a:r>
            <a:r>
              <a:rPr lang="es-AR" sz="2200">
                <a:solidFill>
                  <a:srgbClr val="333333"/>
                </a:solidFill>
                <a:latin typeface="Consolas"/>
                <a:ea typeface="Consolas"/>
                <a:cs typeface="Consolas"/>
                <a:sym typeface="Consolas"/>
              </a:rPr>
              <a:t>; i &lt; btns.length; i++) {</a:t>
            </a:r>
            <a:br>
              <a:rPr lang="es-AR" sz="2200">
                <a:solidFill>
                  <a:srgbClr val="333333"/>
                </a:solidFill>
                <a:latin typeface="Consolas"/>
                <a:ea typeface="Consolas"/>
                <a:cs typeface="Consolas"/>
                <a:sym typeface="Consolas"/>
              </a:rPr>
            </a:br>
            <a:r>
              <a:rPr lang="es-AR" sz="2200">
                <a:solidFill>
                  <a:srgbClr val="333333"/>
                </a:solidFill>
                <a:latin typeface="Consolas"/>
                <a:ea typeface="Consolas"/>
                <a:cs typeface="Consolas"/>
                <a:sym typeface="Consolas"/>
              </a:rPr>
              <a:t>    btns[i].addEventListener(</a:t>
            </a:r>
            <a:r>
              <a:rPr lang="es-AR" sz="2200">
                <a:solidFill>
                  <a:srgbClr val="333333"/>
                </a:solidFill>
                <a:highlight>
                  <a:srgbClr val="FFF0F0"/>
                </a:highlight>
                <a:latin typeface="Consolas"/>
                <a:ea typeface="Consolas"/>
                <a:cs typeface="Consolas"/>
                <a:sym typeface="Consolas"/>
              </a:rPr>
              <a:t>'click'</a:t>
            </a:r>
            <a:r>
              <a:rPr lang="es-AR" sz="2200">
                <a:solidFill>
                  <a:srgbClr val="333333"/>
                </a:solidFill>
                <a:latin typeface="Consolas"/>
                <a:ea typeface="Consolas"/>
                <a:cs typeface="Consolas"/>
                <a:sym typeface="Consolas"/>
              </a:rPr>
              <a:t>, </a:t>
            </a:r>
            <a:r>
              <a:rPr lang="es-AR" sz="2200" b="1">
                <a:solidFill>
                  <a:srgbClr val="008800"/>
                </a:solidFill>
                <a:latin typeface="Consolas"/>
                <a:ea typeface="Consolas"/>
                <a:cs typeface="Consolas"/>
                <a:sym typeface="Consolas"/>
              </a:rPr>
              <a:t>function</a:t>
            </a:r>
            <a:r>
              <a:rPr lang="es-AR" sz="2200">
                <a:solidFill>
                  <a:srgbClr val="333333"/>
                </a:solidFill>
                <a:latin typeface="Consolas"/>
                <a:ea typeface="Consolas"/>
                <a:cs typeface="Consolas"/>
                <a:sym typeface="Consolas"/>
              </a:rPr>
              <a:t>(e){</a:t>
            </a:r>
            <a:br>
              <a:rPr lang="es-AR" sz="2200">
                <a:solidFill>
                  <a:srgbClr val="333333"/>
                </a:solidFill>
                <a:latin typeface="Consolas"/>
                <a:ea typeface="Consolas"/>
                <a:cs typeface="Consolas"/>
                <a:sym typeface="Consolas"/>
              </a:rPr>
            </a:br>
            <a:r>
              <a:rPr lang="es-AR" sz="2200">
                <a:solidFill>
                  <a:srgbClr val="333333"/>
                </a:solidFill>
                <a:latin typeface="Consolas"/>
                <a:ea typeface="Consolas"/>
                <a:cs typeface="Consolas"/>
                <a:sym typeface="Consolas"/>
              </a:rPr>
              <a:t>    //busca el hermano inmediato  </a:t>
            </a:r>
            <a:endParaRPr sz="2200">
              <a:solidFill>
                <a:srgbClr val="333333"/>
              </a:solidFill>
              <a:latin typeface="Consolas"/>
              <a:ea typeface="Consolas"/>
              <a:cs typeface="Consolas"/>
              <a:sym typeface="Consolas"/>
            </a:endParaRPr>
          </a:p>
          <a:p>
            <a:pPr marL="0" lvl="0" indent="0" algn="l" rtl="0">
              <a:lnSpc>
                <a:spcPct val="110795"/>
              </a:lnSpc>
              <a:spcBef>
                <a:spcPts val="1000"/>
              </a:spcBef>
              <a:spcAft>
                <a:spcPts val="0"/>
              </a:spcAft>
              <a:buNone/>
            </a:pPr>
            <a:r>
              <a:rPr lang="es-AR" sz="2200" b="1">
                <a:solidFill>
                  <a:srgbClr val="008800"/>
                </a:solidFill>
                <a:latin typeface="Consolas"/>
                <a:ea typeface="Consolas"/>
                <a:cs typeface="Consolas"/>
                <a:sym typeface="Consolas"/>
              </a:rPr>
              <a:t>    let</a:t>
            </a:r>
            <a:r>
              <a:rPr lang="es-AR" sz="2200">
                <a:solidFill>
                  <a:srgbClr val="333333"/>
                </a:solidFill>
                <a:latin typeface="Consolas"/>
                <a:ea typeface="Consolas"/>
                <a:cs typeface="Consolas"/>
                <a:sym typeface="Consolas"/>
              </a:rPr>
              <a:t> el = </a:t>
            </a:r>
            <a:r>
              <a:rPr lang="es-AR" sz="2200" b="1">
                <a:solidFill>
                  <a:srgbClr val="008800"/>
                </a:solidFill>
                <a:latin typeface="Consolas"/>
                <a:ea typeface="Consolas"/>
                <a:cs typeface="Consolas"/>
                <a:sym typeface="Consolas"/>
              </a:rPr>
              <a:t>this</a:t>
            </a:r>
            <a:r>
              <a:rPr lang="es-AR" sz="2200">
                <a:solidFill>
                  <a:srgbClr val="333333"/>
                </a:solidFill>
                <a:latin typeface="Consolas"/>
                <a:ea typeface="Consolas"/>
                <a:cs typeface="Consolas"/>
                <a:sym typeface="Consolas"/>
              </a:rPr>
              <a:t>.nextElementSibling;</a:t>
            </a:r>
            <a:br>
              <a:rPr lang="es-AR" sz="2200">
                <a:solidFill>
                  <a:srgbClr val="333333"/>
                </a:solidFill>
                <a:latin typeface="Consolas"/>
                <a:ea typeface="Consolas"/>
                <a:cs typeface="Consolas"/>
                <a:sym typeface="Consolas"/>
              </a:rPr>
            </a:br>
            <a:r>
              <a:rPr lang="es-AR" sz="2200">
                <a:solidFill>
                  <a:srgbClr val="333333"/>
                </a:solidFill>
                <a:latin typeface="Consolas"/>
                <a:ea typeface="Consolas"/>
                <a:cs typeface="Consolas"/>
                <a:sym typeface="Consolas"/>
              </a:rPr>
              <a:t>    //toggle de clase del hermano</a:t>
            </a:r>
            <a:endParaRPr sz="2200">
              <a:solidFill>
                <a:srgbClr val="333333"/>
              </a:solidFill>
              <a:latin typeface="Consolas"/>
              <a:ea typeface="Consolas"/>
              <a:cs typeface="Consolas"/>
              <a:sym typeface="Consolas"/>
            </a:endParaRPr>
          </a:p>
          <a:p>
            <a:pPr marL="0" lvl="0" indent="0" algn="l" rtl="0">
              <a:lnSpc>
                <a:spcPct val="110795"/>
              </a:lnSpc>
              <a:spcBef>
                <a:spcPts val="1000"/>
              </a:spcBef>
              <a:spcAft>
                <a:spcPts val="0"/>
              </a:spcAft>
              <a:buNone/>
            </a:pPr>
            <a:r>
              <a:rPr lang="es-AR" sz="2200">
                <a:solidFill>
                  <a:srgbClr val="333333"/>
                </a:solidFill>
                <a:latin typeface="Consolas"/>
                <a:ea typeface="Consolas"/>
                <a:cs typeface="Consolas"/>
                <a:sym typeface="Consolas"/>
              </a:rPr>
              <a:t>    el.classList.toggle(</a:t>
            </a:r>
            <a:r>
              <a:rPr lang="es-AR" sz="2200">
                <a:solidFill>
                  <a:srgbClr val="333333"/>
                </a:solidFill>
                <a:highlight>
                  <a:srgbClr val="FFF0F0"/>
                </a:highlight>
                <a:latin typeface="Consolas"/>
                <a:ea typeface="Consolas"/>
                <a:cs typeface="Consolas"/>
                <a:sym typeface="Consolas"/>
              </a:rPr>
              <a:t>"ver"</a:t>
            </a:r>
            <a:r>
              <a:rPr lang="es-AR" sz="2200">
                <a:solidFill>
                  <a:srgbClr val="333333"/>
                </a:solidFill>
                <a:latin typeface="Consolas"/>
                <a:ea typeface="Consolas"/>
                <a:cs typeface="Consolas"/>
                <a:sym typeface="Consolas"/>
              </a:rPr>
              <a:t>);</a:t>
            </a:r>
            <a:br>
              <a:rPr lang="es-AR" sz="2200">
                <a:solidFill>
                  <a:srgbClr val="333333"/>
                </a:solidFill>
                <a:latin typeface="Consolas"/>
                <a:ea typeface="Consolas"/>
                <a:cs typeface="Consolas"/>
                <a:sym typeface="Consolas"/>
              </a:rPr>
            </a:br>
            <a:r>
              <a:rPr lang="es-AR" sz="2200">
                <a:solidFill>
                  <a:srgbClr val="333333"/>
                </a:solidFill>
                <a:latin typeface="Consolas"/>
                <a:ea typeface="Consolas"/>
                <a:cs typeface="Consolas"/>
                <a:sym typeface="Consolas"/>
              </a:rPr>
              <a:t>  });</a:t>
            </a:r>
            <a:br>
              <a:rPr lang="es-AR" sz="2200">
                <a:solidFill>
                  <a:srgbClr val="333333"/>
                </a:solidFill>
                <a:latin typeface="Consolas"/>
                <a:ea typeface="Consolas"/>
                <a:cs typeface="Consolas"/>
                <a:sym typeface="Consolas"/>
              </a:rPr>
            </a:br>
            <a:r>
              <a:rPr lang="es-AR" sz="2200">
                <a:solidFill>
                  <a:srgbClr val="333333"/>
                </a:solidFill>
                <a:latin typeface="Consolas"/>
                <a:ea typeface="Consolas"/>
                <a:cs typeface="Consolas"/>
                <a:sym typeface="Consolas"/>
              </a:rPr>
              <a:t>} </a:t>
            </a:r>
            <a:endParaRPr sz="2200"/>
          </a:p>
          <a:p>
            <a:pPr marL="0" lvl="0" indent="0" algn="l" rtl="0">
              <a:spcBef>
                <a:spcPts val="1000"/>
              </a:spcBef>
              <a:spcAft>
                <a:spcPts val="0"/>
              </a:spcAft>
              <a:buNone/>
            </a:pPr>
            <a:endParaRPr/>
          </a:p>
          <a:p>
            <a:pPr marL="0" lvl="0" indent="0" algn="l" rtl="0">
              <a:spcBef>
                <a:spcPts val="1000"/>
              </a:spcBef>
              <a:spcAft>
                <a:spcPts val="0"/>
              </a:spcAft>
              <a:buNone/>
            </a:pPr>
            <a:r>
              <a:rPr lang="es-AR"/>
              <a:t>                </a:t>
            </a:r>
            <a:endParaRPr/>
          </a:p>
        </p:txBody>
      </p:sp>
      <p:pic>
        <p:nvPicPr>
          <p:cNvPr id="330" name="Google Shape;330;p38"/>
          <p:cNvPicPr preferRelativeResize="0"/>
          <p:nvPr/>
        </p:nvPicPr>
        <p:blipFill>
          <a:blip r:embed="rId3">
            <a:alphaModFix/>
          </a:blip>
          <a:stretch>
            <a:fillRect/>
          </a:stretch>
        </p:blipFill>
        <p:spPr>
          <a:xfrm>
            <a:off x="834600" y="5758364"/>
            <a:ext cx="1162100" cy="1097575"/>
          </a:xfrm>
          <a:prstGeom prst="rect">
            <a:avLst/>
          </a:prstGeom>
          <a:noFill/>
          <a:ln>
            <a:noFill/>
          </a:ln>
        </p:spPr>
      </p:pic>
      <p:sp>
        <p:nvSpPr>
          <p:cNvPr id="331" name="Google Shape;331;p38"/>
          <p:cNvSpPr txBox="1"/>
          <p:nvPr/>
        </p:nvSpPr>
        <p:spPr>
          <a:xfrm>
            <a:off x="1931825" y="5907088"/>
            <a:ext cx="6435000" cy="80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AR" sz="2400" u="sng">
                <a:solidFill>
                  <a:schemeClr val="hlink"/>
                </a:solidFill>
                <a:latin typeface="Proxima Nova"/>
                <a:ea typeface="Proxima Nova"/>
                <a:cs typeface="Proxima Nova"/>
                <a:sym typeface="Proxima Nova"/>
                <a:hlinkClick r:id="rId4"/>
              </a:rPr>
              <a:t>https://codepen.io/webUnicen/pen/gzOYaN</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9"/>
          <p:cNvSpPr txBox="1">
            <a:spLocks noGrp="1"/>
          </p:cNvSpPr>
          <p:nvPr>
            <p:ph type="title"/>
          </p:nvPr>
        </p:nvSpPr>
        <p:spPr>
          <a:xfrm>
            <a:off x="628663" y="5043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Resumen: conexión entre HTML, CSS y JS</a:t>
            </a:r>
            <a:endParaRPr/>
          </a:p>
        </p:txBody>
      </p:sp>
      <p:sp>
        <p:nvSpPr>
          <p:cNvPr id="338" name="Google Shape;338;p39"/>
          <p:cNvSpPr txBox="1">
            <a:spLocks noGrp="1"/>
          </p:cNvSpPr>
          <p:nvPr>
            <p:ph type="body" idx="4294967295"/>
          </p:nvPr>
        </p:nvSpPr>
        <p:spPr>
          <a:xfrm>
            <a:off x="311700" y="1940650"/>
            <a:ext cx="8520600" cy="41124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s-AR"/>
              <a:t>La unica conexion debieran ser las clases</a:t>
            </a:r>
            <a:endParaRPr/>
          </a:p>
          <a:p>
            <a:pPr marL="457200" lvl="0" indent="-406400" algn="l" rtl="0">
              <a:spcBef>
                <a:spcPts val="0"/>
              </a:spcBef>
              <a:spcAft>
                <a:spcPts val="0"/>
              </a:spcAft>
              <a:buSzPts val="2800"/>
              <a:buChar char="•"/>
            </a:pPr>
            <a:r>
              <a:rPr lang="es-AR"/>
              <a:t>Las clases son el contrato entre los tres lenguajes</a:t>
            </a:r>
            <a:endParaRPr/>
          </a:p>
          <a:p>
            <a:pPr marL="457200" lvl="0" indent="-406400" algn="l" rtl="0">
              <a:spcBef>
                <a:spcPts val="0"/>
              </a:spcBef>
              <a:spcAft>
                <a:spcPts val="0"/>
              </a:spcAft>
              <a:buSzPts val="2800"/>
              <a:buChar char="•"/>
            </a:pPr>
            <a:r>
              <a:rPr lang="es-AR"/>
              <a:t>En lo único que se tienen que poner de acuerdo es en qué significa cada clase</a:t>
            </a:r>
            <a:endParaRPr/>
          </a:p>
          <a:p>
            <a:pPr marL="914400" lvl="1" indent="-381000" algn="l" rtl="0">
              <a:spcBef>
                <a:spcPts val="0"/>
              </a:spcBef>
              <a:spcAft>
                <a:spcPts val="0"/>
              </a:spcAft>
              <a:buSzPts val="2400"/>
              <a:buChar char="•"/>
            </a:pPr>
            <a:r>
              <a:rPr lang="es-AR"/>
              <a:t>HTML le va a poner las clases a lo que corresponda</a:t>
            </a:r>
            <a:endParaRPr/>
          </a:p>
          <a:p>
            <a:pPr marL="914400" lvl="1" indent="-381000" algn="l" rtl="0">
              <a:spcBef>
                <a:spcPts val="0"/>
              </a:spcBef>
              <a:spcAft>
                <a:spcPts val="0"/>
              </a:spcAft>
              <a:buSzPts val="2400"/>
              <a:buChar char="•"/>
            </a:pPr>
            <a:r>
              <a:rPr lang="es-AR"/>
              <a:t>CSS va a hacer que se vea como dice el acuerdo</a:t>
            </a:r>
            <a:endParaRPr/>
          </a:p>
          <a:p>
            <a:pPr marL="914400" lvl="1" indent="-381000" algn="l" rtl="0">
              <a:spcBef>
                <a:spcPts val="0"/>
              </a:spcBef>
              <a:spcAft>
                <a:spcPts val="0"/>
              </a:spcAft>
              <a:buSzPts val="2400"/>
              <a:buChar char="•"/>
            </a:pPr>
            <a:r>
              <a:rPr lang="es-AR"/>
              <a:t>JS va a hacer que se comporte como dice el acuerdo</a:t>
            </a:r>
            <a:endParaRPr/>
          </a:p>
          <a:p>
            <a:pPr marL="457200" lvl="0" indent="-406400" algn="l" rtl="0">
              <a:spcBef>
                <a:spcPts val="0"/>
              </a:spcBef>
              <a:spcAft>
                <a:spcPts val="0"/>
              </a:spcAft>
              <a:buSzPts val="2800"/>
              <a:buChar char="•"/>
            </a:pPr>
            <a:r>
              <a:rPr lang="es-AR"/>
              <a:t>El nombre de la clase debe ser representativo de este contrato</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2"/>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Qué vamos a aprender</a:t>
            </a:r>
            <a:endParaRPr/>
          </a:p>
        </p:txBody>
      </p:sp>
      <p:sp>
        <p:nvSpPr>
          <p:cNvPr id="359" name="Google Shape;359;p42"/>
          <p:cNvSpPr txBox="1">
            <a:spLocks noGrp="1"/>
          </p:cNvSpPr>
          <p:nvPr>
            <p:ph type="body" idx="4294967295"/>
          </p:nvPr>
        </p:nvSpPr>
        <p:spPr>
          <a:xfrm>
            <a:off x="311700" y="2351100"/>
            <a:ext cx="8520600" cy="2155800"/>
          </a:xfrm>
          <a:prstGeom prst="rect">
            <a:avLst/>
          </a:prstGeom>
        </p:spPr>
        <p:txBody>
          <a:bodyPr spcFirstLastPara="1" wrap="square" lIns="91425" tIns="45700" rIns="91425" bIns="45700" anchor="t" anchorCtr="0">
            <a:noAutofit/>
          </a:bodyPr>
          <a:lstStyle/>
          <a:p>
            <a:pPr marL="0" lvl="0" indent="0" algn="l" rtl="0">
              <a:lnSpc>
                <a:spcPct val="115000"/>
              </a:lnSpc>
              <a:spcBef>
                <a:spcPts val="1000"/>
              </a:spcBef>
              <a:spcAft>
                <a:spcPts val="0"/>
              </a:spcAft>
              <a:buClr>
                <a:schemeClr val="dk1"/>
              </a:buClr>
              <a:buSzPts val="1100"/>
              <a:buFont typeface="Arial"/>
              <a:buNone/>
            </a:pPr>
            <a:r>
              <a:rPr lang="es-AR">
                <a:solidFill>
                  <a:schemeClr val="dk1"/>
                </a:solidFill>
              </a:rPr>
              <a:t>Qué vamos a aprender?</a:t>
            </a:r>
            <a:endParaRPr/>
          </a:p>
          <a:p>
            <a:pPr marL="228600" marR="0" lvl="0" indent="-228600" algn="l" rtl="0">
              <a:lnSpc>
                <a:spcPct val="115000"/>
              </a:lnSpc>
              <a:spcBef>
                <a:spcPts val="0"/>
              </a:spcBef>
              <a:spcAft>
                <a:spcPts val="0"/>
              </a:spcAft>
              <a:buClr>
                <a:schemeClr val="dk1"/>
              </a:buClr>
              <a:buSzPts val="2800"/>
              <a:buChar char="•"/>
            </a:pPr>
            <a:r>
              <a:rPr lang="es-AR"/>
              <a:t>Ejecutar eventos diferidos en tiempo, o retardados</a:t>
            </a:r>
            <a:endParaRPr/>
          </a:p>
          <a:p>
            <a:pPr marL="228600" marR="0" lvl="0" indent="-228600" algn="l" rtl="0">
              <a:lnSpc>
                <a:spcPct val="115000"/>
              </a:lnSpc>
              <a:spcBef>
                <a:spcPts val="0"/>
              </a:spcBef>
              <a:spcAft>
                <a:spcPts val="0"/>
              </a:spcAft>
              <a:buClr>
                <a:schemeClr val="dk1"/>
              </a:buClr>
              <a:buSzPts val="2800"/>
              <a:buChar char="•"/>
            </a:pPr>
            <a:r>
              <a:rPr lang="es-AR"/>
              <a:t>E</a:t>
            </a:r>
            <a:r>
              <a:rPr lang="es-AR">
                <a:solidFill>
                  <a:schemeClr val="dk1"/>
                </a:solidFill>
              </a:rPr>
              <a:t>jecutar eventos que se repiten en intervalos de tiempo hasta que hagamos un reset. </a:t>
            </a:r>
            <a:endParaRPr>
              <a:solidFill>
                <a:schemeClr val="dk1"/>
              </a:solidFill>
            </a:endParaRPr>
          </a:p>
          <a:p>
            <a:pPr marL="0" lvl="0" indent="0" algn="l" rtl="0">
              <a:spcBef>
                <a:spcPts val="1000"/>
              </a:spcBef>
              <a:spcAft>
                <a:spcPts val="0"/>
              </a:spcAft>
              <a:buNone/>
            </a:pPr>
            <a:endParaRPr>
              <a:solidFill>
                <a:schemeClr val="dk1"/>
              </a:solidFill>
            </a:endParaRPr>
          </a:p>
          <a:p>
            <a:pPr marL="0" lvl="0" indent="0" algn="l" rtl="0">
              <a:spcBef>
                <a:spcPts val="1000"/>
              </a:spcBef>
              <a:spcAft>
                <a:spcPts val="0"/>
              </a:spcAft>
              <a:buNone/>
            </a:pPr>
            <a:endParaRPr>
              <a:solidFill>
                <a:schemeClr val="dk1"/>
              </a:solidFill>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Clr>
                <a:schemeClr val="dk1"/>
              </a:buClr>
              <a:buSzPts val="1100"/>
              <a:buFont typeface="Arial"/>
              <a:buNone/>
            </a:pPr>
            <a:endParaRPr/>
          </a:p>
          <a:p>
            <a:pPr marL="0" lvl="0" indent="0" algn="l" rtl="0">
              <a:spcBef>
                <a:spcPts val="1000"/>
              </a:spcBef>
              <a:spcAft>
                <a:spcPts val="0"/>
              </a:spcAft>
              <a:buNone/>
            </a:pP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3"/>
          <p:cNvSpPr txBox="1">
            <a:spLocks noGrp="1"/>
          </p:cNvSpPr>
          <p:nvPr>
            <p:ph type="title"/>
          </p:nvPr>
        </p:nvSpPr>
        <p:spPr>
          <a:xfrm>
            <a:off x="628675" y="275700"/>
            <a:ext cx="7886700" cy="10026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Calibri"/>
              <a:buNone/>
            </a:pPr>
            <a:r>
              <a:rPr lang="es-AR"/>
              <a:t>Eventos de tiempo</a:t>
            </a:r>
            <a:endParaRPr/>
          </a:p>
        </p:txBody>
      </p:sp>
      <p:sp>
        <p:nvSpPr>
          <p:cNvPr id="365" name="Google Shape;365;p43"/>
          <p:cNvSpPr txBox="1">
            <a:spLocks noGrp="1"/>
          </p:cNvSpPr>
          <p:nvPr>
            <p:ph type="body" idx="4294967295"/>
          </p:nvPr>
        </p:nvSpPr>
        <p:spPr>
          <a:xfrm>
            <a:off x="235500" y="1002425"/>
            <a:ext cx="8520600" cy="20451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dirty="0"/>
              <a:t>Se puede programar un evento, para ejecutar una función dentro de M milisegundos.</a:t>
            </a:r>
            <a:endParaRPr dirty="0"/>
          </a:p>
          <a:p>
            <a:pPr marL="0" lvl="0" indent="0" algn="l" rtl="0">
              <a:spcBef>
                <a:spcPts val="1000"/>
              </a:spcBef>
              <a:spcAft>
                <a:spcPts val="0"/>
              </a:spcAft>
              <a:buNone/>
            </a:pPr>
            <a:endParaRPr dirty="0"/>
          </a:p>
          <a:p>
            <a:pPr marL="0" lvl="0" indent="0" algn="l" rtl="0">
              <a:spcBef>
                <a:spcPts val="1000"/>
              </a:spcBef>
              <a:spcAft>
                <a:spcPts val="0"/>
              </a:spcAft>
              <a:buNone/>
            </a:pPr>
            <a:r>
              <a:rPr lang="es-AR" sz="2400" b="1" dirty="0">
                <a:solidFill>
                  <a:schemeClr val="accent2"/>
                </a:solidFill>
                <a:latin typeface="Consolas"/>
                <a:ea typeface="Consolas"/>
                <a:cs typeface="Consolas"/>
                <a:sym typeface="Consolas"/>
              </a:rPr>
              <a:t>//dispara (ejecuta </a:t>
            </a:r>
            <a:r>
              <a:rPr lang="es-AR" sz="2400" b="1" dirty="0" err="1">
                <a:solidFill>
                  <a:schemeClr val="accent2"/>
                </a:solidFill>
                <a:latin typeface="Consolas"/>
                <a:ea typeface="Consolas"/>
                <a:cs typeface="Consolas"/>
                <a:sym typeface="Consolas"/>
              </a:rPr>
              <a:t>bang</a:t>
            </a:r>
            <a:r>
              <a:rPr lang="es-AR" sz="2400" b="1" dirty="0">
                <a:solidFill>
                  <a:schemeClr val="accent2"/>
                </a:solidFill>
                <a:latin typeface="Consolas"/>
                <a:ea typeface="Consolas"/>
                <a:cs typeface="Consolas"/>
                <a:sym typeface="Consolas"/>
              </a:rPr>
              <a:t>) en 5 segundos</a:t>
            </a:r>
            <a:endParaRPr sz="2400" b="1" dirty="0">
              <a:solidFill>
                <a:schemeClr val="accent2"/>
              </a:solidFill>
              <a:latin typeface="Consolas"/>
              <a:ea typeface="Consolas"/>
              <a:cs typeface="Consolas"/>
              <a:sym typeface="Consolas"/>
            </a:endParaRPr>
          </a:p>
          <a:p>
            <a:pPr marL="0" lvl="0" indent="0" algn="l" rtl="0">
              <a:spcBef>
                <a:spcPts val="1000"/>
              </a:spcBef>
              <a:spcAft>
                <a:spcPts val="0"/>
              </a:spcAft>
              <a:buNone/>
            </a:pPr>
            <a:r>
              <a:rPr lang="es-AR" b="1" dirty="0" err="1">
                <a:solidFill>
                  <a:srgbClr val="0000FF"/>
                </a:solidFill>
                <a:latin typeface="Consolas"/>
                <a:ea typeface="Consolas"/>
                <a:cs typeface="Consolas"/>
                <a:sym typeface="Consolas"/>
              </a:rPr>
              <a:t>let</a:t>
            </a:r>
            <a:r>
              <a:rPr lang="es-AR" sz="2400" b="1" dirty="0">
                <a:solidFill>
                  <a:srgbClr val="0000FF"/>
                </a:solidFill>
                <a:latin typeface="Consolas"/>
                <a:ea typeface="Consolas"/>
                <a:cs typeface="Consolas"/>
                <a:sym typeface="Consolas"/>
              </a:rPr>
              <a:t> </a:t>
            </a:r>
            <a:r>
              <a:rPr lang="es-AR" sz="2400" b="1" dirty="0" err="1">
                <a:solidFill>
                  <a:srgbClr val="000000"/>
                </a:solidFill>
                <a:latin typeface="Consolas"/>
                <a:ea typeface="Consolas"/>
                <a:cs typeface="Consolas"/>
                <a:sym typeface="Consolas"/>
              </a:rPr>
              <a:t>timer</a:t>
            </a:r>
            <a:r>
              <a:rPr lang="es-AR" sz="2400" b="1" dirty="0">
                <a:solidFill>
                  <a:srgbClr val="000000"/>
                </a:solidFill>
                <a:latin typeface="Consolas"/>
                <a:ea typeface="Consolas"/>
                <a:cs typeface="Consolas"/>
                <a:sym typeface="Consolas"/>
              </a:rPr>
              <a:t> = </a:t>
            </a:r>
            <a:r>
              <a:rPr lang="es-AR" sz="2400" b="1" dirty="0" err="1">
                <a:solidFill>
                  <a:srgbClr val="38761D"/>
                </a:solidFill>
                <a:latin typeface="Consolas"/>
                <a:ea typeface="Consolas"/>
                <a:cs typeface="Consolas"/>
                <a:sym typeface="Consolas"/>
              </a:rPr>
              <a:t>setTimeout</a:t>
            </a:r>
            <a:r>
              <a:rPr lang="es-AR" sz="2400" b="1" dirty="0">
                <a:solidFill>
                  <a:srgbClr val="000000"/>
                </a:solidFill>
                <a:latin typeface="Consolas"/>
                <a:ea typeface="Consolas"/>
                <a:cs typeface="Consolas"/>
                <a:sym typeface="Consolas"/>
              </a:rPr>
              <a:t>(</a:t>
            </a:r>
            <a:r>
              <a:rPr lang="es-AR" sz="2400" b="1" dirty="0" err="1">
                <a:solidFill>
                  <a:srgbClr val="000000"/>
                </a:solidFill>
                <a:latin typeface="Consolas"/>
                <a:ea typeface="Consolas"/>
                <a:cs typeface="Consolas"/>
                <a:sym typeface="Consolas"/>
              </a:rPr>
              <a:t>bang</a:t>
            </a:r>
            <a:r>
              <a:rPr lang="es-AR" sz="2400" b="1" dirty="0">
                <a:solidFill>
                  <a:srgbClr val="000000"/>
                </a:solidFill>
                <a:latin typeface="Consolas"/>
                <a:ea typeface="Consolas"/>
                <a:cs typeface="Consolas"/>
                <a:sym typeface="Consolas"/>
              </a:rPr>
              <a:t>, 5000);</a:t>
            </a:r>
            <a:endParaRPr sz="2400" b="1" dirty="0">
              <a:solidFill>
                <a:srgbClr val="000000"/>
              </a:solidFill>
              <a:latin typeface="Consolas"/>
              <a:ea typeface="Consolas"/>
              <a:cs typeface="Consolas"/>
              <a:sym typeface="Consolas"/>
            </a:endParaRPr>
          </a:p>
          <a:p>
            <a:pPr marL="0" lvl="0" indent="0" algn="l" rtl="0">
              <a:spcBef>
                <a:spcPts val="1000"/>
              </a:spcBef>
              <a:spcAft>
                <a:spcPts val="0"/>
              </a:spcAft>
              <a:buNone/>
            </a:pPr>
            <a:endParaRPr b="1" dirty="0">
              <a:latin typeface="Consolas"/>
              <a:ea typeface="Consolas"/>
              <a:cs typeface="Consolas"/>
              <a:sym typeface="Consolas"/>
            </a:endParaRPr>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b="1" dirty="0">
              <a:latin typeface="Consolas"/>
              <a:ea typeface="Consolas"/>
              <a:cs typeface="Consolas"/>
              <a:sym typeface="Consolas"/>
            </a:endParaRPr>
          </a:p>
          <a:p>
            <a:pPr marL="0" lvl="0" indent="0" algn="l" rtl="0">
              <a:spcBef>
                <a:spcPts val="1000"/>
              </a:spcBef>
              <a:spcAft>
                <a:spcPts val="0"/>
              </a:spcAft>
              <a:buNone/>
            </a:pPr>
            <a:endParaRPr b="1" dirty="0">
              <a:latin typeface="Consolas"/>
              <a:ea typeface="Consolas"/>
              <a:cs typeface="Consolas"/>
              <a:sym typeface="Consolas"/>
            </a:endParaRPr>
          </a:p>
        </p:txBody>
      </p:sp>
      <p:pic>
        <p:nvPicPr>
          <p:cNvPr id="366" name="Google Shape;366;p43"/>
          <p:cNvPicPr preferRelativeResize="0"/>
          <p:nvPr/>
        </p:nvPicPr>
        <p:blipFill>
          <a:blip r:embed="rId3">
            <a:alphaModFix/>
          </a:blip>
          <a:stretch>
            <a:fillRect/>
          </a:stretch>
        </p:blipFill>
        <p:spPr>
          <a:xfrm>
            <a:off x="3310500" y="3635400"/>
            <a:ext cx="2523000" cy="3016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2"/>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Ejemplo</a:t>
            </a:r>
            <a:endParaRPr/>
          </a:p>
        </p:txBody>
      </p:sp>
      <p:pic>
        <p:nvPicPr>
          <p:cNvPr id="418" name="Google Shape;418;p52" descr="ej_Selec.png"/>
          <p:cNvPicPr preferRelativeResize="0"/>
          <p:nvPr/>
        </p:nvPicPr>
        <p:blipFill>
          <a:blip r:embed="rId3">
            <a:alphaModFix/>
          </a:blip>
          <a:stretch>
            <a:fillRect/>
          </a:stretch>
        </p:blipFill>
        <p:spPr>
          <a:xfrm>
            <a:off x="152388" y="1330638"/>
            <a:ext cx="2619375" cy="3914775"/>
          </a:xfrm>
          <a:prstGeom prst="rect">
            <a:avLst/>
          </a:prstGeom>
          <a:noFill/>
          <a:ln>
            <a:noFill/>
          </a:ln>
        </p:spPr>
      </p:pic>
      <p:pic>
        <p:nvPicPr>
          <p:cNvPr id="419" name="Google Shape;419;p52" descr="ej_html_5.png"/>
          <p:cNvPicPr preferRelativeResize="0"/>
          <p:nvPr/>
        </p:nvPicPr>
        <p:blipFill>
          <a:blip r:embed="rId4">
            <a:alphaModFix/>
          </a:blip>
          <a:stretch>
            <a:fillRect/>
          </a:stretch>
        </p:blipFill>
        <p:spPr>
          <a:xfrm>
            <a:off x="2095275" y="2140325"/>
            <a:ext cx="3400425" cy="2381250"/>
          </a:xfrm>
          <a:prstGeom prst="rect">
            <a:avLst/>
          </a:prstGeom>
          <a:noFill/>
          <a:ln>
            <a:noFill/>
          </a:ln>
        </p:spPr>
      </p:pic>
      <p:sp>
        <p:nvSpPr>
          <p:cNvPr id="420" name="Google Shape;420;p52"/>
          <p:cNvSpPr txBox="1"/>
          <p:nvPr/>
        </p:nvSpPr>
        <p:spPr>
          <a:xfrm>
            <a:off x="748325" y="5204475"/>
            <a:ext cx="12129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a:solidFill>
                  <a:schemeClr val="dk2"/>
                </a:solidFill>
              </a:rPr>
              <a:t>.css</a:t>
            </a:r>
            <a:endParaRPr>
              <a:solidFill>
                <a:schemeClr val="dk2"/>
              </a:solidFill>
            </a:endParaRPr>
          </a:p>
        </p:txBody>
      </p:sp>
      <p:sp>
        <p:nvSpPr>
          <p:cNvPr id="421" name="Google Shape;421;p52"/>
          <p:cNvSpPr txBox="1"/>
          <p:nvPr/>
        </p:nvSpPr>
        <p:spPr>
          <a:xfrm>
            <a:off x="3265250" y="4556200"/>
            <a:ext cx="1212900" cy="39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a:solidFill>
                  <a:schemeClr val="dk2"/>
                </a:solidFill>
              </a:rPr>
              <a:t>.html</a:t>
            </a:r>
            <a:endParaRPr>
              <a:solidFill>
                <a:schemeClr val="dk2"/>
              </a:solidFill>
            </a:endParaRPr>
          </a:p>
        </p:txBody>
      </p:sp>
      <p:pic>
        <p:nvPicPr>
          <p:cNvPr id="422" name="Google Shape;422;p52" descr="nav_sel.png"/>
          <p:cNvPicPr preferRelativeResize="0"/>
          <p:nvPr/>
        </p:nvPicPr>
        <p:blipFill>
          <a:blip r:embed="rId5">
            <a:alphaModFix/>
          </a:blip>
          <a:stretch>
            <a:fillRect/>
          </a:stretch>
        </p:blipFill>
        <p:spPr>
          <a:xfrm>
            <a:off x="5440275" y="2579050"/>
            <a:ext cx="3562350" cy="3143250"/>
          </a:xfrm>
          <a:prstGeom prst="rect">
            <a:avLst/>
          </a:prstGeom>
          <a:noFill/>
          <a:ln>
            <a:noFill/>
          </a:ln>
        </p:spPr>
      </p:pic>
      <p:sp>
        <p:nvSpPr>
          <p:cNvPr id="423" name="Google Shape;423;p52"/>
          <p:cNvSpPr txBox="1"/>
          <p:nvPr/>
        </p:nvSpPr>
        <p:spPr>
          <a:xfrm>
            <a:off x="2617275" y="4948600"/>
            <a:ext cx="2823000" cy="10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sz="1800"/>
              <a:t>Se pueden definir </a:t>
            </a:r>
            <a:r>
              <a:rPr lang="es-AR" sz="1800" b="1"/>
              <a:t>múltiples</a:t>
            </a:r>
            <a:r>
              <a:rPr lang="es-AR" sz="1800"/>
              <a:t> estilos en el mismo archivo</a:t>
            </a:r>
            <a:endParaRPr sz="180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4"/>
          <p:cNvSpPr txBox="1">
            <a:spLocks noGrp="1"/>
          </p:cNvSpPr>
          <p:nvPr>
            <p:ph type="title"/>
          </p:nvPr>
        </p:nvSpPr>
        <p:spPr>
          <a:xfrm>
            <a:off x="628675" y="275700"/>
            <a:ext cx="7886700" cy="1109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Eventos de tiempo</a:t>
            </a:r>
            <a:endParaRPr/>
          </a:p>
        </p:txBody>
      </p:sp>
      <p:sp>
        <p:nvSpPr>
          <p:cNvPr id="373" name="Google Shape;373;p44"/>
          <p:cNvSpPr txBox="1">
            <a:spLocks noGrp="1"/>
          </p:cNvSpPr>
          <p:nvPr>
            <p:ph type="body" idx="4294967295"/>
          </p:nvPr>
        </p:nvSpPr>
        <p:spPr>
          <a:xfrm>
            <a:off x="311700" y="1102449"/>
            <a:ext cx="8520600" cy="2570700"/>
          </a:xfrm>
          <a:prstGeom prst="rect">
            <a:avLst/>
          </a:prstGeom>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s-AR" b="1">
                <a:solidFill>
                  <a:srgbClr val="0000FF"/>
                </a:solidFill>
                <a:latin typeface="Consolas"/>
                <a:ea typeface="Consolas"/>
                <a:cs typeface="Consolas"/>
                <a:sym typeface="Consolas"/>
              </a:rPr>
              <a:t>let</a:t>
            </a:r>
            <a:r>
              <a:rPr lang="es-AR" sz="2400" b="1">
                <a:solidFill>
                  <a:srgbClr val="0000FF"/>
                </a:solidFill>
                <a:latin typeface="Consolas"/>
                <a:ea typeface="Consolas"/>
                <a:cs typeface="Consolas"/>
                <a:sym typeface="Consolas"/>
              </a:rPr>
              <a:t> </a:t>
            </a:r>
            <a:r>
              <a:rPr lang="es-AR" sz="2400" b="1">
                <a:solidFill>
                  <a:srgbClr val="000000"/>
                </a:solidFill>
                <a:latin typeface="Consolas"/>
                <a:ea typeface="Consolas"/>
                <a:cs typeface="Consolas"/>
                <a:sym typeface="Consolas"/>
              </a:rPr>
              <a:t>timer = </a:t>
            </a:r>
            <a:r>
              <a:rPr lang="es-AR" sz="2400" b="1">
                <a:solidFill>
                  <a:schemeClr val="dk2"/>
                </a:solidFill>
                <a:latin typeface="Consolas"/>
                <a:ea typeface="Consolas"/>
                <a:cs typeface="Consolas"/>
                <a:sym typeface="Consolas"/>
              </a:rPr>
              <a:t>setInterval</a:t>
            </a:r>
            <a:r>
              <a:rPr lang="es-AR" sz="2400" b="1">
                <a:solidFill>
                  <a:srgbClr val="000000"/>
                </a:solidFill>
                <a:latin typeface="Consolas"/>
                <a:ea typeface="Consolas"/>
                <a:cs typeface="Consolas"/>
                <a:sym typeface="Consolas"/>
              </a:rPr>
              <a:t>(clock, 1000);</a:t>
            </a:r>
            <a:endParaRPr sz="2400" b="1">
              <a:solidFill>
                <a:srgbClr val="000000"/>
              </a:solidFill>
              <a:latin typeface="Consolas"/>
              <a:ea typeface="Consolas"/>
              <a:cs typeface="Consolas"/>
              <a:sym typeface="Consolas"/>
            </a:endParaRPr>
          </a:p>
          <a:p>
            <a:pPr marL="0" lvl="0" indent="0" algn="l" rtl="0">
              <a:lnSpc>
                <a:spcPct val="90000"/>
              </a:lnSpc>
              <a:spcBef>
                <a:spcPts val="0"/>
              </a:spcBef>
              <a:spcAft>
                <a:spcPts val="0"/>
              </a:spcAft>
              <a:buNone/>
            </a:pPr>
            <a:r>
              <a:rPr lang="es-AR" sz="2400" b="1">
                <a:solidFill>
                  <a:srgbClr val="000000"/>
                </a:solidFill>
                <a:latin typeface="Consolas"/>
                <a:ea typeface="Consolas"/>
                <a:cs typeface="Consolas"/>
                <a:sym typeface="Consolas"/>
              </a:rPr>
              <a:t>… </a:t>
            </a:r>
            <a:endParaRPr sz="2400" b="1">
              <a:solidFill>
                <a:srgbClr val="000000"/>
              </a:solidFill>
              <a:latin typeface="Consolas"/>
              <a:ea typeface="Consolas"/>
              <a:cs typeface="Consolas"/>
              <a:sym typeface="Consolas"/>
            </a:endParaRPr>
          </a:p>
          <a:p>
            <a:pPr marL="0" lvl="0" indent="0" algn="l" rtl="0">
              <a:spcBef>
                <a:spcPts val="1000"/>
              </a:spcBef>
              <a:spcAft>
                <a:spcPts val="0"/>
              </a:spcAft>
              <a:buNone/>
            </a:pPr>
            <a:r>
              <a:rPr lang="es-AR" sz="2400" b="1">
                <a:solidFill>
                  <a:schemeClr val="dk2"/>
                </a:solidFill>
                <a:latin typeface="Consolas"/>
                <a:ea typeface="Consolas"/>
                <a:cs typeface="Consolas"/>
                <a:sym typeface="Consolas"/>
              </a:rPr>
              <a:t>clearInterval</a:t>
            </a:r>
            <a:r>
              <a:rPr lang="es-AR" sz="2400" b="1">
                <a:solidFill>
                  <a:srgbClr val="000000"/>
                </a:solidFill>
                <a:latin typeface="Consolas"/>
                <a:ea typeface="Consolas"/>
                <a:cs typeface="Consolas"/>
                <a:sym typeface="Consolas"/>
              </a:rPr>
              <a:t>(timer);</a:t>
            </a:r>
            <a:endParaRPr sz="2400" b="1">
              <a:solidFill>
                <a:srgbClr val="000000"/>
              </a:solidFill>
              <a:latin typeface="Consolas"/>
              <a:ea typeface="Consolas"/>
              <a:cs typeface="Consolas"/>
              <a:sym typeface="Consolas"/>
            </a:endParaRPr>
          </a:p>
          <a:p>
            <a:pPr marL="0" lvl="0" indent="0" algn="l" rtl="0">
              <a:spcBef>
                <a:spcPts val="1000"/>
              </a:spcBef>
              <a:spcAft>
                <a:spcPts val="0"/>
              </a:spcAft>
              <a:buNone/>
            </a:pPr>
            <a:endParaRPr sz="2400" b="1">
              <a:solidFill>
                <a:srgbClr val="000000"/>
              </a:solidFill>
              <a:latin typeface="Consolas"/>
              <a:ea typeface="Consolas"/>
              <a:cs typeface="Consolas"/>
              <a:sym typeface="Consolas"/>
            </a:endParaRPr>
          </a:p>
          <a:p>
            <a:pPr marL="0" lvl="0" indent="0" algn="l" rtl="0">
              <a:spcBef>
                <a:spcPts val="1000"/>
              </a:spcBef>
              <a:spcAft>
                <a:spcPts val="0"/>
              </a:spcAft>
              <a:buNone/>
            </a:pPr>
            <a:r>
              <a:rPr lang="es-AR"/>
              <a:t>setInterval llama a la función cada 1000 milisegundos, hasta que se limpie el intervalo.</a:t>
            </a:r>
            <a:endParaRPr/>
          </a:p>
          <a:p>
            <a:pPr marL="0" lvl="0" indent="0" algn="l" rtl="0">
              <a:spcBef>
                <a:spcPts val="1000"/>
              </a:spcBef>
              <a:spcAft>
                <a:spcPts val="0"/>
              </a:spcAft>
              <a:buNone/>
            </a:pPr>
            <a:endParaRPr sz="2400" b="1">
              <a:solidFill>
                <a:srgbClr val="000000"/>
              </a:solidFill>
              <a:latin typeface="Consolas"/>
              <a:ea typeface="Consolas"/>
              <a:cs typeface="Consolas"/>
              <a:sym typeface="Consolas"/>
            </a:endParaRPr>
          </a:p>
        </p:txBody>
      </p:sp>
      <p:pic>
        <p:nvPicPr>
          <p:cNvPr id="374" name="Google Shape;374;p44"/>
          <p:cNvPicPr preferRelativeResize="0"/>
          <p:nvPr/>
        </p:nvPicPr>
        <p:blipFill>
          <a:blip r:embed="rId3">
            <a:alphaModFix/>
          </a:blip>
          <a:stretch>
            <a:fillRect/>
          </a:stretch>
        </p:blipFill>
        <p:spPr>
          <a:xfrm>
            <a:off x="628675" y="3876194"/>
            <a:ext cx="7886701" cy="2832755"/>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45"/>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Resultado</a:t>
            </a:r>
            <a:endParaRPr/>
          </a:p>
        </p:txBody>
      </p:sp>
      <p:sp>
        <p:nvSpPr>
          <p:cNvPr id="381" name="Google Shape;381;p45"/>
          <p:cNvSpPr txBox="1">
            <a:spLocks noGrp="1"/>
          </p:cNvSpPr>
          <p:nvPr>
            <p:ph type="body" idx="4294967295"/>
          </p:nvPr>
        </p:nvSpPr>
        <p:spPr>
          <a:xfrm>
            <a:off x="2011950" y="1107050"/>
            <a:ext cx="5120100" cy="48906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Clr>
                <a:schemeClr val="dk1"/>
              </a:buClr>
              <a:buSzPts val="1100"/>
              <a:buFont typeface="Arial"/>
              <a:buNone/>
            </a:pPr>
            <a:r>
              <a:rPr lang="es-AR">
                <a:solidFill>
                  <a:schemeClr val="dk1"/>
                </a:solidFill>
              </a:rPr>
              <a:t>Cuenta Regresiva</a:t>
            </a:r>
            <a:endParaRPr>
              <a:solidFill>
                <a:schemeClr val="dk1"/>
              </a:solidFill>
            </a:endParaRPr>
          </a:p>
          <a:p>
            <a:pPr marL="0" lvl="0" indent="0" algn="l" rtl="0">
              <a:spcBef>
                <a:spcPts val="1000"/>
              </a:spcBef>
              <a:spcAft>
                <a:spcPts val="0"/>
              </a:spcAft>
              <a:buClr>
                <a:schemeClr val="dk1"/>
              </a:buClr>
              <a:buSzPts val="1100"/>
              <a:buFont typeface="Arial"/>
              <a:buNone/>
            </a:pPr>
            <a:endParaRPr>
              <a:solidFill>
                <a:schemeClr val="dk1"/>
              </a:solidFill>
            </a:endParaRPr>
          </a:p>
          <a:p>
            <a:pPr marL="0" lvl="0" indent="0" algn="l" rtl="0">
              <a:lnSpc>
                <a:spcPct val="110795"/>
              </a:lnSpc>
              <a:spcBef>
                <a:spcPts val="1000"/>
              </a:spcBef>
              <a:spcAft>
                <a:spcPts val="0"/>
              </a:spcAft>
              <a:buClr>
                <a:schemeClr val="dk1"/>
              </a:buClr>
              <a:buSzPts val="1100"/>
              <a:buFont typeface="Arial"/>
              <a:buNone/>
            </a:pPr>
            <a:r>
              <a:rPr lang="es-AR" sz="1800" b="1">
                <a:solidFill>
                  <a:srgbClr val="008800"/>
                </a:solidFill>
                <a:latin typeface="Arial"/>
                <a:ea typeface="Arial"/>
                <a:cs typeface="Arial"/>
                <a:sym typeface="Arial"/>
              </a:rPr>
              <a:t>function</a:t>
            </a:r>
            <a:r>
              <a:rPr lang="es-AR" sz="1800">
                <a:solidFill>
                  <a:srgbClr val="333333"/>
                </a:solidFill>
                <a:latin typeface="Arial"/>
                <a:ea typeface="Arial"/>
                <a:cs typeface="Arial"/>
                <a:sym typeface="Arial"/>
              </a:rPr>
              <a:t> cuentaRegre(){</a:t>
            </a:r>
            <a:br>
              <a:rPr lang="es-AR" sz="1800">
                <a:solidFill>
                  <a:srgbClr val="333333"/>
                </a:solidFill>
                <a:latin typeface="Arial"/>
                <a:ea typeface="Arial"/>
                <a:cs typeface="Arial"/>
                <a:sym typeface="Arial"/>
              </a:rPr>
            </a:br>
            <a:r>
              <a:rPr lang="es-AR" sz="1800">
                <a:solidFill>
                  <a:srgbClr val="333333"/>
                </a:solidFill>
                <a:latin typeface="Arial"/>
                <a:ea typeface="Arial"/>
                <a:cs typeface="Arial"/>
                <a:sym typeface="Arial"/>
              </a:rPr>
              <a:t>    </a:t>
            </a:r>
            <a:r>
              <a:rPr lang="es-AR" sz="1800" b="1">
                <a:solidFill>
                  <a:srgbClr val="008800"/>
                </a:solidFill>
                <a:latin typeface="Arial"/>
                <a:ea typeface="Arial"/>
                <a:cs typeface="Arial"/>
                <a:sym typeface="Arial"/>
              </a:rPr>
              <a:t>let</a:t>
            </a:r>
            <a:r>
              <a:rPr lang="es-AR" sz="1800">
                <a:solidFill>
                  <a:srgbClr val="333333"/>
                </a:solidFill>
                <a:latin typeface="Arial"/>
                <a:ea typeface="Arial"/>
                <a:cs typeface="Arial"/>
                <a:sym typeface="Arial"/>
              </a:rPr>
              <a:t> intervalo = setInterval(</a:t>
            </a:r>
            <a:r>
              <a:rPr lang="es-AR" sz="1800" b="1">
                <a:solidFill>
                  <a:srgbClr val="008800"/>
                </a:solidFill>
                <a:latin typeface="Arial"/>
                <a:ea typeface="Arial"/>
                <a:cs typeface="Arial"/>
                <a:sym typeface="Arial"/>
              </a:rPr>
              <a:t>function</a:t>
            </a:r>
            <a:r>
              <a:rPr lang="es-AR" sz="1800">
                <a:solidFill>
                  <a:srgbClr val="333333"/>
                </a:solidFill>
                <a:latin typeface="Arial"/>
                <a:ea typeface="Arial"/>
                <a:cs typeface="Arial"/>
                <a:sym typeface="Arial"/>
              </a:rPr>
              <a:t>() {</a:t>
            </a:r>
            <a:br>
              <a:rPr lang="es-AR" sz="1800">
                <a:solidFill>
                  <a:srgbClr val="333333"/>
                </a:solidFill>
                <a:latin typeface="Arial"/>
                <a:ea typeface="Arial"/>
                <a:cs typeface="Arial"/>
                <a:sym typeface="Arial"/>
              </a:rPr>
            </a:br>
            <a:r>
              <a:rPr lang="es-AR" sz="1800">
                <a:solidFill>
                  <a:srgbClr val="333333"/>
                </a:solidFill>
                <a:latin typeface="Arial"/>
                <a:ea typeface="Arial"/>
                <a:cs typeface="Arial"/>
                <a:sym typeface="Arial"/>
              </a:rPr>
              <a:t>        </a:t>
            </a:r>
            <a:r>
              <a:rPr lang="es-AR" sz="1800" b="1">
                <a:solidFill>
                  <a:srgbClr val="008800"/>
                </a:solidFill>
                <a:latin typeface="Arial"/>
                <a:ea typeface="Arial"/>
                <a:cs typeface="Arial"/>
                <a:sym typeface="Arial"/>
              </a:rPr>
              <a:t>if</a:t>
            </a:r>
            <a:r>
              <a:rPr lang="es-AR" sz="1800">
                <a:solidFill>
                  <a:srgbClr val="333333"/>
                </a:solidFill>
                <a:latin typeface="Arial"/>
                <a:ea typeface="Arial"/>
                <a:cs typeface="Arial"/>
                <a:sym typeface="Arial"/>
              </a:rPr>
              <a:t> (i === </a:t>
            </a:r>
            <a:r>
              <a:rPr lang="es-AR" sz="1800" b="1">
                <a:solidFill>
                  <a:srgbClr val="0000DD"/>
                </a:solidFill>
                <a:latin typeface="Arial"/>
                <a:ea typeface="Arial"/>
                <a:cs typeface="Arial"/>
                <a:sym typeface="Arial"/>
              </a:rPr>
              <a:t>0</a:t>
            </a:r>
            <a:r>
              <a:rPr lang="es-AR" sz="1800">
                <a:solidFill>
                  <a:srgbClr val="333333"/>
                </a:solidFill>
                <a:latin typeface="Arial"/>
                <a:ea typeface="Arial"/>
                <a:cs typeface="Arial"/>
                <a:sym typeface="Arial"/>
              </a:rPr>
              <a:t>) {</a:t>
            </a:r>
            <a:br>
              <a:rPr lang="es-AR" sz="1800">
                <a:solidFill>
                  <a:srgbClr val="333333"/>
                </a:solidFill>
                <a:latin typeface="Arial"/>
                <a:ea typeface="Arial"/>
                <a:cs typeface="Arial"/>
                <a:sym typeface="Arial"/>
              </a:rPr>
            </a:br>
            <a:r>
              <a:rPr lang="es-AR" sz="1800">
                <a:solidFill>
                  <a:srgbClr val="333333"/>
                </a:solidFill>
                <a:latin typeface="Arial"/>
                <a:ea typeface="Arial"/>
                <a:cs typeface="Arial"/>
                <a:sym typeface="Arial"/>
              </a:rPr>
              <a:t>            clearInterval(intervalo); </a:t>
            </a:r>
            <a:r>
              <a:rPr lang="es-AR" sz="1800">
                <a:solidFill>
                  <a:srgbClr val="888888"/>
                </a:solidFill>
                <a:latin typeface="Arial"/>
                <a:ea typeface="Arial"/>
                <a:cs typeface="Arial"/>
                <a:sym typeface="Arial"/>
              </a:rPr>
              <a:t>// limpio intervalo</a:t>
            </a:r>
            <a:br>
              <a:rPr lang="es-AR" sz="1800">
                <a:solidFill>
                  <a:srgbClr val="333333"/>
                </a:solidFill>
                <a:latin typeface="Arial"/>
                <a:ea typeface="Arial"/>
                <a:cs typeface="Arial"/>
                <a:sym typeface="Arial"/>
              </a:rPr>
            </a:br>
            <a:r>
              <a:rPr lang="es-AR" sz="1800">
                <a:solidFill>
                  <a:srgbClr val="333333"/>
                </a:solidFill>
                <a:latin typeface="Arial"/>
                <a:ea typeface="Arial"/>
                <a:cs typeface="Arial"/>
                <a:sym typeface="Arial"/>
              </a:rPr>
              <a:t>            alert(</a:t>
            </a:r>
            <a:r>
              <a:rPr lang="es-AR" sz="1800">
                <a:solidFill>
                  <a:srgbClr val="333333"/>
                </a:solidFill>
                <a:highlight>
                  <a:srgbClr val="FFF0F0"/>
                </a:highlight>
                <a:latin typeface="Arial"/>
                <a:ea typeface="Arial"/>
                <a:cs typeface="Arial"/>
                <a:sym typeface="Arial"/>
              </a:rPr>
              <a:t>'BOOOOOM!!'</a:t>
            </a:r>
            <a:r>
              <a:rPr lang="es-AR" sz="1800">
                <a:solidFill>
                  <a:srgbClr val="333333"/>
                </a:solidFill>
                <a:latin typeface="Arial"/>
                <a:ea typeface="Arial"/>
                <a:cs typeface="Arial"/>
                <a:sym typeface="Arial"/>
              </a:rPr>
              <a:t>);</a:t>
            </a:r>
            <a:br>
              <a:rPr lang="es-AR" sz="1800">
                <a:solidFill>
                  <a:srgbClr val="333333"/>
                </a:solidFill>
                <a:latin typeface="Arial"/>
                <a:ea typeface="Arial"/>
                <a:cs typeface="Arial"/>
                <a:sym typeface="Arial"/>
              </a:rPr>
            </a:br>
            <a:r>
              <a:rPr lang="es-AR" sz="1800">
                <a:solidFill>
                  <a:srgbClr val="333333"/>
                </a:solidFill>
                <a:latin typeface="Arial"/>
                <a:ea typeface="Arial"/>
                <a:cs typeface="Arial"/>
                <a:sym typeface="Arial"/>
              </a:rPr>
              <a:t>        }</a:t>
            </a:r>
            <a:br>
              <a:rPr lang="es-AR" sz="1800">
                <a:solidFill>
                  <a:srgbClr val="333333"/>
                </a:solidFill>
                <a:latin typeface="Arial"/>
                <a:ea typeface="Arial"/>
                <a:cs typeface="Arial"/>
                <a:sym typeface="Arial"/>
              </a:rPr>
            </a:br>
            <a:r>
              <a:rPr lang="es-AR" sz="1800">
                <a:solidFill>
                  <a:srgbClr val="333333"/>
                </a:solidFill>
                <a:latin typeface="Arial"/>
                <a:ea typeface="Arial"/>
                <a:cs typeface="Arial"/>
                <a:sym typeface="Arial"/>
              </a:rPr>
              <a:t>        </a:t>
            </a:r>
            <a:r>
              <a:rPr lang="es-AR" sz="1800" b="1">
                <a:solidFill>
                  <a:srgbClr val="008800"/>
                </a:solidFill>
                <a:latin typeface="Arial"/>
                <a:ea typeface="Arial"/>
                <a:cs typeface="Arial"/>
                <a:sym typeface="Arial"/>
              </a:rPr>
              <a:t>else</a:t>
            </a:r>
            <a:r>
              <a:rPr lang="es-AR" sz="1800">
                <a:solidFill>
                  <a:srgbClr val="333333"/>
                </a:solidFill>
                <a:latin typeface="Arial"/>
                <a:ea typeface="Arial"/>
                <a:cs typeface="Arial"/>
                <a:sym typeface="Arial"/>
              </a:rPr>
              <a:t> {</a:t>
            </a:r>
            <a:br>
              <a:rPr lang="es-AR" sz="1800">
                <a:solidFill>
                  <a:srgbClr val="333333"/>
                </a:solidFill>
                <a:latin typeface="Arial"/>
                <a:ea typeface="Arial"/>
                <a:cs typeface="Arial"/>
                <a:sym typeface="Arial"/>
              </a:rPr>
            </a:br>
            <a:r>
              <a:rPr lang="es-AR" sz="1800">
                <a:solidFill>
                  <a:srgbClr val="333333"/>
                </a:solidFill>
                <a:latin typeface="Arial"/>
                <a:ea typeface="Arial"/>
                <a:cs typeface="Arial"/>
                <a:sym typeface="Arial"/>
              </a:rPr>
              <a:t>            --i;</a:t>
            </a:r>
            <a:br>
              <a:rPr lang="es-AR" sz="1800">
                <a:solidFill>
                  <a:srgbClr val="333333"/>
                </a:solidFill>
                <a:latin typeface="Arial"/>
                <a:ea typeface="Arial"/>
                <a:cs typeface="Arial"/>
                <a:sym typeface="Arial"/>
              </a:rPr>
            </a:br>
            <a:r>
              <a:rPr lang="es-AR" sz="1800">
                <a:solidFill>
                  <a:srgbClr val="333333"/>
                </a:solidFill>
                <a:latin typeface="Arial"/>
                <a:ea typeface="Arial"/>
                <a:cs typeface="Arial"/>
                <a:sym typeface="Arial"/>
              </a:rPr>
              <a:t>        }</a:t>
            </a:r>
            <a:br>
              <a:rPr lang="es-AR" sz="1800">
                <a:solidFill>
                  <a:srgbClr val="333333"/>
                </a:solidFill>
                <a:latin typeface="Arial"/>
                <a:ea typeface="Arial"/>
                <a:cs typeface="Arial"/>
                <a:sym typeface="Arial"/>
              </a:rPr>
            </a:br>
            <a:r>
              <a:rPr lang="es-AR" sz="1800">
                <a:solidFill>
                  <a:srgbClr val="333333"/>
                </a:solidFill>
                <a:latin typeface="Arial"/>
                <a:ea typeface="Arial"/>
                <a:cs typeface="Arial"/>
                <a:sym typeface="Arial"/>
              </a:rPr>
              <a:t>    }, </a:t>
            </a:r>
            <a:r>
              <a:rPr lang="es-AR" sz="1800" b="1">
                <a:solidFill>
                  <a:srgbClr val="0000DD"/>
                </a:solidFill>
                <a:latin typeface="Arial"/>
                <a:ea typeface="Arial"/>
                <a:cs typeface="Arial"/>
                <a:sym typeface="Arial"/>
              </a:rPr>
              <a:t>1000</a:t>
            </a:r>
            <a:r>
              <a:rPr lang="es-AR" sz="1800">
                <a:solidFill>
                  <a:srgbClr val="333333"/>
                </a:solidFill>
                <a:latin typeface="Arial"/>
                <a:ea typeface="Arial"/>
                <a:cs typeface="Arial"/>
                <a:sym typeface="Arial"/>
              </a:rPr>
              <a:t>);</a:t>
            </a:r>
            <a:br>
              <a:rPr lang="es-AR" sz="1800">
                <a:solidFill>
                  <a:srgbClr val="333333"/>
                </a:solidFill>
                <a:latin typeface="Arial"/>
                <a:ea typeface="Arial"/>
                <a:cs typeface="Arial"/>
                <a:sym typeface="Arial"/>
              </a:rPr>
            </a:br>
            <a:r>
              <a:rPr lang="es-AR" sz="1800">
                <a:solidFill>
                  <a:srgbClr val="333333"/>
                </a:solidFill>
                <a:latin typeface="Arial"/>
                <a:ea typeface="Arial"/>
                <a:cs typeface="Arial"/>
                <a:sym typeface="Arial"/>
              </a:rPr>
              <a:t>}</a:t>
            </a:r>
            <a:endParaRPr/>
          </a:p>
        </p:txBody>
      </p:sp>
      <p:pic>
        <p:nvPicPr>
          <p:cNvPr id="382" name="Google Shape;382;p45"/>
          <p:cNvPicPr preferRelativeResize="0"/>
          <p:nvPr/>
        </p:nvPicPr>
        <p:blipFill>
          <a:blip r:embed="rId3">
            <a:alphaModFix/>
          </a:blip>
          <a:stretch>
            <a:fillRect/>
          </a:stretch>
        </p:blipFill>
        <p:spPr>
          <a:xfrm>
            <a:off x="378525" y="5456910"/>
            <a:ext cx="1327850" cy="1254125"/>
          </a:xfrm>
          <a:prstGeom prst="rect">
            <a:avLst/>
          </a:prstGeom>
          <a:noFill/>
          <a:ln>
            <a:noFill/>
          </a:ln>
        </p:spPr>
      </p:pic>
      <p:sp>
        <p:nvSpPr>
          <p:cNvPr id="383" name="Google Shape;383;p45"/>
          <p:cNvSpPr txBox="1"/>
          <p:nvPr/>
        </p:nvSpPr>
        <p:spPr>
          <a:xfrm>
            <a:off x="1706375" y="5864213"/>
            <a:ext cx="4474200" cy="439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s-AR" sz="1800" u="sng">
                <a:solidFill>
                  <a:schemeClr val="hlink"/>
                </a:solidFill>
                <a:hlinkClick r:id="rId4"/>
              </a:rPr>
              <a:t>https://codepen.io/webUnicen/pen/Peojzb</a:t>
            </a:r>
            <a:endParaRPr sz="180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6"/>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Implicancias de eventos de tiempo</a:t>
            </a:r>
            <a:endParaRPr/>
          </a:p>
        </p:txBody>
      </p:sp>
      <p:pic>
        <p:nvPicPr>
          <p:cNvPr id="390" name="Google Shape;390;p46"/>
          <p:cNvPicPr preferRelativeResize="0"/>
          <p:nvPr/>
        </p:nvPicPr>
        <p:blipFill rotWithShape="1">
          <a:blip r:embed="rId3">
            <a:alphaModFix/>
          </a:blip>
          <a:srcRect l="18578" t="11841" r="19864" b="17165"/>
          <a:stretch/>
        </p:blipFill>
        <p:spPr>
          <a:xfrm>
            <a:off x="2104000" y="3397200"/>
            <a:ext cx="5206750" cy="3049475"/>
          </a:xfrm>
          <a:prstGeom prst="rect">
            <a:avLst/>
          </a:prstGeom>
          <a:noFill/>
          <a:ln>
            <a:noFill/>
          </a:ln>
        </p:spPr>
      </p:pic>
      <p:sp>
        <p:nvSpPr>
          <p:cNvPr id="391" name="Google Shape;391;p46"/>
          <p:cNvSpPr txBox="1"/>
          <p:nvPr/>
        </p:nvSpPr>
        <p:spPr>
          <a:xfrm>
            <a:off x="137700" y="1897796"/>
            <a:ext cx="8868600" cy="14025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s-AR" sz="2400"/>
              <a:t>Asíncrono: La finalización de la operación es notificada al programa principal. El procesado de la respuesta se hará en algún momento futuro.</a:t>
            </a:r>
            <a:endParaRPr sz="240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7"/>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Qué es un callback?</a:t>
            </a:r>
            <a:endParaRPr/>
          </a:p>
        </p:txBody>
      </p:sp>
      <p:sp>
        <p:nvSpPr>
          <p:cNvPr id="398" name="Google Shape;398;p47"/>
          <p:cNvSpPr txBox="1">
            <a:spLocks noGrp="1"/>
          </p:cNvSpPr>
          <p:nvPr>
            <p:ph type="body" idx="1"/>
          </p:nvPr>
        </p:nvSpPr>
        <p:spPr>
          <a:xfrm>
            <a:off x="628675" y="3243313"/>
            <a:ext cx="7886700" cy="1828800"/>
          </a:xfrm>
          <a:prstGeom prst="rect">
            <a:avLst/>
          </a:prstGeom>
        </p:spPr>
        <p:txBody>
          <a:bodyPr spcFirstLastPara="1" wrap="square" lIns="91425" tIns="45700" rIns="91425" bIns="45700" anchor="t" anchorCtr="0">
            <a:noAutofit/>
          </a:bodyPr>
          <a:lstStyle/>
          <a:p>
            <a:pPr marL="457200" lvl="0" indent="-342900" algn="l" rtl="0">
              <a:spcBef>
                <a:spcPts val="1000"/>
              </a:spcBef>
              <a:spcAft>
                <a:spcPts val="0"/>
              </a:spcAft>
              <a:buSzPts val="1800"/>
              <a:buChar char="•"/>
            </a:pPr>
            <a:r>
              <a:rPr lang="es-AR"/>
              <a:t>Son la pieza clave para que Javascript pueda funcionar de forma asíncrona</a:t>
            </a:r>
            <a:endParaRPr/>
          </a:p>
          <a:p>
            <a:pPr marL="457200" lvl="0" indent="-342900" algn="l" rtl="0">
              <a:spcBef>
                <a:spcPts val="0"/>
              </a:spcBef>
              <a:spcAft>
                <a:spcPts val="0"/>
              </a:spcAft>
              <a:buSzPts val="1800"/>
              <a:buChar char="•"/>
            </a:pPr>
            <a:r>
              <a:rPr lang="es-AR"/>
              <a:t>Los patrones asíncronos de JS, de una forma u otra, están basados en callbacks</a:t>
            </a:r>
            <a:endParaRPr/>
          </a:p>
        </p:txBody>
      </p:sp>
      <p:sp>
        <p:nvSpPr>
          <p:cNvPr id="399" name="Google Shape;399;p47"/>
          <p:cNvSpPr txBox="1"/>
          <p:nvPr/>
        </p:nvSpPr>
        <p:spPr>
          <a:xfrm>
            <a:off x="385850" y="1543050"/>
            <a:ext cx="8515200" cy="1571700"/>
          </a:xfrm>
          <a:prstGeom prst="rect">
            <a:avLst/>
          </a:prstGeom>
          <a:noFill/>
          <a:ln w="38100" cap="flat" cmpd="sng">
            <a:solidFill>
              <a:srgbClr val="6AA84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s-AR" sz="2800"/>
              <a:t>Un callback no es más que una función que se pasa como argumento de otra función, y que será invocada para completar algún tipo de acción.</a:t>
            </a:r>
            <a:endParaRPr sz="2800"/>
          </a:p>
        </p:txBody>
      </p:sp>
      <p:sp>
        <p:nvSpPr>
          <p:cNvPr id="400" name="Google Shape;400;p47"/>
          <p:cNvSpPr txBox="1"/>
          <p:nvPr/>
        </p:nvSpPr>
        <p:spPr>
          <a:xfrm>
            <a:off x="1686025" y="5200675"/>
            <a:ext cx="5772000" cy="122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sz="2400">
                <a:solidFill>
                  <a:srgbClr val="363636"/>
                </a:solidFill>
              </a:rPr>
              <a:t>setTimeout(</a:t>
            </a:r>
            <a:r>
              <a:rPr lang="es-AR" sz="2400">
                <a:solidFill>
                  <a:srgbClr val="770088"/>
                </a:solidFill>
              </a:rPr>
              <a:t>function</a:t>
            </a:r>
            <a:r>
              <a:rPr lang="es-AR" sz="2400">
                <a:solidFill>
                  <a:srgbClr val="363636"/>
                </a:solidFill>
              </a:rPr>
              <a:t>(){</a:t>
            </a:r>
            <a:endParaRPr sz="2400">
              <a:solidFill>
                <a:srgbClr val="363636"/>
              </a:solidFill>
            </a:endParaRPr>
          </a:p>
          <a:p>
            <a:pPr marL="0" lvl="0" indent="0" algn="l" rtl="0">
              <a:spcBef>
                <a:spcPts val="0"/>
              </a:spcBef>
              <a:spcAft>
                <a:spcPts val="0"/>
              </a:spcAft>
              <a:buNone/>
            </a:pPr>
            <a:r>
              <a:rPr lang="es-AR" sz="2400">
                <a:solidFill>
                  <a:srgbClr val="363636"/>
                </a:solidFill>
              </a:rPr>
              <a:t>  console.log(</a:t>
            </a:r>
            <a:r>
              <a:rPr lang="es-AR" sz="2400">
                <a:solidFill>
                  <a:srgbClr val="11AA11"/>
                </a:solidFill>
              </a:rPr>
              <a:t>"Hola Mundo con retraso!"</a:t>
            </a:r>
            <a:r>
              <a:rPr lang="es-AR" sz="2400">
                <a:solidFill>
                  <a:srgbClr val="363636"/>
                </a:solidFill>
              </a:rPr>
              <a:t>);</a:t>
            </a:r>
            <a:endParaRPr sz="2400">
              <a:solidFill>
                <a:srgbClr val="363636"/>
              </a:solidFill>
            </a:endParaRPr>
          </a:p>
          <a:p>
            <a:pPr marL="190500" marR="190500" lvl="0" indent="0" algn="l" rtl="0">
              <a:lnSpc>
                <a:spcPct val="115000"/>
              </a:lnSpc>
              <a:spcBef>
                <a:spcPts val="0"/>
              </a:spcBef>
              <a:spcAft>
                <a:spcPts val="0"/>
              </a:spcAft>
              <a:buNone/>
            </a:pPr>
            <a:r>
              <a:rPr lang="es-AR" sz="2400">
                <a:solidFill>
                  <a:srgbClr val="363636"/>
                </a:solidFill>
              </a:rPr>
              <a:t>}, </a:t>
            </a:r>
            <a:r>
              <a:rPr lang="es-AR" sz="2400">
                <a:solidFill>
                  <a:srgbClr val="116644"/>
                </a:solidFill>
              </a:rPr>
              <a:t>1000</a:t>
            </a:r>
            <a:r>
              <a:rPr lang="es-AR" sz="2400">
                <a:solidFill>
                  <a:srgbClr val="363636"/>
                </a:solidFill>
              </a:rPr>
              <a:t>)</a:t>
            </a:r>
            <a:endParaRPr sz="240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2"/>
          <p:cNvSpPr txBox="1">
            <a:spLocks noGrp="1"/>
          </p:cNvSpPr>
          <p:nvPr>
            <p:ph type="body" idx="4294967295"/>
          </p:nvPr>
        </p:nvSpPr>
        <p:spPr>
          <a:xfrm>
            <a:off x="311700" y="721449"/>
            <a:ext cx="8520600" cy="2642100"/>
          </a:xfrm>
          <a:prstGeom prst="rect">
            <a:avLst/>
          </a:prstGeom>
          <a:noFill/>
          <a:ln>
            <a:noFill/>
          </a:ln>
        </p:spPr>
        <p:txBody>
          <a:bodyPr spcFirstLastPara="1" wrap="square" lIns="91425" tIns="45700" rIns="91425" bIns="45700" anchor="t" anchorCtr="0">
            <a:noAutofit/>
          </a:bodyPr>
          <a:lstStyle/>
          <a:p>
            <a:pPr marL="0" lvl="0" indent="0" algn="l" rtl="0">
              <a:spcBef>
                <a:spcPts val="1000"/>
              </a:spcBef>
              <a:spcAft>
                <a:spcPts val="0"/>
              </a:spcAft>
              <a:buNone/>
            </a:pPr>
            <a:r>
              <a:rPr lang="es-AR" sz="1800" b="1"/>
              <a:t>Libros</a:t>
            </a:r>
            <a:endParaRPr sz="1800"/>
          </a:p>
          <a:p>
            <a:pPr marL="457200" lvl="0" indent="-342900" algn="l" rtl="0">
              <a:spcBef>
                <a:spcPts val="1000"/>
              </a:spcBef>
              <a:spcAft>
                <a:spcPts val="0"/>
              </a:spcAft>
              <a:buClr>
                <a:schemeClr val="dk1"/>
              </a:buClr>
              <a:buSzPts val="1800"/>
              <a:buChar char="●"/>
            </a:pPr>
            <a:r>
              <a:rPr lang="es-AR" sz="1800">
                <a:solidFill>
                  <a:schemeClr val="dk1"/>
                </a:solidFill>
              </a:rPr>
              <a:t>Standard: </a:t>
            </a:r>
            <a:r>
              <a:rPr lang="es-AR" sz="1800" u="sng">
                <a:solidFill>
                  <a:schemeClr val="hlink"/>
                </a:solidFill>
                <a:hlinkClick r:id="rId3"/>
              </a:rPr>
              <a:t>http://standardjs.com/rules.html</a:t>
            </a:r>
            <a:endParaRPr sz="1800">
              <a:solidFill>
                <a:schemeClr val="dk1"/>
              </a:solidFill>
            </a:endParaRPr>
          </a:p>
          <a:p>
            <a:pPr marL="457200" lvl="0" indent="-342900" algn="l" rtl="0">
              <a:spcBef>
                <a:spcPts val="0"/>
              </a:spcBef>
              <a:spcAft>
                <a:spcPts val="0"/>
              </a:spcAft>
              <a:buClr>
                <a:schemeClr val="dk1"/>
              </a:buClr>
              <a:buSzPts val="1800"/>
              <a:buChar char="●"/>
            </a:pPr>
            <a:r>
              <a:rPr lang="es-AR" sz="1800">
                <a:solidFill>
                  <a:schemeClr val="dk1"/>
                </a:solidFill>
              </a:rPr>
              <a:t>Tutorial W3 Schools: </a:t>
            </a:r>
            <a:r>
              <a:rPr lang="es-AR" sz="1800" u="sng">
                <a:solidFill>
                  <a:schemeClr val="hlink"/>
                </a:solidFill>
                <a:hlinkClick r:id="rId4"/>
              </a:rPr>
              <a:t>http://www.w3schools.com/js/</a:t>
            </a:r>
            <a:endParaRPr sz="1800"/>
          </a:p>
          <a:p>
            <a:pPr marL="457200" lvl="0" indent="-342900" algn="l" rtl="0">
              <a:spcBef>
                <a:spcPts val="0"/>
              </a:spcBef>
              <a:spcAft>
                <a:spcPts val="0"/>
              </a:spcAft>
              <a:buSzPts val="1800"/>
              <a:buChar char="●"/>
            </a:pPr>
            <a:r>
              <a:rPr lang="es-AR" sz="1800"/>
              <a:t>Learning Web Design: A Beginner's Guide to HTML, CSS, </a:t>
            </a:r>
            <a:endParaRPr sz="1800"/>
          </a:p>
          <a:p>
            <a:pPr marL="457200" lvl="0" indent="-342900" algn="l" rtl="0">
              <a:spcBef>
                <a:spcPts val="0"/>
              </a:spcBef>
              <a:spcAft>
                <a:spcPts val="0"/>
              </a:spcAft>
              <a:buSzPts val="1800"/>
              <a:buChar char="●"/>
            </a:pPr>
            <a:r>
              <a:rPr lang="es-AR" sz="1800"/>
              <a:t>JavaScript, and Web Graphics, Jennifer Niederst Robbins O'Reilly Media 2012</a:t>
            </a:r>
            <a:endParaRPr sz="1800"/>
          </a:p>
          <a:p>
            <a:pPr marL="457200" lvl="0" indent="-342900" algn="l" rtl="0">
              <a:spcBef>
                <a:spcPts val="0"/>
              </a:spcBef>
              <a:spcAft>
                <a:spcPts val="0"/>
              </a:spcAft>
              <a:buSzPts val="1800"/>
              <a:buChar char="●"/>
            </a:pPr>
            <a:r>
              <a:rPr lang="es-AR" sz="1800" u="sng">
                <a:solidFill>
                  <a:schemeClr val="hlink"/>
                </a:solidFill>
                <a:hlinkClick r:id="rId5"/>
              </a:rPr>
              <a:t>Javascript from birth to closure</a:t>
            </a:r>
            <a:endParaRPr/>
          </a:p>
        </p:txBody>
      </p:sp>
      <p:pic>
        <p:nvPicPr>
          <p:cNvPr id="432" name="Google Shape;432;p52"/>
          <p:cNvPicPr preferRelativeResize="0"/>
          <p:nvPr/>
        </p:nvPicPr>
        <p:blipFill>
          <a:blip r:embed="rId6">
            <a:alphaModFix/>
          </a:blip>
          <a:stretch>
            <a:fillRect/>
          </a:stretch>
        </p:blipFill>
        <p:spPr>
          <a:xfrm>
            <a:off x="415200" y="3122100"/>
            <a:ext cx="1132525" cy="1698801"/>
          </a:xfrm>
          <a:prstGeom prst="rect">
            <a:avLst/>
          </a:prstGeom>
          <a:noFill/>
          <a:ln>
            <a:noFill/>
          </a:ln>
        </p:spPr>
      </p:pic>
      <p:sp>
        <p:nvSpPr>
          <p:cNvPr id="433" name="Google Shape;433;p52"/>
          <p:cNvSpPr txBox="1"/>
          <p:nvPr/>
        </p:nvSpPr>
        <p:spPr>
          <a:xfrm>
            <a:off x="1572850" y="2969700"/>
            <a:ext cx="4220700" cy="1168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AR" sz="1800">
                <a:highlight>
                  <a:srgbClr val="FFFFFF"/>
                </a:highlight>
              </a:rPr>
              <a:t>O'Reilly “</a:t>
            </a:r>
            <a:r>
              <a:rPr lang="es-AR" sz="1800"/>
              <a:t>You don’t know JS, up going”</a:t>
            </a:r>
            <a:endParaRPr sz="1800"/>
          </a:p>
          <a:p>
            <a:pPr marL="0" lvl="0" indent="0" algn="l" rtl="0">
              <a:spcBef>
                <a:spcPts val="0"/>
              </a:spcBef>
              <a:spcAft>
                <a:spcPts val="0"/>
              </a:spcAft>
              <a:buClr>
                <a:schemeClr val="dk1"/>
              </a:buClr>
              <a:buSzPts val="1100"/>
              <a:buFont typeface="Arial"/>
              <a:buNone/>
            </a:pPr>
            <a:r>
              <a:rPr lang="es-AR" u="sng">
                <a:solidFill>
                  <a:schemeClr val="hlink"/>
                </a:solidFill>
                <a:hlinkClick r:id="rId7"/>
              </a:rPr>
              <a:t>https://github.com/getify/You-Dont-Know-JS/blob/master/up%20&amp;%20going/README.md#you-dont-know-js-up--going</a:t>
            </a:r>
            <a:r>
              <a:rPr lang="es-AR">
                <a:solidFill>
                  <a:schemeClr val="dk1"/>
                </a:solidFill>
              </a:rPr>
              <a:t> </a:t>
            </a:r>
            <a:endParaRPr sz="1800"/>
          </a:p>
        </p:txBody>
      </p:sp>
      <p:sp>
        <p:nvSpPr>
          <p:cNvPr id="434" name="Google Shape;434;p52"/>
          <p:cNvSpPr txBox="1">
            <a:spLocks noGrp="1"/>
          </p:cNvSpPr>
          <p:nvPr>
            <p:ph type="title"/>
          </p:nvPr>
        </p:nvSpPr>
        <p:spPr>
          <a:xfrm>
            <a:off x="628650" y="111700"/>
            <a:ext cx="7886700" cy="843600"/>
          </a:xfrm>
          <a:prstGeom prst="rect">
            <a:avLst/>
          </a:prstGeom>
          <a:noFill/>
          <a:ln>
            <a:noFill/>
          </a:ln>
        </p:spPr>
        <p:txBody>
          <a:bodyPr spcFirstLastPara="1" wrap="square" lIns="91425" tIns="45700" rIns="91425" bIns="45700" anchor="b" anchorCtr="0">
            <a:noAutofit/>
          </a:bodyPr>
          <a:lstStyle/>
          <a:p>
            <a:pPr marL="0" lvl="0" indent="0" algn="ctr" rtl="0">
              <a:spcBef>
                <a:spcPts val="0"/>
              </a:spcBef>
              <a:spcAft>
                <a:spcPts val="0"/>
              </a:spcAft>
              <a:buClr>
                <a:schemeClr val="dk2"/>
              </a:buClr>
              <a:buFont typeface="Arial Black"/>
              <a:buNone/>
            </a:pPr>
            <a:r>
              <a:rPr lang="es-AR"/>
              <a:t>Más Información</a:t>
            </a:r>
            <a:endParaRPr/>
          </a:p>
        </p:txBody>
      </p:sp>
      <p:sp>
        <p:nvSpPr>
          <p:cNvPr id="435" name="Google Shape;435;p52"/>
          <p:cNvSpPr txBox="1"/>
          <p:nvPr/>
        </p:nvSpPr>
        <p:spPr>
          <a:xfrm>
            <a:off x="476125" y="5408375"/>
            <a:ext cx="8167200" cy="1311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AR" sz="1800" b="1">
                <a:solidFill>
                  <a:schemeClr val="dk1"/>
                </a:solidFill>
                <a:latin typeface="Proxima Nova"/>
                <a:ea typeface="Proxima Nova"/>
                <a:cs typeface="Proxima Nova"/>
                <a:sym typeface="Proxima Nova"/>
              </a:rPr>
              <a:t>Eventos</a:t>
            </a:r>
            <a:endParaRPr sz="1800" b="1">
              <a:solidFill>
                <a:schemeClr val="dk1"/>
              </a:solidFill>
              <a:latin typeface="Proxima Nova"/>
              <a:ea typeface="Proxima Nova"/>
              <a:cs typeface="Proxima Nova"/>
              <a:sym typeface="Proxima Nova"/>
            </a:endParaRPr>
          </a:p>
          <a:p>
            <a:pPr marL="457200" lvl="0" indent="-342900" algn="l" rtl="0">
              <a:lnSpc>
                <a:spcPct val="115000"/>
              </a:lnSpc>
              <a:spcBef>
                <a:spcPts val="0"/>
              </a:spcBef>
              <a:spcAft>
                <a:spcPts val="0"/>
              </a:spcAft>
              <a:buClr>
                <a:schemeClr val="dk1"/>
              </a:buClr>
              <a:buSzPts val="1800"/>
              <a:buFont typeface="Proxima Nova"/>
              <a:buChar char="●"/>
            </a:pPr>
            <a:r>
              <a:rPr lang="es-AR" sz="1800" u="sng">
                <a:solidFill>
                  <a:schemeClr val="hlink"/>
                </a:solidFill>
                <a:latin typeface="Proxima Nova"/>
                <a:ea typeface="Proxima Nova"/>
                <a:cs typeface="Proxima Nova"/>
                <a:sym typeface="Proxima Nova"/>
                <a:hlinkClick r:id="rId8"/>
              </a:rPr>
              <a:t>http://www.elcodigo.net/tutoriales/javascript/javascript5.html</a:t>
            </a:r>
            <a:endParaRPr sz="1800">
              <a:solidFill>
                <a:schemeClr val="dk1"/>
              </a:solidFill>
              <a:latin typeface="Proxima Nova"/>
              <a:ea typeface="Proxima Nova"/>
              <a:cs typeface="Proxima Nova"/>
              <a:sym typeface="Proxima Nova"/>
            </a:endParaRPr>
          </a:p>
          <a:p>
            <a:pPr marL="457200" lvl="0" indent="-342900" algn="l" rtl="0">
              <a:lnSpc>
                <a:spcPct val="115000"/>
              </a:lnSpc>
              <a:spcBef>
                <a:spcPts val="0"/>
              </a:spcBef>
              <a:spcAft>
                <a:spcPts val="0"/>
              </a:spcAft>
              <a:buClr>
                <a:schemeClr val="dk1"/>
              </a:buClr>
              <a:buSzPts val="1800"/>
              <a:buFont typeface="Proxima Nova"/>
              <a:buChar char="●"/>
            </a:pPr>
            <a:r>
              <a:rPr lang="es-AR" sz="1800" u="sng">
                <a:solidFill>
                  <a:schemeClr val="hlink"/>
                </a:solidFill>
                <a:latin typeface="Proxima Nova"/>
                <a:ea typeface="Proxima Nova"/>
                <a:cs typeface="Proxima Nova"/>
                <a:sym typeface="Proxima Nova"/>
                <a:hlinkClick r:id="rId9"/>
              </a:rPr>
              <a:t>http://dev.opera.com/articles/view/handling-events-with-javascript-es</a:t>
            </a:r>
            <a:endParaRPr sz="2400">
              <a:solidFill>
                <a:schemeClr val="dk1"/>
              </a:solidFill>
              <a:latin typeface="Proxima Nova"/>
              <a:ea typeface="Proxima Nova"/>
              <a:cs typeface="Proxima Nova"/>
              <a:sym typeface="Proxima Nova"/>
            </a:endParaRPr>
          </a:p>
        </p:txBody>
      </p:sp>
      <p:sp>
        <p:nvSpPr>
          <p:cNvPr id="436" name="Google Shape;436;p52"/>
          <p:cNvSpPr txBox="1"/>
          <p:nvPr/>
        </p:nvSpPr>
        <p:spPr>
          <a:xfrm>
            <a:off x="2480725" y="4221000"/>
            <a:ext cx="5100000" cy="1049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s-AR" sz="1800">
                <a:solidFill>
                  <a:schemeClr val="dk1"/>
                </a:solidFill>
                <a:highlight>
                  <a:srgbClr val="FFFFFF"/>
                </a:highlight>
              </a:rPr>
              <a:t>O'Reilly “</a:t>
            </a:r>
            <a:r>
              <a:rPr lang="es-AR" sz="1800">
                <a:solidFill>
                  <a:schemeClr val="dk1"/>
                </a:solidFill>
              </a:rPr>
              <a:t>You don’t know JS, ES6 and beyond”</a:t>
            </a:r>
            <a:endParaRPr/>
          </a:p>
          <a:p>
            <a:pPr marL="0" lvl="0" indent="0" algn="l" rtl="0">
              <a:spcBef>
                <a:spcPts val="0"/>
              </a:spcBef>
              <a:spcAft>
                <a:spcPts val="0"/>
              </a:spcAft>
              <a:buNone/>
            </a:pPr>
            <a:r>
              <a:rPr lang="es-AR" u="sng">
                <a:solidFill>
                  <a:schemeClr val="hlink"/>
                </a:solidFill>
                <a:hlinkClick r:id="rId10"/>
              </a:rPr>
              <a:t>https://github.com/getify/You-Dont-Know-JS/tree/master/es6%20%26%20beyond</a:t>
            </a:r>
            <a:r>
              <a:rPr lang="es-AR"/>
              <a:t> </a:t>
            </a:r>
            <a:endParaRPr/>
          </a:p>
        </p:txBody>
      </p:sp>
      <p:pic>
        <p:nvPicPr>
          <p:cNvPr id="437" name="Google Shape;437;p52"/>
          <p:cNvPicPr preferRelativeResize="0"/>
          <p:nvPr/>
        </p:nvPicPr>
        <p:blipFill>
          <a:blip r:embed="rId11">
            <a:alphaModFix/>
          </a:blip>
          <a:stretch>
            <a:fillRect/>
          </a:stretch>
        </p:blipFill>
        <p:spPr>
          <a:xfrm>
            <a:off x="7599325" y="3124675"/>
            <a:ext cx="1346300" cy="2022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3"/>
          <p:cNvSpPr txBox="1">
            <a:spLocks noGrp="1"/>
          </p:cNvSpPr>
          <p:nvPr>
            <p:ph type="title"/>
          </p:nvPr>
        </p:nvSpPr>
        <p:spPr>
          <a:xfrm>
            <a:off x="628663" y="1233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Referencias CSS desde HTML</a:t>
            </a:r>
            <a:endParaRPr/>
          </a:p>
        </p:txBody>
      </p:sp>
      <p:sp>
        <p:nvSpPr>
          <p:cNvPr id="429" name="Google Shape;429;p53"/>
          <p:cNvSpPr txBox="1">
            <a:spLocks noGrp="1"/>
          </p:cNvSpPr>
          <p:nvPr>
            <p:ph type="body" idx="4294967295"/>
          </p:nvPr>
        </p:nvSpPr>
        <p:spPr>
          <a:xfrm>
            <a:off x="311700" y="1491450"/>
            <a:ext cx="8520600" cy="49263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s-AR" sz="4000"/>
              <a:t>¿Como incluir un estilo css?</a:t>
            </a:r>
            <a:endParaRPr sz="4000"/>
          </a:p>
          <a:p>
            <a:pPr marL="0" lvl="0" indent="3314700" algn="l" rtl="0">
              <a:spcBef>
                <a:spcPts val="1000"/>
              </a:spcBef>
              <a:spcAft>
                <a:spcPts val="0"/>
              </a:spcAft>
              <a:buNone/>
            </a:pPr>
            <a:endParaRPr sz="2800"/>
          </a:p>
          <a:p>
            <a:pPr marL="0" lvl="0" indent="0" algn="l" rtl="0">
              <a:spcBef>
                <a:spcPts val="1000"/>
              </a:spcBef>
              <a:spcAft>
                <a:spcPts val="0"/>
              </a:spcAft>
              <a:buNone/>
            </a:pPr>
            <a:r>
              <a:rPr lang="es-AR" sz="2800"/>
              <a:t>Hay tres maneras de insertar una hoja de estilo:</a:t>
            </a:r>
            <a:endParaRPr sz="2800"/>
          </a:p>
          <a:p>
            <a:pPr marL="0" lvl="0" indent="3314700" algn="l" rtl="0">
              <a:spcBef>
                <a:spcPts val="1000"/>
              </a:spcBef>
              <a:spcAft>
                <a:spcPts val="0"/>
              </a:spcAft>
              <a:buNone/>
            </a:pPr>
            <a:endParaRPr sz="2800"/>
          </a:p>
          <a:p>
            <a:pPr marL="457200" lvl="0" indent="-406400" algn="l" rtl="0">
              <a:spcBef>
                <a:spcPts val="1000"/>
              </a:spcBef>
              <a:spcAft>
                <a:spcPts val="0"/>
              </a:spcAft>
              <a:buSzPts val="2800"/>
              <a:buChar char="●"/>
            </a:pPr>
            <a:r>
              <a:rPr lang="es-AR" sz="2800"/>
              <a:t>Hoja de estilos externa</a:t>
            </a:r>
            <a:endParaRPr sz="2800"/>
          </a:p>
          <a:p>
            <a:pPr marL="457200" lvl="0" indent="-406400" algn="l" rtl="0">
              <a:spcBef>
                <a:spcPts val="0"/>
              </a:spcBef>
              <a:spcAft>
                <a:spcPts val="0"/>
              </a:spcAft>
              <a:buSzPts val="2800"/>
              <a:buChar char="●"/>
            </a:pPr>
            <a:r>
              <a:rPr lang="es-AR" sz="2800"/>
              <a:t>Hoja de estilo interna</a:t>
            </a:r>
            <a:endParaRPr sz="2800"/>
          </a:p>
          <a:p>
            <a:pPr marL="457200" lvl="0" indent="-406400" algn="l" rtl="0">
              <a:spcBef>
                <a:spcPts val="0"/>
              </a:spcBef>
              <a:spcAft>
                <a:spcPts val="0"/>
              </a:spcAft>
              <a:buSzPts val="2800"/>
              <a:buChar char="●"/>
            </a:pPr>
            <a:r>
              <a:rPr lang="es-AR" sz="2800"/>
              <a:t>Estilo en línea</a:t>
            </a:r>
            <a:endParaRPr sz="2800"/>
          </a:p>
          <a:p>
            <a:pPr marL="0" lvl="0" indent="3314700" algn="l" rtl="0">
              <a:spcBef>
                <a:spcPts val="1000"/>
              </a:spcBef>
              <a:spcAft>
                <a:spcPts val="0"/>
              </a:spcAft>
              <a:buNone/>
            </a:pPr>
            <a:endParaRPr sz="2800"/>
          </a:p>
          <a:p>
            <a:pPr marL="0" lvl="0" indent="0" algn="l" rtl="0">
              <a:spcBef>
                <a:spcPts val="1000"/>
              </a:spcBef>
              <a:spcAft>
                <a:spcPts val="0"/>
              </a:spcAft>
              <a:buNone/>
            </a:pPr>
            <a:endParaRPr/>
          </a:p>
        </p:txBody>
      </p:sp>
      <p:pic>
        <p:nvPicPr>
          <p:cNvPr id="430" name="Google Shape;430;p53" descr="File:Not facebook dislike"/>
          <p:cNvPicPr preferRelativeResize="0"/>
          <p:nvPr/>
        </p:nvPicPr>
        <p:blipFill>
          <a:blip r:embed="rId3">
            <a:alphaModFix/>
          </a:blip>
          <a:stretch>
            <a:fillRect/>
          </a:stretch>
        </p:blipFill>
        <p:spPr>
          <a:xfrm>
            <a:off x="3200900" y="5065167"/>
            <a:ext cx="489025" cy="362514"/>
          </a:xfrm>
          <a:prstGeom prst="rect">
            <a:avLst/>
          </a:prstGeom>
          <a:noFill/>
          <a:ln>
            <a:noFill/>
          </a:ln>
        </p:spPr>
      </p:pic>
      <p:pic>
        <p:nvPicPr>
          <p:cNvPr id="431" name="Google Shape;431;p53" descr="File:Not facebook dislike"/>
          <p:cNvPicPr preferRelativeResize="0"/>
          <p:nvPr/>
        </p:nvPicPr>
        <p:blipFill>
          <a:blip r:embed="rId3">
            <a:alphaModFix/>
          </a:blip>
          <a:stretch>
            <a:fillRect/>
          </a:stretch>
        </p:blipFill>
        <p:spPr>
          <a:xfrm>
            <a:off x="4308350" y="4609857"/>
            <a:ext cx="489025" cy="362514"/>
          </a:xfrm>
          <a:prstGeom prst="rect">
            <a:avLst/>
          </a:prstGeom>
          <a:noFill/>
          <a:ln>
            <a:noFill/>
          </a:ln>
        </p:spPr>
      </p:pic>
      <p:pic>
        <p:nvPicPr>
          <p:cNvPr id="432" name="Google Shape;432;p53" descr="File:Not facebook dislike"/>
          <p:cNvPicPr preferRelativeResize="0"/>
          <p:nvPr/>
        </p:nvPicPr>
        <p:blipFill>
          <a:blip r:embed="rId3">
            <a:alphaModFix/>
          </a:blip>
          <a:stretch>
            <a:fillRect/>
          </a:stretch>
        </p:blipFill>
        <p:spPr>
          <a:xfrm rot="10800000">
            <a:off x="4575825" y="4134613"/>
            <a:ext cx="489025" cy="36251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4"/>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Hoja de Estilos Externa</a:t>
            </a:r>
            <a:endParaRPr/>
          </a:p>
        </p:txBody>
      </p:sp>
      <p:sp>
        <p:nvSpPr>
          <p:cNvPr id="438" name="Google Shape;438;p54"/>
          <p:cNvSpPr txBox="1">
            <a:spLocks noGrp="1"/>
          </p:cNvSpPr>
          <p:nvPr>
            <p:ph type="body" idx="4294967295"/>
          </p:nvPr>
        </p:nvSpPr>
        <p:spPr>
          <a:xfrm>
            <a:off x="311700" y="1291700"/>
            <a:ext cx="8520600" cy="51261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s-AR" sz="2800"/>
              <a:t>La mejor práctica para usar CSS es usar un archivo externo, referenciado en la sección head.</a:t>
            </a:r>
            <a:endParaRPr sz="2800"/>
          </a:p>
          <a:p>
            <a:pPr marL="457200" lvl="0" indent="-406400" algn="l" rtl="0">
              <a:spcBef>
                <a:spcPts val="0"/>
              </a:spcBef>
              <a:spcAft>
                <a:spcPts val="0"/>
              </a:spcAft>
              <a:buSzPts val="2800"/>
              <a:buChar char="●"/>
            </a:pPr>
            <a:r>
              <a:rPr lang="es-AR" sz="2800"/>
              <a:t>Usando un archivo CSS externo, se pueden usar los mismos estilos en todo el sitio sin replicar código. De este modo los cambios más sencillos, y se realizan sobre un único archivo.</a:t>
            </a:r>
            <a:endParaRPr sz="2800"/>
          </a:p>
          <a:p>
            <a:pPr marL="457200" lvl="0" indent="0" algn="l" rtl="0">
              <a:spcBef>
                <a:spcPts val="1000"/>
              </a:spcBef>
              <a:spcAft>
                <a:spcPts val="0"/>
              </a:spcAft>
              <a:buNone/>
            </a:pPr>
            <a:endParaRPr sz="2600">
              <a:latin typeface="Consolas"/>
              <a:ea typeface="Consolas"/>
              <a:cs typeface="Consolas"/>
              <a:sym typeface="Consolas"/>
            </a:endParaRPr>
          </a:p>
          <a:p>
            <a:pPr marL="457200" lvl="0" indent="0" algn="l" rtl="0">
              <a:spcBef>
                <a:spcPts val="1000"/>
              </a:spcBef>
              <a:spcAft>
                <a:spcPts val="0"/>
              </a:spcAft>
              <a:buNone/>
            </a:pPr>
            <a:r>
              <a:rPr lang="es-AR" sz="2600">
                <a:latin typeface="Consolas"/>
                <a:ea typeface="Consolas"/>
                <a:cs typeface="Consolas"/>
                <a:sym typeface="Consolas"/>
              </a:rPr>
              <a:t>&lt;head&gt;</a:t>
            </a:r>
            <a:endParaRPr sz="2600">
              <a:latin typeface="Consolas"/>
              <a:ea typeface="Consolas"/>
              <a:cs typeface="Consolas"/>
              <a:sym typeface="Consolas"/>
            </a:endParaRPr>
          </a:p>
          <a:p>
            <a:pPr marL="457200" lvl="0" indent="0" algn="l" rtl="0">
              <a:spcBef>
                <a:spcPts val="1000"/>
              </a:spcBef>
              <a:spcAft>
                <a:spcPts val="0"/>
              </a:spcAft>
              <a:buNone/>
            </a:pPr>
            <a:r>
              <a:rPr lang="es-AR" sz="2600">
                <a:latin typeface="Consolas"/>
                <a:ea typeface="Consolas"/>
                <a:cs typeface="Consolas"/>
                <a:sym typeface="Consolas"/>
              </a:rPr>
              <a:t>&lt;link rel="stylesheet" type="text/css" href="estilo.css"&gt;</a:t>
            </a:r>
            <a:endParaRPr sz="2600">
              <a:latin typeface="Consolas"/>
              <a:ea typeface="Consolas"/>
              <a:cs typeface="Consolas"/>
              <a:sym typeface="Consolas"/>
            </a:endParaRPr>
          </a:p>
          <a:p>
            <a:pPr marL="457200" lvl="0" indent="0" algn="l" rtl="0">
              <a:spcBef>
                <a:spcPts val="1000"/>
              </a:spcBef>
              <a:spcAft>
                <a:spcPts val="0"/>
              </a:spcAft>
              <a:buNone/>
            </a:pPr>
            <a:r>
              <a:rPr lang="es-AR" sz="2600">
                <a:latin typeface="Consolas"/>
                <a:ea typeface="Consolas"/>
                <a:cs typeface="Consolas"/>
                <a:sym typeface="Consolas"/>
              </a:rPr>
              <a:t>&lt;/head&gt;</a:t>
            </a:r>
            <a:endParaRPr sz="2600">
              <a:latin typeface="Consolas"/>
              <a:ea typeface="Consolas"/>
              <a:cs typeface="Consolas"/>
              <a:sym typeface="Consolas"/>
            </a:endParaRPr>
          </a:p>
          <a:p>
            <a:pPr marL="0" lvl="0" indent="0" algn="l" rtl="0">
              <a:spcBef>
                <a:spcPts val="1000"/>
              </a:spcBef>
              <a:spcAft>
                <a:spcPts val="0"/>
              </a:spcAft>
              <a:buNone/>
            </a:pPr>
            <a:endParaRPr sz="4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5"/>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Selectores - </a:t>
            </a:r>
            <a:r>
              <a:rPr lang="es-AR" b="1"/>
              <a:t>Resumen</a:t>
            </a:r>
            <a:endParaRPr b="1"/>
          </a:p>
        </p:txBody>
      </p:sp>
      <p:sp>
        <p:nvSpPr>
          <p:cNvPr id="444" name="Google Shape;444;p55"/>
          <p:cNvSpPr txBox="1">
            <a:spLocks noGrp="1"/>
          </p:cNvSpPr>
          <p:nvPr>
            <p:ph type="body" idx="4294967295"/>
          </p:nvPr>
        </p:nvSpPr>
        <p:spPr>
          <a:xfrm>
            <a:off x="311700" y="721449"/>
            <a:ext cx="8520600" cy="5696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r" rtl="0">
              <a:spcBef>
                <a:spcPts val="1000"/>
              </a:spcBef>
              <a:spcAft>
                <a:spcPts val="0"/>
              </a:spcAft>
              <a:buNone/>
            </a:pPr>
            <a:endParaRPr sz="1400">
              <a:solidFill>
                <a:srgbClr val="4BA173"/>
              </a:solidFill>
            </a:endParaRPr>
          </a:p>
          <a:p>
            <a:pPr marL="0" lvl="0" indent="0" algn="l" rtl="0">
              <a:spcBef>
                <a:spcPts val="1000"/>
              </a:spcBef>
              <a:spcAft>
                <a:spcPts val="0"/>
              </a:spcAft>
              <a:buNone/>
            </a:pPr>
            <a:endParaRPr sz="2800">
              <a:solidFill>
                <a:srgbClr val="4BA173"/>
              </a:solidFill>
            </a:endParaRPr>
          </a:p>
        </p:txBody>
      </p:sp>
      <p:sp>
        <p:nvSpPr>
          <p:cNvPr id="445" name="Google Shape;445;p55"/>
          <p:cNvSpPr txBox="1"/>
          <p:nvPr/>
        </p:nvSpPr>
        <p:spPr>
          <a:xfrm>
            <a:off x="2077550" y="6484850"/>
            <a:ext cx="6958800" cy="211800"/>
          </a:xfrm>
          <a:prstGeom prst="rect">
            <a:avLst/>
          </a:prstGeom>
          <a:noFill/>
          <a:ln>
            <a:noFill/>
          </a:ln>
        </p:spPr>
        <p:txBody>
          <a:bodyPr spcFirstLastPara="1" wrap="square" lIns="91425" tIns="91425" rIns="91425" bIns="91425" anchor="ctr" anchorCtr="0">
            <a:noAutofit/>
          </a:bodyPr>
          <a:lstStyle/>
          <a:p>
            <a:pPr marL="0" lvl="0" indent="0" algn="r" rtl="0">
              <a:lnSpc>
                <a:spcPct val="115000"/>
              </a:lnSpc>
              <a:spcBef>
                <a:spcPts val="0"/>
              </a:spcBef>
              <a:spcAft>
                <a:spcPts val="300"/>
              </a:spcAft>
              <a:buNone/>
            </a:pPr>
            <a:r>
              <a:rPr lang="es-AR" u="sng">
                <a:solidFill>
                  <a:schemeClr val="hlink"/>
                </a:solidFill>
                <a:latin typeface="Proxima Nova"/>
                <a:ea typeface="Proxima Nova"/>
                <a:cs typeface="Proxima Nova"/>
                <a:sym typeface="Proxima Nova"/>
                <a:hlinkClick r:id="rId3"/>
              </a:rPr>
              <a:t>https://developer.mozilla.org/en-US/docs/Web/Guide/CSS/Getting_Started/Selectors</a:t>
            </a:r>
            <a:endParaRPr/>
          </a:p>
        </p:txBody>
      </p:sp>
      <p:graphicFrame>
        <p:nvGraphicFramePr>
          <p:cNvPr id="446" name="Google Shape;446;p55"/>
          <p:cNvGraphicFramePr/>
          <p:nvPr/>
        </p:nvGraphicFramePr>
        <p:xfrm>
          <a:off x="397338" y="1226075"/>
          <a:ext cx="8190800" cy="4969285"/>
        </p:xfrm>
        <a:graphic>
          <a:graphicData uri="http://schemas.openxmlformats.org/drawingml/2006/table">
            <a:tbl>
              <a:tblPr>
                <a:noFill/>
                <a:tableStyleId>{B2873FE5-0CCA-453C-A38C-501B2C2B98D1}</a:tableStyleId>
              </a:tblPr>
              <a:tblGrid>
                <a:gridCol w="1704600">
                  <a:extLst>
                    <a:ext uri="{9D8B030D-6E8A-4147-A177-3AD203B41FA5}">
                      <a16:colId xmlns:a16="http://schemas.microsoft.com/office/drawing/2014/main" val="20000"/>
                    </a:ext>
                  </a:extLst>
                </a:gridCol>
                <a:gridCol w="3951500">
                  <a:extLst>
                    <a:ext uri="{9D8B030D-6E8A-4147-A177-3AD203B41FA5}">
                      <a16:colId xmlns:a16="http://schemas.microsoft.com/office/drawing/2014/main" val="20001"/>
                    </a:ext>
                  </a:extLst>
                </a:gridCol>
                <a:gridCol w="2534700">
                  <a:extLst>
                    <a:ext uri="{9D8B030D-6E8A-4147-A177-3AD203B41FA5}">
                      <a16:colId xmlns:a16="http://schemas.microsoft.com/office/drawing/2014/main" val="20002"/>
                    </a:ext>
                  </a:extLst>
                </a:gridCol>
              </a:tblGrid>
              <a:tr h="1128775">
                <a:tc>
                  <a:txBody>
                    <a:bodyPr/>
                    <a:lstStyle/>
                    <a:p>
                      <a:pPr marL="0" marR="0" lvl="0" indent="0" algn="ctr" rtl="0">
                        <a:lnSpc>
                          <a:spcPct val="100000"/>
                        </a:lnSpc>
                        <a:spcBef>
                          <a:spcPts val="0"/>
                        </a:spcBef>
                        <a:spcAft>
                          <a:spcPts val="0"/>
                        </a:spcAft>
                        <a:buClr>
                          <a:srgbClr val="000000"/>
                        </a:buClr>
                        <a:buFont typeface="Arial"/>
                        <a:buNone/>
                      </a:pPr>
                      <a:r>
                        <a:rPr lang="es-AR" sz="2600" b="1" i="0" u="none" strike="noStrike" cap="none">
                          <a:solidFill>
                            <a:srgbClr val="FFFFFF"/>
                          </a:solidFill>
                          <a:latin typeface="Arial"/>
                          <a:ea typeface="Arial"/>
                          <a:cs typeface="Arial"/>
                          <a:sym typeface="Arial"/>
                        </a:rPr>
                        <a:t>Tipo Selector</a:t>
                      </a:r>
                      <a:endParaRPr sz="2600"/>
                    </a:p>
                  </a:txBody>
                  <a:tcPr marL="91450" marR="91450" marT="45725" marB="45725" anchor="ctr">
                    <a:lnL w="12700" cap="flat" cmpd="sng">
                      <a:solidFill>
                        <a:srgbClr val="274E13"/>
                      </a:solidFill>
                      <a:prstDash val="solid"/>
                      <a:round/>
                      <a:headEnd type="none" w="sm" len="sm"/>
                      <a:tailEnd type="none" w="sm" len="sm"/>
                    </a:lnL>
                    <a:lnR w="9525"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895D1D"/>
                    </a:solidFill>
                  </a:tcPr>
                </a:tc>
                <a:tc>
                  <a:txBody>
                    <a:bodyPr/>
                    <a:lstStyle/>
                    <a:p>
                      <a:pPr marL="0" marR="0" lvl="0" indent="0" algn="ctr" rtl="0">
                        <a:lnSpc>
                          <a:spcPct val="100000"/>
                        </a:lnSpc>
                        <a:spcBef>
                          <a:spcPts val="0"/>
                        </a:spcBef>
                        <a:spcAft>
                          <a:spcPts val="0"/>
                        </a:spcAft>
                        <a:buClr>
                          <a:srgbClr val="000000"/>
                        </a:buClr>
                        <a:buFont typeface="Arial"/>
                        <a:buNone/>
                      </a:pPr>
                      <a:r>
                        <a:rPr lang="es-AR" sz="2600" b="1" i="0" u="none" strike="noStrike" cap="none">
                          <a:solidFill>
                            <a:srgbClr val="FFFFFF"/>
                          </a:solidFill>
                          <a:latin typeface="Arial"/>
                          <a:ea typeface="Arial"/>
                          <a:cs typeface="Arial"/>
                          <a:sym typeface="Arial"/>
                        </a:rPr>
                        <a:t>Ejemplo HTML</a:t>
                      </a:r>
                      <a:endParaRPr sz="2600"/>
                    </a:p>
                  </a:txBody>
                  <a:tcPr marL="91450" marR="91450" marT="45725" marB="45725" anchor="ctr">
                    <a:lnL w="9525" cap="flat" cmpd="sng">
                      <a:solidFill>
                        <a:srgbClr val="274E13"/>
                      </a:solidFill>
                      <a:prstDash val="solid"/>
                      <a:round/>
                      <a:headEnd type="none" w="sm" len="sm"/>
                      <a:tailEnd type="none" w="sm" len="sm"/>
                    </a:lnL>
                    <a:lnR w="9525"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895D1D"/>
                    </a:solidFill>
                  </a:tcPr>
                </a:tc>
                <a:tc>
                  <a:txBody>
                    <a:bodyPr/>
                    <a:lstStyle/>
                    <a:p>
                      <a:pPr marL="0" marR="0" lvl="0" indent="0" algn="ctr" rtl="0">
                        <a:lnSpc>
                          <a:spcPct val="100000"/>
                        </a:lnSpc>
                        <a:spcBef>
                          <a:spcPts val="0"/>
                        </a:spcBef>
                        <a:spcAft>
                          <a:spcPts val="0"/>
                        </a:spcAft>
                        <a:buClr>
                          <a:srgbClr val="000000"/>
                        </a:buClr>
                        <a:buFont typeface="Arial"/>
                        <a:buNone/>
                      </a:pPr>
                      <a:r>
                        <a:rPr lang="es-AR" sz="2600" b="1" i="0" u="none" strike="noStrike" cap="none">
                          <a:solidFill>
                            <a:srgbClr val="FFFFFF"/>
                          </a:solidFill>
                          <a:latin typeface="Arial"/>
                          <a:ea typeface="Arial"/>
                          <a:cs typeface="Arial"/>
                          <a:sym typeface="Arial"/>
                        </a:rPr>
                        <a:t>Ejemplo CSS</a:t>
                      </a:r>
                      <a:endParaRPr sz="2600"/>
                    </a:p>
                  </a:txBody>
                  <a:tcPr marL="91450" marR="91450" marT="45725" marB="45725" anchor="ctr">
                    <a:lnL w="9525"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895D1D"/>
                    </a:solidFill>
                  </a:tcPr>
                </a:tc>
                <a:extLst>
                  <a:ext uri="{0D108BD9-81ED-4DB2-BD59-A6C34878D82A}">
                    <a16:rowId xmlns:a16="http://schemas.microsoft.com/office/drawing/2014/main" val="10000"/>
                  </a:ext>
                </a:extLst>
              </a:tr>
              <a:tr h="1205325">
                <a:tc>
                  <a:txBody>
                    <a:bodyPr/>
                    <a:lstStyle/>
                    <a:p>
                      <a:pPr marL="0" marR="0" lvl="0" indent="0" algn="l" rtl="0">
                        <a:lnSpc>
                          <a:spcPct val="100000"/>
                        </a:lnSpc>
                        <a:spcBef>
                          <a:spcPts val="0"/>
                        </a:spcBef>
                        <a:spcAft>
                          <a:spcPts val="0"/>
                        </a:spcAft>
                        <a:buClr>
                          <a:srgbClr val="000000"/>
                        </a:buClr>
                        <a:buFont typeface="Arial"/>
                        <a:buNone/>
                      </a:pPr>
                      <a:r>
                        <a:rPr lang="es-AR" sz="2600" b="0" i="0" u="none" strike="noStrike" cap="none">
                          <a:solidFill>
                            <a:srgbClr val="000000"/>
                          </a:solidFill>
                          <a:latin typeface="Arial"/>
                          <a:ea typeface="Arial"/>
                          <a:cs typeface="Arial"/>
                          <a:sym typeface="Arial"/>
                        </a:rPr>
                        <a:t>Tipo</a:t>
                      </a:r>
                      <a:endParaRPr sz="2600"/>
                    </a:p>
                  </a:txBody>
                  <a:tcPr marL="91450" marR="91450" marT="45725" marB="45725" anchor="ctr">
                    <a:lnL w="12700" cap="flat" cmpd="sng">
                      <a:solidFill>
                        <a:srgbClr val="274E13"/>
                      </a:solidFill>
                      <a:prstDash val="solid"/>
                      <a:round/>
                      <a:headEnd type="none" w="sm" len="sm"/>
                      <a:tailEnd type="none" w="sm" len="sm"/>
                    </a:lnL>
                    <a:lnR w="9525"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D9EAD3"/>
                    </a:solidFill>
                  </a:tcPr>
                </a:tc>
                <a:tc>
                  <a:txBody>
                    <a:bodyPr/>
                    <a:lstStyle/>
                    <a:p>
                      <a:pPr marL="0" marR="0" lvl="0" indent="0" algn="ctr" rtl="0">
                        <a:lnSpc>
                          <a:spcPct val="100000"/>
                        </a:lnSpc>
                        <a:spcBef>
                          <a:spcPts val="0"/>
                        </a:spcBef>
                        <a:spcAft>
                          <a:spcPts val="0"/>
                        </a:spcAft>
                        <a:buClr>
                          <a:srgbClr val="000000"/>
                        </a:buClr>
                        <a:buFont typeface="Arial"/>
                        <a:buNone/>
                      </a:pPr>
                      <a:r>
                        <a:rPr lang="es-AR" sz="2600" b="0" i="0" u="none" strike="noStrike" cap="none">
                          <a:solidFill>
                            <a:srgbClr val="000000"/>
                          </a:solidFill>
                          <a:latin typeface="Consolas"/>
                          <a:ea typeface="Consolas"/>
                          <a:cs typeface="Consolas"/>
                          <a:sym typeface="Consolas"/>
                        </a:rPr>
                        <a:t>&lt;p&gt;</a:t>
                      </a:r>
                      <a:endParaRPr sz="2600" b="0" i="0" u="none" strike="noStrike" cap="none">
                        <a:solidFill>
                          <a:srgbClr val="000000"/>
                        </a:solidFill>
                        <a:latin typeface="Consolas"/>
                        <a:ea typeface="Consolas"/>
                        <a:cs typeface="Consolas"/>
                        <a:sym typeface="Consolas"/>
                      </a:endParaRPr>
                    </a:p>
                    <a:p>
                      <a:pPr marL="0" marR="0" lvl="0" indent="0" algn="ctr" rtl="0">
                        <a:lnSpc>
                          <a:spcPct val="100000"/>
                        </a:lnSpc>
                        <a:spcBef>
                          <a:spcPts val="0"/>
                        </a:spcBef>
                        <a:spcAft>
                          <a:spcPts val="0"/>
                        </a:spcAft>
                        <a:buClr>
                          <a:srgbClr val="000000"/>
                        </a:buClr>
                        <a:buFont typeface="Arial"/>
                        <a:buNone/>
                      </a:pPr>
                      <a:r>
                        <a:rPr lang="es-AR" sz="2600" b="0" i="0" u="none" strike="noStrike" cap="none">
                          <a:solidFill>
                            <a:srgbClr val="000000"/>
                          </a:solidFill>
                          <a:latin typeface="Consolas"/>
                          <a:ea typeface="Consolas"/>
                          <a:cs typeface="Consolas"/>
                          <a:sym typeface="Consolas"/>
                        </a:rPr>
                        <a:t>…</a:t>
                      </a:r>
                      <a:endParaRPr sz="2600" b="0" i="0" u="none" strike="noStrike" cap="none">
                        <a:solidFill>
                          <a:srgbClr val="000000"/>
                        </a:solidFill>
                        <a:latin typeface="Consolas"/>
                        <a:ea typeface="Consolas"/>
                        <a:cs typeface="Consolas"/>
                        <a:sym typeface="Consolas"/>
                      </a:endParaRPr>
                    </a:p>
                    <a:p>
                      <a:pPr marL="0" marR="0" lvl="0" indent="0" algn="ctr" rtl="0">
                        <a:lnSpc>
                          <a:spcPct val="100000"/>
                        </a:lnSpc>
                        <a:spcBef>
                          <a:spcPts val="0"/>
                        </a:spcBef>
                        <a:spcAft>
                          <a:spcPts val="0"/>
                        </a:spcAft>
                        <a:buClr>
                          <a:srgbClr val="000000"/>
                        </a:buClr>
                        <a:buFont typeface="Arial"/>
                        <a:buNone/>
                      </a:pPr>
                      <a:r>
                        <a:rPr lang="es-AR" sz="2600" b="0" i="0" u="none" strike="noStrike" cap="none">
                          <a:solidFill>
                            <a:srgbClr val="000000"/>
                          </a:solidFill>
                          <a:latin typeface="Consolas"/>
                          <a:ea typeface="Consolas"/>
                          <a:cs typeface="Consolas"/>
                          <a:sym typeface="Consolas"/>
                        </a:rPr>
                        <a:t>&lt;/p&gt;</a:t>
                      </a:r>
                      <a:endParaRPr sz="2600">
                        <a:latin typeface="Consolas"/>
                        <a:ea typeface="Consolas"/>
                        <a:cs typeface="Consolas"/>
                        <a:sym typeface="Consolas"/>
                      </a:endParaRPr>
                    </a:p>
                  </a:txBody>
                  <a:tcPr marL="91450" marR="91450" marT="45725" marB="45725" anchor="ctr">
                    <a:lnL w="9525" cap="flat" cmpd="sng">
                      <a:solidFill>
                        <a:srgbClr val="274E13"/>
                      </a:solidFill>
                      <a:prstDash val="solid"/>
                      <a:round/>
                      <a:headEnd type="none" w="sm" len="sm"/>
                      <a:tailEnd type="none" w="sm" len="sm"/>
                    </a:lnL>
                    <a:lnR w="9525"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D9EAD3"/>
                    </a:solidFill>
                  </a:tcPr>
                </a:tc>
                <a:tc>
                  <a:txBody>
                    <a:bodyPr/>
                    <a:lstStyle/>
                    <a:p>
                      <a:pPr marL="0" marR="0" lvl="0" indent="0" algn="ctr" rtl="0">
                        <a:lnSpc>
                          <a:spcPct val="100000"/>
                        </a:lnSpc>
                        <a:spcBef>
                          <a:spcPts val="0"/>
                        </a:spcBef>
                        <a:spcAft>
                          <a:spcPts val="0"/>
                        </a:spcAft>
                        <a:buClr>
                          <a:srgbClr val="000000"/>
                        </a:buClr>
                        <a:buFont typeface="Arial"/>
                        <a:buNone/>
                      </a:pPr>
                      <a:r>
                        <a:rPr lang="es-AR" sz="2600" b="0" i="0" u="none" strike="noStrike" cap="none">
                          <a:solidFill>
                            <a:srgbClr val="000000"/>
                          </a:solidFill>
                          <a:latin typeface="Arial"/>
                          <a:ea typeface="Arial"/>
                          <a:cs typeface="Arial"/>
                          <a:sym typeface="Arial"/>
                        </a:rPr>
                        <a:t>p {…}</a:t>
                      </a:r>
                      <a:endParaRPr sz="2600"/>
                    </a:p>
                  </a:txBody>
                  <a:tcPr marL="91450" marR="91450" marT="45725" marB="45725" anchor="ctr">
                    <a:lnL w="9525"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D9EAD3"/>
                    </a:solidFill>
                  </a:tcPr>
                </a:tc>
                <a:extLst>
                  <a:ext uri="{0D108BD9-81ED-4DB2-BD59-A6C34878D82A}">
                    <a16:rowId xmlns:a16="http://schemas.microsoft.com/office/drawing/2014/main" val="10001"/>
                  </a:ext>
                </a:extLst>
              </a:tr>
              <a:tr h="1205325">
                <a:tc>
                  <a:txBody>
                    <a:bodyPr/>
                    <a:lstStyle/>
                    <a:p>
                      <a:pPr marL="0" marR="0" lvl="0" indent="0" algn="l" rtl="0">
                        <a:lnSpc>
                          <a:spcPct val="100000"/>
                        </a:lnSpc>
                        <a:spcBef>
                          <a:spcPts val="0"/>
                        </a:spcBef>
                        <a:spcAft>
                          <a:spcPts val="0"/>
                        </a:spcAft>
                        <a:buClr>
                          <a:srgbClr val="000000"/>
                        </a:buClr>
                        <a:buFont typeface="Arial"/>
                        <a:buNone/>
                      </a:pPr>
                      <a:r>
                        <a:rPr lang="es-AR" sz="2600" b="0" i="0" u="none" strike="noStrike" cap="none">
                          <a:solidFill>
                            <a:srgbClr val="000000"/>
                          </a:solidFill>
                          <a:latin typeface="Arial"/>
                          <a:ea typeface="Arial"/>
                          <a:cs typeface="Arial"/>
                          <a:sym typeface="Arial"/>
                        </a:rPr>
                        <a:t>Clase</a:t>
                      </a:r>
                      <a:endParaRPr sz="2600"/>
                    </a:p>
                  </a:txBody>
                  <a:tcPr marL="91450" marR="91450" marT="45725" marB="45725" anchor="ctr">
                    <a:lnL w="12700" cap="flat" cmpd="sng">
                      <a:solidFill>
                        <a:srgbClr val="274E13"/>
                      </a:solidFill>
                      <a:prstDash val="solid"/>
                      <a:round/>
                      <a:headEnd type="none" w="sm" len="sm"/>
                      <a:tailEnd type="none" w="sm" len="sm"/>
                    </a:lnL>
                    <a:lnR w="9525"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D0E0E3"/>
                    </a:solidFill>
                  </a:tcPr>
                </a:tc>
                <a:tc>
                  <a:txBody>
                    <a:bodyPr/>
                    <a:lstStyle/>
                    <a:p>
                      <a:pPr marL="0" marR="0" lvl="0" indent="0" algn="ctr" rtl="0">
                        <a:lnSpc>
                          <a:spcPct val="100000"/>
                        </a:lnSpc>
                        <a:spcBef>
                          <a:spcPts val="0"/>
                        </a:spcBef>
                        <a:spcAft>
                          <a:spcPts val="0"/>
                        </a:spcAft>
                        <a:buClr>
                          <a:srgbClr val="000000"/>
                        </a:buClr>
                        <a:buFont typeface="Arial"/>
                        <a:buNone/>
                      </a:pPr>
                      <a:r>
                        <a:rPr lang="es-AR" sz="2600" b="0" i="0" u="none" strike="noStrike" cap="none">
                          <a:solidFill>
                            <a:srgbClr val="000000"/>
                          </a:solidFill>
                          <a:latin typeface="Consolas"/>
                          <a:ea typeface="Consolas"/>
                          <a:cs typeface="Consolas"/>
                          <a:sym typeface="Consolas"/>
                        </a:rPr>
                        <a:t>&lt;p class=</a:t>
                      </a:r>
                      <a:r>
                        <a:rPr lang="es-AR" sz="2600">
                          <a:latin typeface="Consolas"/>
                          <a:ea typeface="Consolas"/>
                          <a:cs typeface="Consolas"/>
                          <a:sym typeface="Consolas"/>
                        </a:rPr>
                        <a:t>"</a:t>
                      </a:r>
                      <a:r>
                        <a:rPr lang="es-AR" sz="2600" b="0" i="0" u="none" strike="noStrike" cap="none">
                          <a:solidFill>
                            <a:srgbClr val="000000"/>
                          </a:solidFill>
                          <a:latin typeface="Consolas"/>
                          <a:ea typeface="Consolas"/>
                          <a:cs typeface="Consolas"/>
                          <a:sym typeface="Consolas"/>
                        </a:rPr>
                        <a:t>clase</a:t>
                      </a:r>
                      <a:r>
                        <a:rPr lang="es-AR" sz="2600">
                          <a:latin typeface="Consolas"/>
                          <a:ea typeface="Consolas"/>
                          <a:cs typeface="Consolas"/>
                          <a:sym typeface="Consolas"/>
                        </a:rPr>
                        <a:t>"</a:t>
                      </a:r>
                      <a:r>
                        <a:rPr lang="es-AR" sz="2600" b="0" i="0" u="none" strike="noStrike" cap="none">
                          <a:solidFill>
                            <a:srgbClr val="000000"/>
                          </a:solidFill>
                          <a:latin typeface="Consolas"/>
                          <a:ea typeface="Consolas"/>
                          <a:cs typeface="Consolas"/>
                          <a:sym typeface="Consolas"/>
                        </a:rPr>
                        <a:t>&gt;</a:t>
                      </a:r>
                      <a:endParaRPr sz="2600" b="0" i="0" u="none" strike="noStrike" cap="none">
                        <a:solidFill>
                          <a:srgbClr val="000000"/>
                        </a:solidFill>
                        <a:latin typeface="Consolas"/>
                        <a:ea typeface="Consolas"/>
                        <a:cs typeface="Consolas"/>
                        <a:sym typeface="Consolas"/>
                      </a:endParaRPr>
                    </a:p>
                    <a:p>
                      <a:pPr marL="0" marR="0" lvl="0" indent="0" algn="ctr" rtl="0">
                        <a:lnSpc>
                          <a:spcPct val="100000"/>
                        </a:lnSpc>
                        <a:spcBef>
                          <a:spcPts val="0"/>
                        </a:spcBef>
                        <a:spcAft>
                          <a:spcPts val="0"/>
                        </a:spcAft>
                        <a:buClr>
                          <a:srgbClr val="000000"/>
                        </a:buClr>
                        <a:buFont typeface="Arial"/>
                        <a:buNone/>
                      </a:pPr>
                      <a:r>
                        <a:rPr lang="es-AR" sz="2600" b="0" i="0" u="none" strike="noStrike" cap="none">
                          <a:solidFill>
                            <a:srgbClr val="000000"/>
                          </a:solidFill>
                          <a:latin typeface="Consolas"/>
                          <a:ea typeface="Consolas"/>
                          <a:cs typeface="Consolas"/>
                          <a:sym typeface="Consolas"/>
                        </a:rPr>
                        <a:t>…</a:t>
                      </a:r>
                      <a:endParaRPr sz="2600" b="0" i="0" u="none" strike="noStrike" cap="none">
                        <a:solidFill>
                          <a:srgbClr val="000000"/>
                        </a:solidFill>
                        <a:latin typeface="Consolas"/>
                        <a:ea typeface="Consolas"/>
                        <a:cs typeface="Consolas"/>
                        <a:sym typeface="Consolas"/>
                      </a:endParaRPr>
                    </a:p>
                    <a:p>
                      <a:pPr marL="0" marR="0" lvl="0" indent="0" algn="ctr" rtl="0">
                        <a:lnSpc>
                          <a:spcPct val="100000"/>
                        </a:lnSpc>
                        <a:spcBef>
                          <a:spcPts val="0"/>
                        </a:spcBef>
                        <a:spcAft>
                          <a:spcPts val="0"/>
                        </a:spcAft>
                        <a:buClr>
                          <a:srgbClr val="000000"/>
                        </a:buClr>
                        <a:buFont typeface="Arial"/>
                        <a:buNone/>
                      </a:pPr>
                      <a:r>
                        <a:rPr lang="es-AR" sz="2600" b="0" i="0" u="none" strike="noStrike" cap="none">
                          <a:solidFill>
                            <a:srgbClr val="000000"/>
                          </a:solidFill>
                          <a:latin typeface="Consolas"/>
                          <a:ea typeface="Consolas"/>
                          <a:cs typeface="Consolas"/>
                          <a:sym typeface="Consolas"/>
                        </a:rPr>
                        <a:t>&lt;/p&gt;</a:t>
                      </a:r>
                      <a:endParaRPr sz="2600">
                        <a:latin typeface="Consolas"/>
                        <a:ea typeface="Consolas"/>
                        <a:cs typeface="Consolas"/>
                        <a:sym typeface="Consolas"/>
                      </a:endParaRPr>
                    </a:p>
                  </a:txBody>
                  <a:tcPr marL="91450" marR="91450" marT="45725" marB="45725" anchor="ctr">
                    <a:lnL w="9525" cap="flat" cmpd="sng">
                      <a:solidFill>
                        <a:srgbClr val="274E13"/>
                      </a:solidFill>
                      <a:prstDash val="solid"/>
                      <a:round/>
                      <a:headEnd type="none" w="sm" len="sm"/>
                      <a:tailEnd type="none" w="sm" len="sm"/>
                    </a:lnL>
                    <a:lnR w="9525"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D0E0E3"/>
                    </a:solidFill>
                  </a:tcPr>
                </a:tc>
                <a:tc>
                  <a:txBody>
                    <a:bodyPr/>
                    <a:lstStyle/>
                    <a:p>
                      <a:pPr marL="0" marR="0" lvl="0" indent="0" algn="ctr" rtl="0">
                        <a:lnSpc>
                          <a:spcPct val="100000"/>
                        </a:lnSpc>
                        <a:spcBef>
                          <a:spcPts val="0"/>
                        </a:spcBef>
                        <a:spcAft>
                          <a:spcPts val="0"/>
                        </a:spcAft>
                        <a:buClr>
                          <a:srgbClr val="000000"/>
                        </a:buClr>
                        <a:buFont typeface="Arial"/>
                        <a:buNone/>
                      </a:pPr>
                      <a:r>
                        <a:rPr lang="es-AR" sz="2600" b="0" i="0" u="none" strike="noStrike" cap="none">
                          <a:solidFill>
                            <a:srgbClr val="000000"/>
                          </a:solidFill>
                          <a:latin typeface="Arial"/>
                          <a:ea typeface="Arial"/>
                          <a:cs typeface="Arial"/>
                          <a:sym typeface="Arial"/>
                        </a:rPr>
                        <a:t>.clase {…}</a:t>
                      </a:r>
                      <a:endParaRPr sz="2600"/>
                    </a:p>
                  </a:txBody>
                  <a:tcPr marL="91450" marR="91450" marT="45725" marB="45725" anchor="ctr">
                    <a:lnL w="9525"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D0E0E3"/>
                    </a:solidFill>
                  </a:tcPr>
                </a:tc>
                <a:extLst>
                  <a:ext uri="{0D108BD9-81ED-4DB2-BD59-A6C34878D82A}">
                    <a16:rowId xmlns:a16="http://schemas.microsoft.com/office/drawing/2014/main" val="10002"/>
                  </a:ext>
                </a:extLst>
              </a:tr>
              <a:tr h="1205325">
                <a:tc>
                  <a:txBody>
                    <a:bodyPr/>
                    <a:lstStyle/>
                    <a:p>
                      <a:pPr marL="0" marR="0" lvl="0" indent="0" algn="l" rtl="0">
                        <a:lnSpc>
                          <a:spcPct val="100000"/>
                        </a:lnSpc>
                        <a:spcBef>
                          <a:spcPts val="0"/>
                        </a:spcBef>
                        <a:spcAft>
                          <a:spcPts val="0"/>
                        </a:spcAft>
                        <a:buClr>
                          <a:srgbClr val="000000"/>
                        </a:buClr>
                        <a:buFont typeface="Arial"/>
                        <a:buNone/>
                      </a:pPr>
                      <a:r>
                        <a:rPr lang="es-AR" sz="2600" b="0" i="0" u="none" strike="noStrike" cap="none">
                          <a:solidFill>
                            <a:srgbClr val="000000"/>
                          </a:solidFill>
                          <a:latin typeface="Arial"/>
                          <a:ea typeface="Arial"/>
                          <a:cs typeface="Arial"/>
                          <a:sym typeface="Arial"/>
                        </a:rPr>
                        <a:t>Id</a:t>
                      </a:r>
                      <a:endParaRPr sz="2600"/>
                    </a:p>
                  </a:txBody>
                  <a:tcPr marL="91450" marR="91450" marT="45725" marB="45725" anchor="ctr">
                    <a:lnL w="12700" cap="flat" cmpd="sng">
                      <a:solidFill>
                        <a:srgbClr val="274E13"/>
                      </a:solidFill>
                      <a:prstDash val="solid"/>
                      <a:round/>
                      <a:headEnd type="none" w="sm" len="sm"/>
                      <a:tailEnd type="none" w="sm" len="sm"/>
                    </a:lnL>
                    <a:lnR w="9525"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D9EAD3"/>
                    </a:solidFill>
                  </a:tcPr>
                </a:tc>
                <a:tc>
                  <a:txBody>
                    <a:bodyPr/>
                    <a:lstStyle/>
                    <a:p>
                      <a:pPr marL="0" marR="0" lvl="0" indent="0" algn="ctr" rtl="0">
                        <a:lnSpc>
                          <a:spcPct val="100000"/>
                        </a:lnSpc>
                        <a:spcBef>
                          <a:spcPts val="0"/>
                        </a:spcBef>
                        <a:spcAft>
                          <a:spcPts val="0"/>
                        </a:spcAft>
                        <a:buClr>
                          <a:srgbClr val="000000"/>
                        </a:buClr>
                        <a:buFont typeface="Arial"/>
                        <a:buNone/>
                      </a:pPr>
                      <a:r>
                        <a:rPr lang="es-AR" sz="2600" b="0" i="0" u="none" strike="noStrike" cap="none">
                          <a:solidFill>
                            <a:srgbClr val="000000"/>
                          </a:solidFill>
                          <a:latin typeface="Consolas"/>
                          <a:ea typeface="Consolas"/>
                          <a:cs typeface="Consolas"/>
                          <a:sym typeface="Consolas"/>
                        </a:rPr>
                        <a:t>&lt;p id=</a:t>
                      </a:r>
                      <a:r>
                        <a:rPr lang="es-AR" sz="2600">
                          <a:latin typeface="Consolas"/>
                          <a:ea typeface="Consolas"/>
                          <a:cs typeface="Consolas"/>
                          <a:sym typeface="Consolas"/>
                        </a:rPr>
                        <a:t>"</a:t>
                      </a:r>
                      <a:r>
                        <a:rPr lang="es-AR" sz="2600" b="0" i="0" u="none" strike="noStrike" cap="none">
                          <a:solidFill>
                            <a:srgbClr val="000000"/>
                          </a:solidFill>
                          <a:latin typeface="Consolas"/>
                          <a:ea typeface="Consolas"/>
                          <a:cs typeface="Consolas"/>
                          <a:sym typeface="Consolas"/>
                        </a:rPr>
                        <a:t>identif</a:t>
                      </a:r>
                      <a:r>
                        <a:rPr lang="es-AR" sz="2600">
                          <a:latin typeface="Consolas"/>
                          <a:ea typeface="Consolas"/>
                          <a:cs typeface="Consolas"/>
                          <a:sym typeface="Consolas"/>
                        </a:rPr>
                        <a:t>"</a:t>
                      </a:r>
                      <a:r>
                        <a:rPr lang="es-AR" sz="2600" b="0" i="0" u="none" strike="noStrike" cap="none">
                          <a:solidFill>
                            <a:srgbClr val="000000"/>
                          </a:solidFill>
                          <a:latin typeface="Consolas"/>
                          <a:ea typeface="Consolas"/>
                          <a:cs typeface="Consolas"/>
                          <a:sym typeface="Consolas"/>
                        </a:rPr>
                        <a:t>&gt;</a:t>
                      </a:r>
                      <a:endParaRPr sz="2600" b="0" i="0" u="none" strike="noStrike" cap="none">
                        <a:solidFill>
                          <a:srgbClr val="000000"/>
                        </a:solidFill>
                        <a:latin typeface="Consolas"/>
                        <a:ea typeface="Consolas"/>
                        <a:cs typeface="Consolas"/>
                        <a:sym typeface="Consolas"/>
                      </a:endParaRPr>
                    </a:p>
                    <a:p>
                      <a:pPr marL="0" marR="0" lvl="0" indent="0" algn="ctr" rtl="0">
                        <a:lnSpc>
                          <a:spcPct val="100000"/>
                        </a:lnSpc>
                        <a:spcBef>
                          <a:spcPts val="0"/>
                        </a:spcBef>
                        <a:spcAft>
                          <a:spcPts val="0"/>
                        </a:spcAft>
                        <a:buClr>
                          <a:srgbClr val="000000"/>
                        </a:buClr>
                        <a:buFont typeface="Arial"/>
                        <a:buNone/>
                      </a:pPr>
                      <a:r>
                        <a:rPr lang="es-AR" sz="2600" b="0" i="0" u="none" strike="noStrike" cap="none">
                          <a:solidFill>
                            <a:srgbClr val="000000"/>
                          </a:solidFill>
                          <a:latin typeface="Consolas"/>
                          <a:ea typeface="Consolas"/>
                          <a:cs typeface="Consolas"/>
                          <a:sym typeface="Consolas"/>
                        </a:rPr>
                        <a:t>…</a:t>
                      </a:r>
                      <a:endParaRPr sz="2600" b="0" i="0" u="none" strike="noStrike" cap="none">
                        <a:solidFill>
                          <a:srgbClr val="000000"/>
                        </a:solidFill>
                        <a:latin typeface="Consolas"/>
                        <a:ea typeface="Consolas"/>
                        <a:cs typeface="Consolas"/>
                        <a:sym typeface="Consolas"/>
                      </a:endParaRPr>
                    </a:p>
                    <a:p>
                      <a:pPr marL="0" marR="0" lvl="0" indent="0" algn="ctr" rtl="0">
                        <a:lnSpc>
                          <a:spcPct val="100000"/>
                        </a:lnSpc>
                        <a:spcBef>
                          <a:spcPts val="0"/>
                        </a:spcBef>
                        <a:spcAft>
                          <a:spcPts val="0"/>
                        </a:spcAft>
                        <a:buClr>
                          <a:srgbClr val="000000"/>
                        </a:buClr>
                        <a:buFont typeface="Arial"/>
                        <a:buNone/>
                      </a:pPr>
                      <a:r>
                        <a:rPr lang="es-AR" sz="2600" b="0" i="0" u="none" strike="noStrike" cap="none">
                          <a:solidFill>
                            <a:srgbClr val="000000"/>
                          </a:solidFill>
                          <a:latin typeface="Consolas"/>
                          <a:ea typeface="Consolas"/>
                          <a:cs typeface="Consolas"/>
                          <a:sym typeface="Consolas"/>
                        </a:rPr>
                        <a:t>&lt;/p&gt;</a:t>
                      </a:r>
                      <a:endParaRPr sz="2600">
                        <a:latin typeface="Consolas"/>
                        <a:ea typeface="Consolas"/>
                        <a:cs typeface="Consolas"/>
                        <a:sym typeface="Consolas"/>
                      </a:endParaRPr>
                    </a:p>
                  </a:txBody>
                  <a:tcPr marL="91450" marR="91450" marT="45725" marB="45725" anchor="ctr">
                    <a:lnL w="9525" cap="flat" cmpd="sng">
                      <a:solidFill>
                        <a:srgbClr val="274E13"/>
                      </a:solidFill>
                      <a:prstDash val="solid"/>
                      <a:round/>
                      <a:headEnd type="none" w="sm" len="sm"/>
                      <a:tailEnd type="none" w="sm" len="sm"/>
                    </a:lnL>
                    <a:lnR w="9525"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D9EAD3"/>
                    </a:solidFill>
                  </a:tcPr>
                </a:tc>
                <a:tc>
                  <a:txBody>
                    <a:bodyPr/>
                    <a:lstStyle/>
                    <a:p>
                      <a:pPr marL="0" marR="0" lvl="0" indent="0" algn="ctr" rtl="0">
                        <a:lnSpc>
                          <a:spcPct val="100000"/>
                        </a:lnSpc>
                        <a:spcBef>
                          <a:spcPts val="0"/>
                        </a:spcBef>
                        <a:spcAft>
                          <a:spcPts val="0"/>
                        </a:spcAft>
                        <a:buClr>
                          <a:srgbClr val="000000"/>
                        </a:buClr>
                        <a:buFont typeface="Arial"/>
                        <a:buNone/>
                      </a:pPr>
                      <a:r>
                        <a:rPr lang="es-AR" sz="2600" b="0" i="0" u="none" strike="noStrike" cap="none">
                          <a:solidFill>
                            <a:srgbClr val="000000"/>
                          </a:solidFill>
                          <a:latin typeface="Arial"/>
                          <a:ea typeface="Arial"/>
                          <a:cs typeface="Arial"/>
                          <a:sym typeface="Arial"/>
                        </a:rPr>
                        <a:t>#identif {…}</a:t>
                      </a:r>
                      <a:endParaRPr sz="2600"/>
                    </a:p>
                  </a:txBody>
                  <a:tcPr marL="91450" marR="91450" marT="45725" marB="45725" anchor="ctr">
                    <a:lnL w="9525" cap="flat" cmpd="sng">
                      <a:solidFill>
                        <a:srgbClr val="274E13"/>
                      </a:solidFill>
                      <a:prstDash val="solid"/>
                      <a:round/>
                      <a:headEnd type="none" w="sm" len="sm"/>
                      <a:tailEnd type="none" w="sm" len="sm"/>
                    </a:lnL>
                    <a:lnR w="12700" cap="flat" cmpd="sng">
                      <a:solidFill>
                        <a:srgbClr val="274E13"/>
                      </a:solidFill>
                      <a:prstDash val="solid"/>
                      <a:round/>
                      <a:headEnd type="none" w="sm" len="sm"/>
                      <a:tailEnd type="none" w="sm" len="sm"/>
                    </a:lnR>
                    <a:lnT w="12700" cap="flat" cmpd="sng">
                      <a:solidFill>
                        <a:srgbClr val="274E13"/>
                      </a:solidFill>
                      <a:prstDash val="solid"/>
                      <a:round/>
                      <a:headEnd type="none" w="sm" len="sm"/>
                      <a:tailEnd type="none" w="sm" len="sm"/>
                    </a:lnT>
                    <a:lnB w="12700" cap="flat" cmpd="sng">
                      <a:solidFill>
                        <a:srgbClr val="274E13"/>
                      </a:solidFill>
                      <a:prstDash val="solid"/>
                      <a:round/>
                      <a:headEnd type="none" w="sm" len="sm"/>
                      <a:tailEnd type="none" w="sm" len="sm"/>
                    </a:lnB>
                    <a:solidFill>
                      <a:srgbClr val="D9EAD3"/>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6"/>
          <p:cNvSpPr txBox="1"/>
          <p:nvPr/>
        </p:nvSpPr>
        <p:spPr>
          <a:xfrm>
            <a:off x="1183700" y="1153350"/>
            <a:ext cx="2569800" cy="16272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AR" sz="3000"/>
              <a:t>Programación básica</a:t>
            </a:r>
            <a:endParaRPr sz="3000"/>
          </a:p>
        </p:txBody>
      </p:sp>
      <p:sp>
        <p:nvSpPr>
          <p:cNvPr id="196" name="Google Shape;196;p26"/>
          <p:cNvSpPr txBox="1"/>
          <p:nvPr/>
        </p:nvSpPr>
        <p:spPr>
          <a:xfrm>
            <a:off x="5284050" y="1153350"/>
            <a:ext cx="2569800" cy="1627200"/>
          </a:xfrm>
          <a:prstGeom prst="rect">
            <a:avLst/>
          </a:prstGeom>
          <a:solidFill>
            <a:srgbClr val="FFF2CC"/>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AR" sz="3000"/>
              <a:t>Front end</a:t>
            </a:r>
            <a:endParaRPr sz="3000"/>
          </a:p>
        </p:txBody>
      </p:sp>
      <p:sp>
        <p:nvSpPr>
          <p:cNvPr id="197" name="Google Shape;197;p26"/>
          <p:cNvSpPr txBox="1"/>
          <p:nvPr/>
        </p:nvSpPr>
        <p:spPr>
          <a:xfrm>
            <a:off x="1183700" y="3156718"/>
            <a:ext cx="2569800" cy="16272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AR" sz="3000"/>
              <a:t>Programación orientada a objetos</a:t>
            </a:r>
            <a:endParaRPr sz="3000"/>
          </a:p>
        </p:txBody>
      </p:sp>
      <p:sp>
        <p:nvSpPr>
          <p:cNvPr id="198" name="Google Shape;198;p26"/>
          <p:cNvSpPr txBox="1"/>
          <p:nvPr/>
        </p:nvSpPr>
        <p:spPr>
          <a:xfrm>
            <a:off x="5284050" y="3156718"/>
            <a:ext cx="2569800" cy="1627200"/>
          </a:xfrm>
          <a:prstGeom prst="rect">
            <a:avLst/>
          </a:prstGeom>
          <a:solidFill>
            <a:srgbClr val="FFF2CC"/>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AR" sz="3000"/>
              <a:t>Back end</a:t>
            </a:r>
            <a:endParaRPr sz="3000"/>
          </a:p>
        </p:txBody>
      </p:sp>
      <p:sp>
        <p:nvSpPr>
          <p:cNvPr id="199" name="Google Shape;199;p26"/>
          <p:cNvSpPr txBox="1"/>
          <p:nvPr/>
        </p:nvSpPr>
        <p:spPr>
          <a:xfrm>
            <a:off x="1183700" y="5106158"/>
            <a:ext cx="2569800" cy="1627200"/>
          </a:xfrm>
          <a:prstGeom prst="rect">
            <a:avLst/>
          </a:prstGeom>
          <a:solidFill>
            <a:schemeClr val="lt2"/>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AR" sz="3000"/>
              <a:t>Bases de datos</a:t>
            </a:r>
            <a:endParaRPr sz="3000"/>
          </a:p>
        </p:txBody>
      </p:sp>
      <p:sp>
        <p:nvSpPr>
          <p:cNvPr id="200" name="Google Shape;200;p26"/>
          <p:cNvSpPr txBox="1"/>
          <p:nvPr/>
        </p:nvSpPr>
        <p:spPr>
          <a:xfrm>
            <a:off x="5284050" y="5106158"/>
            <a:ext cx="2569800" cy="1627200"/>
          </a:xfrm>
          <a:prstGeom prst="rect">
            <a:avLst/>
          </a:prstGeom>
          <a:solidFill>
            <a:srgbClr val="FFF2CC"/>
          </a:solid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AR" sz="3000"/>
              <a:t>Integracion</a:t>
            </a:r>
            <a:endParaRPr sz="3000"/>
          </a:p>
        </p:txBody>
      </p:sp>
      <p:sp>
        <p:nvSpPr>
          <p:cNvPr id="201" name="Google Shape;201;p26"/>
          <p:cNvSpPr txBox="1"/>
          <p:nvPr/>
        </p:nvSpPr>
        <p:spPr>
          <a:xfrm>
            <a:off x="665000" y="76200"/>
            <a:ext cx="3607200" cy="786900"/>
          </a:xfrm>
          <a:prstGeom prst="rect">
            <a:avLst/>
          </a:prstGeom>
          <a:solidFill>
            <a:schemeClr val="lt2"/>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AR" sz="3000"/>
              <a:t>Programación</a:t>
            </a:r>
            <a:endParaRPr sz="3000"/>
          </a:p>
        </p:txBody>
      </p:sp>
      <p:sp>
        <p:nvSpPr>
          <p:cNvPr id="202" name="Google Shape;202;p26"/>
          <p:cNvSpPr txBox="1"/>
          <p:nvPr/>
        </p:nvSpPr>
        <p:spPr>
          <a:xfrm>
            <a:off x="4765350" y="76200"/>
            <a:ext cx="3607200" cy="786900"/>
          </a:xfrm>
          <a:prstGeom prst="rect">
            <a:avLst/>
          </a:prstGeom>
          <a:solidFill>
            <a:srgbClr val="FFF2CC"/>
          </a:solidFill>
          <a:ln w="7620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AR" sz="3000"/>
              <a:t>Web</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6"/>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Selectores - </a:t>
            </a:r>
            <a:r>
              <a:rPr lang="es-AR" b="1"/>
              <a:t>Tipo</a:t>
            </a:r>
            <a:endParaRPr b="1"/>
          </a:p>
        </p:txBody>
      </p:sp>
      <p:sp>
        <p:nvSpPr>
          <p:cNvPr id="452" name="Google Shape;452;p56"/>
          <p:cNvSpPr txBox="1">
            <a:spLocks noGrp="1"/>
          </p:cNvSpPr>
          <p:nvPr>
            <p:ph type="body" idx="4294967295"/>
          </p:nvPr>
        </p:nvSpPr>
        <p:spPr>
          <a:xfrm>
            <a:off x="311700" y="1384925"/>
            <a:ext cx="8520600" cy="50328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s-AR" sz="2800"/>
              <a:t>Son los más básicos</a:t>
            </a:r>
            <a:endParaRPr sz="2800"/>
          </a:p>
          <a:p>
            <a:pPr marL="457200" lvl="0" indent="-406400" algn="l" rtl="0">
              <a:spcBef>
                <a:spcPts val="0"/>
              </a:spcBef>
              <a:spcAft>
                <a:spcPts val="0"/>
              </a:spcAft>
              <a:buSzPts val="2800"/>
              <a:buChar char="●"/>
            </a:pPr>
            <a:r>
              <a:rPr lang="es-AR" sz="2800"/>
              <a:t>Funciona con los elementos sin ningún atributo especial</a:t>
            </a:r>
            <a:endParaRPr sz="2800"/>
          </a:p>
          <a:p>
            <a:pPr marL="457200" lvl="0" indent="-406400" algn="l" rtl="0">
              <a:spcBef>
                <a:spcPts val="0"/>
              </a:spcBef>
              <a:spcAft>
                <a:spcPts val="0"/>
              </a:spcAft>
              <a:buSzPts val="2800"/>
              <a:buChar char="●"/>
            </a:pPr>
            <a:r>
              <a:rPr lang="es-AR" sz="2800"/>
              <a:t>Hay que tratar de usarlos, cuando es posible, porque son más fáciles de manejar</a:t>
            </a:r>
            <a:endParaRPr sz="2800"/>
          </a:p>
          <a:p>
            <a:pPr marL="0" lvl="0" indent="3314700" algn="l" rtl="0">
              <a:spcBef>
                <a:spcPts val="1000"/>
              </a:spcBef>
              <a:spcAft>
                <a:spcPts val="0"/>
              </a:spcAft>
              <a:buNone/>
            </a:pPr>
            <a:endParaRPr sz="2800">
              <a:solidFill>
                <a:srgbClr val="4BA173"/>
              </a:solidFill>
            </a:endParaRPr>
          </a:p>
          <a:p>
            <a:pPr marL="0" lvl="0" indent="0" algn="l" rtl="0">
              <a:spcBef>
                <a:spcPts val="1000"/>
              </a:spcBef>
              <a:spcAft>
                <a:spcPts val="0"/>
              </a:spcAft>
              <a:buNone/>
            </a:pPr>
            <a:endParaRPr/>
          </a:p>
        </p:txBody>
      </p:sp>
      <p:sp>
        <p:nvSpPr>
          <p:cNvPr id="453" name="Google Shape;453;p56"/>
          <p:cNvSpPr txBox="1"/>
          <p:nvPr/>
        </p:nvSpPr>
        <p:spPr>
          <a:xfrm>
            <a:off x="573500" y="4021575"/>
            <a:ext cx="3937200" cy="21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sz="2000" b="1">
                <a:latin typeface="Consolas"/>
                <a:ea typeface="Consolas"/>
                <a:cs typeface="Consolas"/>
                <a:sym typeface="Consolas"/>
              </a:rPr>
              <a:t>HTML</a:t>
            </a:r>
            <a:endParaRPr sz="2000" b="1">
              <a:solidFill>
                <a:schemeClr val="accent2"/>
              </a:solidFill>
              <a:latin typeface="Consolas"/>
              <a:ea typeface="Consolas"/>
              <a:cs typeface="Consolas"/>
              <a:sym typeface="Consolas"/>
            </a:endParaRPr>
          </a:p>
          <a:p>
            <a:pPr marL="0" lvl="0" indent="0" algn="l" rtl="0">
              <a:spcBef>
                <a:spcPts val="0"/>
              </a:spcBef>
              <a:spcAft>
                <a:spcPts val="0"/>
              </a:spcAft>
              <a:buNone/>
            </a:pPr>
            <a:r>
              <a:rPr lang="es-AR" sz="2000">
                <a:solidFill>
                  <a:schemeClr val="accent2"/>
                </a:solidFill>
                <a:latin typeface="Consolas"/>
                <a:ea typeface="Consolas"/>
                <a:cs typeface="Consolas"/>
                <a:sym typeface="Consolas"/>
              </a:rPr>
              <a:t>&lt;p&gt;</a:t>
            </a:r>
            <a:r>
              <a:rPr lang="es-AR" sz="2000">
                <a:solidFill>
                  <a:schemeClr val="dk1"/>
                </a:solidFill>
                <a:latin typeface="Consolas"/>
                <a:ea typeface="Consolas"/>
                <a:cs typeface="Consolas"/>
                <a:sym typeface="Consolas"/>
              </a:rPr>
              <a:t>...</a:t>
            </a:r>
            <a:r>
              <a:rPr lang="es-AR" sz="2000">
                <a:solidFill>
                  <a:schemeClr val="accent2"/>
                </a:solidFill>
                <a:latin typeface="Consolas"/>
                <a:ea typeface="Consolas"/>
                <a:cs typeface="Consolas"/>
                <a:sym typeface="Consolas"/>
              </a:rPr>
              <a:t>&lt;/p&gt;						</a:t>
            </a:r>
            <a:endParaRPr sz="2000">
              <a:solidFill>
                <a:schemeClr val="lt1"/>
              </a:solidFill>
              <a:highlight>
                <a:schemeClr val="accent3"/>
              </a:highlight>
              <a:latin typeface="Consolas"/>
              <a:ea typeface="Consolas"/>
              <a:cs typeface="Consolas"/>
              <a:sym typeface="Consolas"/>
            </a:endParaRPr>
          </a:p>
          <a:p>
            <a:pPr marL="0" lvl="0" indent="0" algn="l" rtl="0">
              <a:spcBef>
                <a:spcPts val="0"/>
              </a:spcBef>
              <a:spcAft>
                <a:spcPts val="0"/>
              </a:spcAft>
              <a:buNone/>
            </a:pPr>
            <a:endParaRPr sz="2000">
              <a:solidFill>
                <a:schemeClr val="accent2"/>
              </a:solidFill>
              <a:latin typeface="Consolas"/>
              <a:ea typeface="Consolas"/>
              <a:cs typeface="Consolas"/>
              <a:sym typeface="Consolas"/>
            </a:endParaRPr>
          </a:p>
          <a:p>
            <a:pPr marL="0" lvl="0" indent="0" algn="l" rtl="0">
              <a:spcBef>
                <a:spcPts val="0"/>
              </a:spcBef>
              <a:spcAft>
                <a:spcPts val="0"/>
              </a:spcAft>
              <a:buNone/>
            </a:pPr>
            <a:r>
              <a:rPr lang="es-AR" sz="2000" b="1">
                <a:latin typeface="Consolas"/>
                <a:ea typeface="Consolas"/>
                <a:cs typeface="Consolas"/>
                <a:sym typeface="Consolas"/>
              </a:rPr>
              <a:t>CSS</a:t>
            </a:r>
            <a:endParaRPr sz="2000" b="1">
              <a:latin typeface="Consolas"/>
              <a:ea typeface="Consolas"/>
              <a:cs typeface="Consolas"/>
              <a:sym typeface="Consolas"/>
            </a:endParaRPr>
          </a:p>
          <a:p>
            <a:pPr marL="0" lvl="0" indent="0" algn="l" rtl="0">
              <a:spcBef>
                <a:spcPts val="0"/>
              </a:spcBef>
              <a:spcAft>
                <a:spcPts val="0"/>
              </a:spcAft>
              <a:buNone/>
            </a:pPr>
            <a:r>
              <a:rPr lang="es-AR" sz="2000">
                <a:solidFill>
                  <a:schemeClr val="accent2"/>
                </a:solidFill>
                <a:latin typeface="Consolas"/>
                <a:ea typeface="Consolas"/>
                <a:cs typeface="Consolas"/>
                <a:sym typeface="Consolas"/>
              </a:rPr>
              <a:t>p</a:t>
            </a:r>
            <a:r>
              <a:rPr lang="es-AR" sz="2000">
                <a:latin typeface="Consolas"/>
                <a:ea typeface="Consolas"/>
                <a:cs typeface="Consolas"/>
                <a:sym typeface="Consolas"/>
              </a:rPr>
              <a:t> {...}</a:t>
            </a:r>
            <a:r>
              <a:rPr lang="es-AR" sz="2000" b="1">
                <a:latin typeface="Consolas"/>
                <a:ea typeface="Consolas"/>
                <a:cs typeface="Consolas"/>
                <a:sym typeface="Consolas"/>
              </a:rPr>
              <a:t>						</a:t>
            </a:r>
            <a:endParaRPr sz="2000" b="1">
              <a:latin typeface="Consolas"/>
              <a:ea typeface="Consolas"/>
              <a:cs typeface="Consolas"/>
              <a:sym typeface="Consola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57"/>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Selectores - </a:t>
            </a:r>
            <a:r>
              <a:rPr lang="es-AR" b="1"/>
              <a:t>Clase</a:t>
            </a:r>
            <a:endParaRPr b="1"/>
          </a:p>
        </p:txBody>
      </p:sp>
      <p:sp>
        <p:nvSpPr>
          <p:cNvPr id="459" name="Google Shape;459;p57"/>
          <p:cNvSpPr txBox="1">
            <a:spLocks noGrp="1"/>
          </p:cNvSpPr>
          <p:nvPr>
            <p:ph type="body" idx="4294967295"/>
          </p:nvPr>
        </p:nvSpPr>
        <p:spPr>
          <a:xfrm>
            <a:off x="311700" y="1405925"/>
            <a:ext cx="8520600" cy="50118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s-AR" sz="2800"/>
              <a:t>Permite ponerle el mismo estilo a una lista de elementos, agregándole el atributo class</a:t>
            </a:r>
            <a:endParaRPr sz="2800"/>
          </a:p>
          <a:p>
            <a:pPr marL="457200" lvl="0" indent="-406400" algn="l" rtl="0">
              <a:spcBef>
                <a:spcPts val="0"/>
              </a:spcBef>
              <a:spcAft>
                <a:spcPts val="0"/>
              </a:spcAft>
              <a:buSzPts val="2800"/>
              <a:buChar char="●"/>
            </a:pPr>
            <a:r>
              <a:rPr lang="es-AR" sz="2800"/>
              <a:t>Las clases se escriben en CSS poniendo un punto</a:t>
            </a:r>
            <a:r>
              <a:rPr lang="es-AR"/>
              <a:t> “.”</a:t>
            </a:r>
            <a:r>
              <a:rPr lang="es-AR" sz="2800"/>
              <a:t> adelante del nombre de la clase</a:t>
            </a:r>
            <a:endParaRPr sz="2800"/>
          </a:p>
          <a:p>
            <a:pPr marL="457200" lvl="0" indent="-406400" algn="l" rtl="0">
              <a:spcBef>
                <a:spcPts val="0"/>
              </a:spcBef>
              <a:spcAft>
                <a:spcPts val="0"/>
              </a:spcAft>
              <a:buSzPts val="2800"/>
              <a:buChar char="●"/>
            </a:pPr>
            <a:r>
              <a:rPr lang="es-AR" sz="2800"/>
              <a:t>Está permitido usar la misma clase en múltiples elementos en la misma página</a:t>
            </a:r>
            <a:endParaRPr sz="2800"/>
          </a:p>
          <a:p>
            <a:pPr marL="0" lvl="0" indent="3314700" algn="l" rtl="0">
              <a:spcBef>
                <a:spcPts val="1000"/>
              </a:spcBef>
              <a:spcAft>
                <a:spcPts val="0"/>
              </a:spcAft>
              <a:buNone/>
            </a:pPr>
            <a:endParaRPr sz="2800"/>
          </a:p>
          <a:p>
            <a:pPr marL="0" lvl="0" indent="0" algn="l" rtl="0">
              <a:spcBef>
                <a:spcPts val="1000"/>
              </a:spcBef>
              <a:spcAft>
                <a:spcPts val="0"/>
              </a:spcAft>
              <a:buNone/>
            </a:pPr>
            <a:endParaRPr sz="2800"/>
          </a:p>
        </p:txBody>
      </p:sp>
      <p:sp>
        <p:nvSpPr>
          <p:cNvPr id="460" name="Google Shape;460;p57"/>
          <p:cNvSpPr txBox="1"/>
          <p:nvPr/>
        </p:nvSpPr>
        <p:spPr>
          <a:xfrm>
            <a:off x="573500" y="4195425"/>
            <a:ext cx="8228700" cy="180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sz="2000" b="1">
                <a:latin typeface="Consolas"/>
                <a:ea typeface="Consolas"/>
                <a:cs typeface="Consolas"/>
                <a:sym typeface="Consolas"/>
              </a:rPr>
              <a:t>HTML</a:t>
            </a:r>
            <a:endParaRPr sz="2000" b="1">
              <a:solidFill>
                <a:schemeClr val="accent2"/>
              </a:solidFill>
              <a:latin typeface="Consolas"/>
              <a:ea typeface="Consolas"/>
              <a:cs typeface="Consolas"/>
              <a:sym typeface="Consolas"/>
            </a:endParaRPr>
          </a:p>
          <a:p>
            <a:pPr marL="0" lvl="0" indent="0" algn="l" rtl="0">
              <a:spcBef>
                <a:spcPts val="0"/>
              </a:spcBef>
              <a:spcAft>
                <a:spcPts val="0"/>
              </a:spcAft>
              <a:buNone/>
            </a:pPr>
            <a:r>
              <a:rPr lang="es-AR" sz="2000">
                <a:solidFill>
                  <a:schemeClr val="accent2"/>
                </a:solidFill>
                <a:latin typeface="Consolas"/>
                <a:ea typeface="Consolas"/>
                <a:cs typeface="Consolas"/>
                <a:sym typeface="Consolas"/>
              </a:rPr>
              <a:t>&lt;p </a:t>
            </a:r>
            <a:r>
              <a:rPr lang="es-AR" sz="2000">
                <a:solidFill>
                  <a:schemeClr val="accent1"/>
                </a:solidFill>
                <a:latin typeface="Consolas"/>
                <a:ea typeface="Consolas"/>
                <a:cs typeface="Consolas"/>
                <a:sym typeface="Consolas"/>
              </a:rPr>
              <a:t>class</a:t>
            </a:r>
            <a:r>
              <a:rPr lang="es-AR" sz="2000">
                <a:latin typeface="Consolas"/>
                <a:ea typeface="Consolas"/>
                <a:cs typeface="Consolas"/>
                <a:sym typeface="Consolas"/>
              </a:rPr>
              <a:t>=</a:t>
            </a:r>
            <a:r>
              <a:rPr lang="es-AR" sz="2000">
                <a:solidFill>
                  <a:schemeClr val="accent2"/>
                </a:solidFill>
                <a:latin typeface="Consolas"/>
                <a:ea typeface="Consolas"/>
                <a:cs typeface="Consolas"/>
                <a:sym typeface="Consolas"/>
              </a:rPr>
              <a:t>"clase"&gt;</a:t>
            </a:r>
            <a:r>
              <a:rPr lang="es-AR" sz="2000">
                <a:solidFill>
                  <a:schemeClr val="dk1"/>
                </a:solidFill>
                <a:latin typeface="Consolas"/>
                <a:ea typeface="Consolas"/>
                <a:cs typeface="Consolas"/>
                <a:sym typeface="Consolas"/>
              </a:rPr>
              <a:t>...</a:t>
            </a:r>
            <a:r>
              <a:rPr lang="es-AR" sz="2000">
                <a:solidFill>
                  <a:schemeClr val="accent2"/>
                </a:solidFill>
                <a:latin typeface="Consolas"/>
                <a:ea typeface="Consolas"/>
                <a:cs typeface="Consolas"/>
                <a:sym typeface="Consolas"/>
              </a:rPr>
              <a:t>&lt;/p&gt;				</a:t>
            </a:r>
            <a:endParaRPr sz="2000">
              <a:solidFill>
                <a:schemeClr val="lt1"/>
              </a:solidFill>
              <a:highlight>
                <a:schemeClr val="accent3"/>
              </a:highlight>
              <a:latin typeface="Consolas"/>
              <a:ea typeface="Consolas"/>
              <a:cs typeface="Consolas"/>
              <a:sym typeface="Consolas"/>
            </a:endParaRPr>
          </a:p>
          <a:p>
            <a:pPr marL="0" lvl="0" indent="0" algn="l" rtl="0">
              <a:spcBef>
                <a:spcPts val="0"/>
              </a:spcBef>
              <a:spcAft>
                <a:spcPts val="0"/>
              </a:spcAft>
              <a:buNone/>
            </a:pPr>
            <a:endParaRPr sz="2000">
              <a:solidFill>
                <a:schemeClr val="accent2"/>
              </a:solidFill>
              <a:latin typeface="Consolas"/>
              <a:ea typeface="Consolas"/>
              <a:cs typeface="Consolas"/>
              <a:sym typeface="Consolas"/>
            </a:endParaRPr>
          </a:p>
          <a:p>
            <a:pPr marL="0" lvl="0" indent="0" algn="l" rtl="0">
              <a:spcBef>
                <a:spcPts val="0"/>
              </a:spcBef>
              <a:spcAft>
                <a:spcPts val="0"/>
              </a:spcAft>
              <a:buNone/>
            </a:pPr>
            <a:r>
              <a:rPr lang="es-AR" sz="2000" b="1">
                <a:latin typeface="Consolas"/>
                <a:ea typeface="Consolas"/>
                <a:cs typeface="Consolas"/>
                <a:sym typeface="Consolas"/>
              </a:rPr>
              <a:t>CSS</a:t>
            </a:r>
            <a:endParaRPr sz="2000" b="1">
              <a:latin typeface="Consolas"/>
              <a:ea typeface="Consolas"/>
              <a:cs typeface="Consolas"/>
              <a:sym typeface="Consolas"/>
            </a:endParaRPr>
          </a:p>
          <a:p>
            <a:pPr marL="0" lvl="0" indent="0" algn="l" rtl="0">
              <a:spcBef>
                <a:spcPts val="0"/>
              </a:spcBef>
              <a:spcAft>
                <a:spcPts val="0"/>
              </a:spcAft>
              <a:buNone/>
            </a:pPr>
            <a:r>
              <a:rPr lang="es-AR" sz="2000">
                <a:solidFill>
                  <a:schemeClr val="accent2"/>
                </a:solidFill>
                <a:latin typeface="Consolas"/>
                <a:ea typeface="Consolas"/>
                <a:cs typeface="Consolas"/>
                <a:sym typeface="Consolas"/>
              </a:rPr>
              <a:t>.clase</a:t>
            </a:r>
            <a:r>
              <a:rPr lang="es-AR" sz="2000" b="1">
                <a:latin typeface="Consolas"/>
                <a:ea typeface="Consolas"/>
                <a:cs typeface="Consolas"/>
                <a:sym typeface="Consolas"/>
              </a:rPr>
              <a:t> </a:t>
            </a:r>
            <a:r>
              <a:rPr lang="es-AR" sz="2000">
                <a:latin typeface="Consolas"/>
                <a:ea typeface="Consolas"/>
                <a:cs typeface="Consolas"/>
                <a:sym typeface="Consolas"/>
              </a:rPr>
              <a:t>{...}</a:t>
            </a:r>
            <a:r>
              <a:rPr lang="es-AR" sz="2000" b="1">
                <a:latin typeface="Consolas"/>
                <a:ea typeface="Consolas"/>
                <a:cs typeface="Consolas"/>
                <a:sym typeface="Consolas"/>
              </a:rPr>
              <a:t>							</a:t>
            </a:r>
            <a:r>
              <a:rPr lang="es-AR" sz="2000">
                <a:solidFill>
                  <a:schemeClr val="lt1"/>
                </a:solidFill>
                <a:highlight>
                  <a:schemeClr val="accent3"/>
                </a:highlight>
                <a:latin typeface="Consolas"/>
                <a:ea typeface="Consolas"/>
                <a:cs typeface="Consolas"/>
                <a:sym typeface="Consolas"/>
              </a:rPr>
              <a:t>	</a:t>
            </a:r>
            <a:endParaRPr sz="2000" b="1">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58"/>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Selectores - </a:t>
            </a:r>
            <a:r>
              <a:rPr lang="es-AR" b="1"/>
              <a:t>Id</a:t>
            </a:r>
            <a:endParaRPr b="1"/>
          </a:p>
        </p:txBody>
      </p:sp>
      <p:sp>
        <p:nvSpPr>
          <p:cNvPr id="466" name="Google Shape;466;p58"/>
          <p:cNvSpPr txBox="1">
            <a:spLocks noGrp="1"/>
          </p:cNvSpPr>
          <p:nvPr>
            <p:ph type="body" idx="4294967295"/>
          </p:nvPr>
        </p:nvSpPr>
        <p:spPr>
          <a:xfrm>
            <a:off x="311700" y="1424875"/>
            <a:ext cx="8520600" cy="49929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s-AR" sz="2800"/>
              <a:t>Son parecidos a los selectores de clases, pero son utilizados solo para </a:t>
            </a:r>
            <a:r>
              <a:rPr lang="es-AR" sz="2800" b="1">
                <a:solidFill>
                  <a:schemeClr val="dk2"/>
                </a:solidFill>
              </a:rPr>
              <a:t>UN ÚNICO</a:t>
            </a:r>
            <a:r>
              <a:rPr lang="es-AR" sz="2800"/>
              <a:t> elemento por página</a:t>
            </a:r>
            <a:endParaRPr sz="2800"/>
          </a:p>
          <a:p>
            <a:pPr marL="457200" lvl="0" indent="-406400" algn="l" rtl="0">
              <a:spcBef>
                <a:spcPts val="0"/>
              </a:spcBef>
              <a:spcAft>
                <a:spcPts val="0"/>
              </a:spcAft>
              <a:buSzPts val="2800"/>
              <a:buChar char="●"/>
            </a:pPr>
            <a:r>
              <a:rPr lang="es-AR" sz="2800"/>
              <a:t>Usan un atributo id en el elemento HTML</a:t>
            </a:r>
            <a:endParaRPr sz="2800"/>
          </a:p>
          <a:p>
            <a:pPr marL="457200" lvl="0" indent="-406400" algn="l" rtl="0">
              <a:spcBef>
                <a:spcPts val="0"/>
              </a:spcBef>
              <a:spcAft>
                <a:spcPts val="0"/>
              </a:spcAft>
              <a:buSzPts val="2800"/>
              <a:buChar char="●"/>
            </a:pPr>
            <a:r>
              <a:rPr lang="es-AR" sz="2800"/>
              <a:t>Se escriben con un # delante del id en el css</a:t>
            </a:r>
            <a:endParaRPr sz="2800" b="1"/>
          </a:p>
          <a:p>
            <a:pPr marL="0" lvl="0" indent="0" algn="l" rtl="0">
              <a:spcBef>
                <a:spcPts val="1000"/>
              </a:spcBef>
              <a:spcAft>
                <a:spcPts val="0"/>
              </a:spcAft>
              <a:buNone/>
            </a:pPr>
            <a:endParaRPr sz="2800"/>
          </a:p>
        </p:txBody>
      </p:sp>
      <p:sp>
        <p:nvSpPr>
          <p:cNvPr id="467" name="Google Shape;467;p58"/>
          <p:cNvSpPr txBox="1"/>
          <p:nvPr/>
        </p:nvSpPr>
        <p:spPr>
          <a:xfrm>
            <a:off x="609600" y="4228775"/>
            <a:ext cx="7889700" cy="2353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sz="2000" b="1">
                <a:latin typeface="Consolas"/>
                <a:ea typeface="Consolas"/>
                <a:cs typeface="Consolas"/>
                <a:sym typeface="Consolas"/>
              </a:rPr>
              <a:t>HTML</a:t>
            </a:r>
            <a:endParaRPr sz="2000" b="1">
              <a:solidFill>
                <a:schemeClr val="accent2"/>
              </a:solidFill>
              <a:latin typeface="Consolas"/>
              <a:ea typeface="Consolas"/>
              <a:cs typeface="Consolas"/>
              <a:sym typeface="Consolas"/>
            </a:endParaRPr>
          </a:p>
          <a:p>
            <a:pPr marL="0" lvl="0" indent="0" algn="l" rtl="0">
              <a:spcBef>
                <a:spcPts val="0"/>
              </a:spcBef>
              <a:spcAft>
                <a:spcPts val="0"/>
              </a:spcAft>
              <a:buNone/>
            </a:pPr>
            <a:r>
              <a:rPr lang="es-AR" sz="2000">
                <a:solidFill>
                  <a:schemeClr val="accent2"/>
                </a:solidFill>
                <a:latin typeface="Consolas"/>
                <a:ea typeface="Consolas"/>
                <a:cs typeface="Consolas"/>
                <a:sym typeface="Consolas"/>
              </a:rPr>
              <a:t>&lt;p </a:t>
            </a:r>
            <a:r>
              <a:rPr lang="es-AR" sz="2000">
                <a:solidFill>
                  <a:schemeClr val="accent1"/>
                </a:solidFill>
                <a:latin typeface="Consolas"/>
                <a:ea typeface="Consolas"/>
                <a:cs typeface="Consolas"/>
                <a:sym typeface="Consolas"/>
              </a:rPr>
              <a:t>id</a:t>
            </a:r>
            <a:r>
              <a:rPr lang="es-AR" sz="2000">
                <a:latin typeface="Consolas"/>
                <a:ea typeface="Consolas"/>
                <a:cs typeface="Consolas"/>
                <a:sym typeface="Consolas"/>
              </a:rPr>
              <a:t>=</a:t>
            </a:r>
            <a:r>
              <a:rPr lang="es-AR" sz="2000">
                <a:solidFill>
                  <a:schemeClr val="accent2"/>
                </a:solidFill>
                <a:latin typeface="Consolas"/>
                <a:ea typeface="Consolas"/>
                <a:cs typeface="Consolas"/>
                <a:sym typeface="Consolas"/>
              </a:rPr>
              <a:t>"identif"&gt;</a:t>
            </a:r>
            <a:r>
              <a:rPr lang="es-AR" sz="2000">
                <a:solidFill>
                  <a:schemeClr val="dk1"/>
                </a:solidFill>
                <a:latin typeface="Consolas"/>
                <a:ea typeface="Consolas"/>
                <a:cs typeface="Consolas"/>
                <a:sym typeface="Consolas"/>
              </a:rPr>
              <a:t>...</a:t>
            </a:r>
            <a:r>
              <a:rPr lang="es-AR" sz="2000">
                <a:solidFill>
                  <a:schemeClr val="accent2"/>
                </a:solidFill>
                <a:latin typeface="Consolas"/>
                <a:ea typeface="Consolas"/>
                <a:cs typeface="Consolas"/>
                <a:sym typeface="Consolas"/>
              </a:rPr>
              <a:t>&lt;/p&gt;				</a:t>
            </a:r>
            <a:endParaRPr sz="2000">
              <a:solidFill>
                <a:schemeClr val="lt1"/>
              </a:solidFill>
              <a:highlight>
                <a:schemeClr val="accent3"/>
              </a:highlight>
              <a:latin typeface="Consolas"/>
              <a:ea typeface="Consolas"/>
              <a:cs typeface="Consolas"/>
              <a:sym typeface="Consolas"/>
            </a:endParaRPr>
          </a:p>
          <a:p>
            <a:pPr marL="0" lvl="0" indent="0" algn="l" rtl="0">
              <a:spcBef>
                <a:spcPts val="0"/>
              </a:spcBef>
              <a:spcAft>
                <a:spcPts val="0"/>
              </a:spcAft>
              <a:buNone/>
            </a:pPr>
            <a:endParaRPr sz="2000">
              <a:solidFill>
                <a:schemeClr val="accent2"/>
              </a:solidFill>
              <a:latin typeface="Consolas"/>
              <a:ea typeface="Consolas"/>
              <a:cs typeface="Consolas"/>
              <a:sym typeface="Consolas"/>
            </a:endParaRPr>
          </a:p>
          <a:p>
            <a:pPr marL="0" lvl="0" indent="0" algn="l" rtl="0">
              <a:spcBef>
                <a:spcPts val="0"/>
              </a:spcBef>
              <a:spcAft>
                <a:spcPts val="0"/>
              </a:spcAft>
              <a:buNone/>
            </a:pPr>
            <a:r>
              <a:rPr lang="es-AR" sz="2000" b="1">
                <a:latin typeface="Consolas"/>
                <a:ea typeface="Consolas"/>
                <a:cs typeface="Consolas"/>
                <a:sym typeface="Consolas"/>
              </a:rPr>
              <a:t>CSS</a:t>
            </a:r>
            <a:endParaRPr sz="2000" b="1">
              <a:latin typeface="Consolas"/>
              <a:ea typeface="Consolas"/>
              <a:cs typeface="Consolas"/>
              <a:sym typeface="Consolas"/>
            </a:endParaRPr>
          </a:p>
          <a:p>
            <a:pPr marL="0" lvl="0" indent="0" algn="l" rtl="0">
              <a:spcBef>
                <a:spcPts val="0"/>
              </a:spcBef>
              <a:spcAft>
                <a:spcPts val="0"/>
              </a:spcAft>
              <a:buNone/>
            </a:pPr>
            <a:r>
              <a:rPr lang="es-AR" sz="2000">
                <a:solidFill>
                  <a:schemeClr val="accent2"/>
                </a:solidFill>
                <a:latin typeface="Consolas"/>
                <a:ea typeface="Consolas"/>
                <a:cs typeface="Consolas"/>
                <a:sym typeface="Consolas"/>
              </a:rPr>
              <a:t>#identif</a:t>
            </a:r>
            <a:r>
              <a:rPr lang="es-AR" sz="2000" b="1">
                <a:latin typeface="Consolas"/>
                <a:ea typeface="Consolas"/>
                <a:cs typeface="Consolas"/>
                <a:sym typeface="Consolas"/>
              </a:rPr>
              <a:t> </a:t>
            </a:r>
            <a:r>
              <a:rPr lang="es-AR" sz="2000">
                <a:latin typeface="Consolas"/>
                <a:ea typeface="Consolas"/>
                <a:cs typeface="Consolas"/>
                <a:sym typeface="Consolas"/>
              </a:rPr>
              <a:t>{...}</a:t>
            </a:r>
            <a:r>
              <a:rPr lang="es-AR" sz="2000" b="1">
                <a:latin typeface="Consolas"/>
                <a:ea typeface="Consolas"/>
                <a:cs typeface="Consolas"/>
                <a:sym typeface="Consolas"/>
              </a:rPr>
              <a:t>							</a:t>
            </a:r>
            <a:endParaRPr sz="2000" b="1">
              <a:latin typeface="Consolas"/>
              <a:ea typeface="Consolas"/>
              <a:cs typeface="Consolas"/>
              <a:sym typeface="Consolas"/>
            </a:endParaRPr>
          </a:p>
        </p:txBody>
      </p:sp>
      <p:pic>
        <p:nvPicPr>
          <p:cNvPr id="468" name="Google Shape;468;p58"/>
          <p:cNvPicPr preferRelativeResize="0"/>
          <p:nvPr/>
        </p:nvPicPr>
        <p:blipFill>
          <a:blip r:embed="rId3">
            <a:alphaModFix/>
          </a:blip>
          <a:stretch>
            <a:fillRect/>
          </a:stretch>
        </p:blipFill>
        <p:spPr>
          <a:xfrm>
            <a:off x="6055425" y="3718975"/>
            <a:ext cx="1044625" cy="918350"/>
          </a:xfrm>
          <a:prstGeom prst="rect">
            <a:avLst/>
          </a:prstGeom>
          <a:noFill/>
          <a:ln>
            <a:noFill/>
          </a:ln>
        </p:spPr>
      </p:pic>
      <p:sp>
        <p:nvSpPr>
          <p:cNvPr id="469" name="Google Shape;469;p58"/>
          <p:cNvSpPr txBox="1"/>
          <p:nvPr/>
        </p:nvSpPr>
        <p:spPr>
          <a:xfrm>
            <a:off x="4477875" y="4760250"/>
            <a:ext cx="4666200" cy="1323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AR" sz="2800" b="1">
                <a:solidFill>
                  <a:schemeClr val="dk1"/>
                </a:solidFill>
                <a:latin typeface="Proxima Nova"/>
                <a:ea typeface="Proxima Nova"/>
                <a:cs typeface="Proxima Nova"/>
                <a:sym typeface="Proxima Nova"/>
              </a:rPr>
              <a:t>Se usan muy poco, para elementos específicos que siempre van a ser únicos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59"/>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Fondo</a:t>
            </a:r>
            <a:endParaRPr/>
          </a:p>
        </p:txBody>
      </p:sp>
      <p:sp>
        <p:nvSpPr>
          <p:cNvPr id="475" name="Google Shape;475;p59"/>
          <p:cNvSpPr txBox="1">
            <a:spLocks noGrp="1"/>
          </p:cNvSpPr>
          <p:nvPr>
            <p:ph type="body" idx="4294967295"/>
          </p:nvPr>
        </p:nvSpPr>
        <p:spPr>
          <a:xfrm>
            <a:off x="311700" y="1663075"/>
            <a:ext cx="8520600" cy="42423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s-AR" sz="2800"/>
              <a:t>La propiedad  background-color especifica el color de fondo de un elemento.</a:t>
            </a:r>
            <a:endParaRPr sz="2800"/>
          </a:p>
          <a:p>
            <a:pPr marL="457200" lvl="0" indent="-406400" algn="l" rtl="0">
              <a:spcBef>
                <a:spcPts val="0"/>
              </a:spcBef>
              <a:spcAft>
                <a:spcPts val="0"/>
              </a:spcAft>
              <a:buSzPts val="2800"/>
              <a:buChar char="●"/>
            </a:pPr>
            <a:r>
              <a:rPr lang="es-AR" sz="2800"/>
              <a:t>El fondo de una página se define en el selector body.</a:t>
            </a:r>
            <a:endParaRPr sz="2800"/>
          </a:p>
          <a:p>
            <a:pPr marL="0" lvl="0" indent="0" algn="l" rtl="0">
              <a:spcBef>
                <a:spcPts val="1000"/>
              </a:spcBef>
              <a:spcAft>
                <a:spcPts val="0"/>
              </a:spcAft>
              <a:buNone/>
            </a:pPr>
            <a:endParaRPr sz="2800"/>
          </a:p>
          <a:p>
            <a:pPr marL="1828800" lvl="0" indent="0" algn="l" rtl="0">
              <a:spcBef>
                <a:spcPts val="1000"/>
              </a:spcBef>
              <a:spcAft>
                <a:spcPts val="0"/>
              </a:spcAft>
              <a:buNone/>
            </a:pPr>
            <a:r>
              <a:rPr lang="es-AR" sz="2800">
                <a:latin typeface="Consolas"/>
                <a:ea typeface="Consolas"/>
                <a:cs typeface="Consolas"/>
                <a:sym typeface="Consolas"/>
              </a:rPr>
              <a:t>body {</a:t>
            </a:r>
            <a:endParaRPr sz="2800">
              <a:latin typeface="Consolas"/>
              <a:ea typeface="Consolas"/>
              <a:cs typeface="Consolas"/>
              <a:sym typeface="Consolas"/>
            </a:endParaRPr>
          </a:p>
          <a:p>
            <a:pPr marL="1828800" lvl="0" indent="0" algn="l" rtl="0">
              <a:spcBef>
                <a:spcPts val="1000"/>
              </a:spcBef>
              <a:spcAft>
                <a:spcPts val="0"/>
              </a:spcAft>
              <a:buNone/>
            </a:pPr>
            <a:r>
              <a:rPr lang="es-AR" sz="2800">
                <a:latin typeface="Consolas"/>
                <a:ea typeface="Consolas"/>
                <a:cs typeface="Consolas"/>
                <a:sym typeface="Consolas"/>
              </a:rPr>
              <a:t>	background-color: red;</a:t>
            </a:r>
            <a:endParaRPr sz="2800">
              <a:latin typeface="Consolas"/>
              <a:ea typeface="Consolas"/>
              <a:cs typeface="Consolas"/>
              <a:sym typeface="Consolas"/>
            </a:endParaRPr>
          </a:p>
          <a:p>
            <a:pPr marL="1828800" lvl="0" indent="0" algn="l" rtl="0">
              <a:spcBef>
                <a:spcPts val="1000"/>
              </a:spcBef>
              <a:spcAft>
                <a:spcPts val="0"/>
              </a:spcAft>
              <a:buNone/>
            </a:pPr>
            <a:r>
              <a:rPr lang="es-AR" sz="2800">
                <a:latin typeface="Consolas"/>
                <a:ea typeface="Consolas"/>
                <a:cs typeface="Consolas"/>
                <a:sym typeface="Consolas"/>
              </a:rPr>
              <a:t>}</a:t>
            </a:r>
            <a:endParaRPr sz="2800">
              <a:latin typeface="Consolas"/>
              <a:ea typeface="Consolas"/>
              <a:cs typeface="Consolas"/>
              <a:sym typeface="Consolas"/>
            </a:endParaRPr>
          </a:p>
          <a:p>
            <a:pPr marL="0" lvl="0" indent="0" algn="l" rtl="0">
              <a:spcBef>
                <a:spcPts val="1000"/>
              </a:spcBef>
              <a:spcAft>
                <a:spcPts val="0"/>
              </a:spcAft>
              <a:buNone/>
            </a:pPr>
            <a:endParaRPr sz="2800"/>
          </a:p>
          <a:p>
            <a:pPr marL="0" lvl="0" indent="0" algn="r" rtl="0">
              <a:spcBef>
                <a:spcPts val="1000"/>
              </a:spcBef>
              <a:spcAft>
                <a:spcPts val="0"/>
              </a:spcAft>
              <a:buNone/>
            </a:pPr>
            <a:r>
              <a:rPr lang="es-AR" sz="1400" u="sng">
                <a:solidFill>
                  <a:schemeClr val="hlink"/>
                </a:solidFill>
                <a:hlinkClick r:id="rId3"/>
              </a:rPr>
              <a:t>https://developer.mozilla.org/en/docs/Web/CSS/background-color</a:t>
            </a:r>
            <a:endParaRPr sz="1400">
              <a:solidFill>
                <a:srgbClr val="4BA173"/>
              </a:solidFill>
            </a:endParaRPr>
          </a:p>
          <a:p>
            <a:pPr marL="0" lvl="0" indent="0" algn="l" rtl="0">
              <a:spcBef>
                <a:spcPts val="1000"/>
              </a:spcBef>
              <a:spcAft>
                <a:spcPts val="0"/>
              </a:spcAft>
              <a:buNone/>
            </a:pPr>
            <a:endParaRPr sz="2800">
              <a:solidFill>
                <a:srgbClr val="4BA173"/>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0"/>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Colores</a:t>
            </a:r>
            <a:endParaRPr/>
          </a:p>
        </p:txBody>
      </p:sp>
      <p:sp>
        <p:nvSpPr>
          <p:cNvPr id="481" name="Google Shape;481;p60"/>
          <p:cNvSpPr txBox="1">
            <a:spLocks noGrp="1"/>
          </p:cNvSpPr>
          <p:nvPr>
            <p:ph type="body" idx="4294967295"/>
          </p:nvPr>
        </p:nvSpPr>
        <p:spPr>
          <a:xfrm>
            <a:off x="311700" y="1398225"/>
            <a:ext cx="8520600" cy="5019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sz="2800" dirty="0"/>
              <a:t>Los colores en </a:t>
            </a:r>
            <a:r>
              <a:rPr lang="es-AR" sz="2800" dirty="0" err="1"/>
              <a:t>css</a:t>
            </a:r>
            <a:r>
              <a:rPr lang="es-AR" sz="2800" dirty="0"/>
              <a:t> se pueden especificar:</a:t>
            </a:r>
            <a:endParaRPr sz="2800" dirty="0"/>
          </a:p>
          <a:p>
            <a:pPr marL="457200" lvl="0" indent="-406400" algn="l" rtl="0">
              <a:spcBef>
                <a:spcPts val="1000"/>
              </a:spcBef>
              <a:spcAft>
                <a:spcPts val="0"/>
              </a:spcAft>
              <a:buSzPts val="2800"/>
              <a:buChar char="•"/>
            </a:pPr>
            <a:r>
              <a:rPr lang="es-AR" sz="2800" dirty="0"/>
              <a:t>HEX - "#ff0000" o </a:t>
            </a:r>
            <a:r>
              <a:rPr lang="es-AR" sz="2800" dirty="0">
                <a:solidFill>
                  <a:schemeClr val="dk1"/>
                </a:solidFill>
              </a:rPr>
              <a:t>"#f00"</a:t>
            </a:r>
            <a:endParaRPr sz="2800" dirty="0"/>
          </a:p>
          <a:p>
            <a:pPr marL="457200" lvl="0" indent="-406400" algn="l" rtl="0">
              <a:spcBef>
                <a:spcPts val="0"/>
              </a:spcBef>
              <a:spcAft>
                <a:spcPts val="0"/>
              </a:spcAft>
              <a:buSzPts val="2800"/>
              <a:buChar char="•"/>
            </a:pPr>
            <a:r>
              <a:rPr lang="es-AR" sz="2800" dirty="0"/>
              <a:t>RGB - "</a:t>
            </a:r>
            <a:r>
              <a:rPr lang="es-AR" sz="2800" dirty="0" err="1"/>
              <a:t>rgb</a:t>
            </a:r>
            <a:r>
              <a:rPr lang="es-AR" sz="2800" dirty="0"/>
              <a:t>(255,0,0)"</a:t>
            </a:r>
            <a:endParaRPr sz="2800" dirty="0"/>
          </a:p>
          <a:p>
            <a:pPr marL="457200" lvl="0" indent="-406400" algn="l" rtl="0">
              <a:spcBef>
                <a:spcPts val="0"/>
              </a:spcBef>
              <a:spcAft>
                <a:spcPts val="0"/>
              </a:spcAft>
              <a:buSzPts val="2800"/>
              <a:buChar char="•"/>
            </a:pPr>
            <a:r>
              <a:rPr lang="es-AR" sz="2800" dirty="0"/>
              <a:t>Nombre de color - "red"</a:t>
            </a:r>
            <a:endParaRPr sz="2800" dirty="0"/>
          </a:p>
          <a:p>
            <a:pPr marL="0" lvl="0" indent="0" algn="l" rtl="0">
              <a:spcBef>
                <a:spcPts val="1000"/>
              </a:spcBef>
              <a:spcAft>
                <a:spcPts val="0"/>
              </a:spcAft>
              <a:buNone/>
            </a:pPr>
            <a:r>
              <a:rPr lang="es-AR" sz="2800" dirty="0"/>
              <a:t>Una lista de todos los colores se puede encontrar en: </a:t>
            </a:r>
            <a:r>
              <a:rPr lang="es-AR" dirty="0">
                <a:hlinkClick r:id="rId3"/>
              </a:rPr>
              <a:t>https://developer.mozilla.org/en-US/docs/Web/Guide/CSS/Getting_Started/Color</a:t>
            </a:r>
            <a:endParaRPr sz="2800" dirty="0"/>
          </a:p>
          <a:p>
            <a:pPr marL="0" lvl="0" indent="0" algn="l" rtl="0">
              <a:spcBef>
                <a:spcPts val="1000"/>
              </a:spcBef>
              <a:spcAft>
                <a:spcPts val="0"/>
              </a:spcAft>
              <a:buNone/>
            </a:pPr>
            <a:endParaRPr sz="2800" dirty="0"/>
          </a:p>
          <a:p>
            <a:pPr marL="0" lvl="0" indent="3314700" algn="l" rtl="0">
              <a:spcBef>
                <a:spcPts val="1000"/>
              </a:spcBef>
              <a:spcAft>
                <a:spcPts val="0"/>
              </a:spcAft>
              <a:buNone/>
            </a:pPr>
            <a:endParaRPr sz="2800" dirty="0"/>
          </a:p>
          <a:p>
            <a:pPr marL="0" lvl="0" indent="0" algn="l" rtl="0">
              <a:spcBef>
                <a:spcPts val="1000"/>
              </a:spcBef>
              <a:spcAft>
                <a:spcPts val="0"/>
              </a:spcAft>
              <a:buNone/>
            </a:pPr>
            <a:endParaRPr sz="2800" dirty="0"/>
          </a:p>
        </p:txBody>
      </p:sp>
      <p:pic>
        <p:nvPicPr>
          <p:cNvPr id="482" name="Google Shape;482;p60"/>
          <p:cNvPicPr preferRelativeResize="0"/>
          <p:nvPr/>
        </p:nvPicPr>
        <p:blipFill>
          <a:blip r:embed="rId4">
            <a:alphaModFix/>
          </a:blip>
          <a:stretch>
            <a:fillRect/>
          </a:stretch>
        </p:blipFill>
        <p:spPr>
          <a:xfrm>
            <a:off x="1214825" y="4560850"/>
            <a:ext cx="6282375" cy="1916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61"/>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Herramientas: Paleta de Colores</a:t>
            </a:r>
            <a:endParaRPr/>
          </a:p>
        </p:txBody>
      </p:sp>
      <p:sp>
        <p:nvSpPr>
          <p:cNvPr id="488" name="Google Shape;488;p61"/>
          <p:cNvSpPr txBox="1">
            <a:spLocks noGrp="1"/>
          </p:cNvSpPr>
          <p:nvPr>
            <p:ph type="body" idx="4294967295"/>
          </p:nvPr>
        </p:nvSpPr>
        <p:spPr>
          <a:xfrm>
            <a:off x="311700" y="1265075"/>
            <a:ext cx="8520600" cy="5152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Font typeface="Arial"/>
              <a:buNone/>
            </a:pPr>
            <a:r>
              <a:rPr lang="es-AR" u="sng">
                <a:solidFill>
                  <a:schemeClr val="hlink"/>
                </a:solidFill>
                <a:hlinkClick r:id="rId3"/>
              </a:rPr>
              <a:t>http://www.color-hex.com</a:t>
            </a:r>
            <a:endParaRPr/>
          </a:p>
          <a:p>
            <a:pPr marL="0" lvl="0" indent="0" algn="l" rtl="0">
              <a:spcBef>
                <a:spcPts val="1000"/>
              </a:spcBef>
              <a:spcAft>
                <a:spcPts val="0"/>
              </a:spcAft>
              <a:buClr>
                <a:schemeClr val="dk1"/>
              </a:buClr>
              <a:buSzPts val="1100"/>
              <a:buFont typeface="Arial"/>
              <a:buNone/>
            </a:pPr>
            <a:r>
              <a:rPr lang="es-AR" u="sng">
                <a:solidFill>
                  <a:schemeClr val="hlink"/>
                </a:solidFill>
                <a:hlinkClick r:id="rId4"/>
              </a:rPr>
              <a:t>http://www.colorschemer.com/online.html</a:t>
            </a:r>
            <a:endParaRPr/>
          </a:p>
          <a:p>
            <a:pPr marL="0" lvl="0" indent="0" algn="l" rtl="0">
              <a:spcBef>
                <a:spcPts val="1000"/>
              </a:spcBef>
              <a:spcAft>
                <a:spcPts val="0"/>
              </a:spcAft>
              <a:buNone/>
            </a:pPr>
            <a:r>
              <a:rPr lang="es-AR" u="sng">
                <a:solidFill>
                  <a:schemeClr val="hlink"/>
                </a:solidFill>
                <a:hlinkClick r:id="rId5"/>
              </a:rPr>
              <a:t>http://paletton.com/</a:t>
            </a:r>
            <a:r>
              <a:rPr lang="es-AR"/>
              <a:t> </a:t>
            </a:r>
            <a:endParaRPr/>
          </a:p>
        </p:txBody>
      </p:sp>
      <p:pic>
        <p:nvPicPr>
          <p:cNvPr id="489" name="Google Shape;489;p61"/>
          <p:cNvPicPr preferRelativeResize="0"/>
          <p:nvPr/>
        </p:nvPicPr>
        <p:blipFill>
          <a:blip r:embed="rId6">
            <a:alphaModFix/>
          </a:blip>
          <a:stretch>
            <a:fillRect/>
          </a:stretch>
        </p:blipFill>
        <p:spPr>
          <a:xfrm>
            <a:off x="3779549" y="3100049"/>
            <a:ext cx="5052750" cy="3535350"/>
          </a:xfrm>
          <a:prstGeom prst="rect">
            <a:avLst/>
          </a:prstGeom>
          <a:noFill/>
          <a:ln>
            <a:noFill/>
          </a:ln>
        </p:spPr>
      </p:pic>
      <p:sp>
        <p:nvSpPr>
          <p:cNvPr id="490" name="Google Shape;490;p61"/>
          <p:cNvSpPr/>
          <p:nvPr/>
        </p:nvSpPr>
        <p:spPr>
          <a:xfrm>
            <a:off x="4772905" y="4129501"/>
            <a:ext cx="519300" cy="411600"/>
          </a:xfrm>
          <a:prstGeom prst="roundRect">
            <a:avLst>
              <a:gd name="adj" fmla="val 16667"/>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61"/>
          <p:cNvSpPr/>
          <p:nvPr/>
        </p:nvSpPr>
        <p:spPr>
          <a:xfrm>
            <a:off x="4339513" y="3522771"/>
            <a:ext cx="519300" cy="411600"/>
          </a:xfrm>
          <a:prstGeom prst="roundRect">
            <a:avLst>
              <a:gd name="adj" fmla="val 16667"/>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61"/>
          <p:cNvSpPr/>
          <p:nvPr/>
        </p:nvSpPr>
        <p:spPr>
          <a:xfrm>
            <a:off x="4859601" y="4945721"/>
            <a:ext cx="345900" cy="263100"/>
          </a:xfrm>
          <a:prstGeom prst="roundRect">
            <a:avLst>
              <a:gd name="adj" fmla="val 16667"/>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1"/>
          <p:cNvSpPr/>
          <p:nvPr/>
        </p:nvSpPr>
        <p:spPr>
          <a:xfrm>
            <a:off x="5444649" y="5064306"/>
            <a:ext cx="519300" cy="411600"/>
          </a:xfrm>
          <a:prstGeom prst="roundRect">
            <a:avLst>
              <a:gd name="adj" fmla="val 16667"/>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61"/>
          <p:cNvSpPr/>
          <p:nvPr/>
        </p:nvSpPr>
        <p:spPr>
          <a:xfrm>
            <a:off x="4621249" y="4736232"/>
            <a:ext cx="345900" cy="263100"/>
          </a:xfrm>
          <a:prstGeom prst="roundRect">
            <a:avLst>
              <a:gd name="adj" fmla="val 16667"/>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61"/>
          <p:cNvSpPr/>
          <p:nvPr/>
        </p:nvSpPr>
        <p:spPr>
          <a:xfrm>
            <a:off x="8088311" y="3576343"/>
            <a:ext cx="519300" cy="411600"/>
          </a:xfrm>
          <a:prstGeom prst="roundRect">
            <a:avLst>
              <a:gd name="adj" fmla="val 16667"/>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1"/>
          <p:cNvSpPr/>
          <p:nvPr/>
        </p:nvSpPr>
        <p:spPr>
          <a:xfrm>
            <a:off x="6542568" y="6130300"/>
            <a:ext cx="2123700" cy="497400"/>
          </a:xfrm>
          <a:prstGeom prst="roundRect">
            <a:avLst>
              <a:gd name="adj" fmla="val 16667"/>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0"/>
        <p:cNvGrpSpPr/>
        <p:nvPr/>
      </p:nvGrpSpPr>
      <p:grpSpPr>
        <a:xfrm>
          <a:off x="0" y="0"/>
          <a:ext cx="0" cy="0"/>
          <a:chOff x="0" y="0"/>
          <a:chExt cx="0" cy="0"/>
        </a:xfrm>
      </p:grpSpPr>
      <p:sp>
        <p:nvSpPr>
          <p:cNvPr id="501" name="Google Shape;501;p62"/>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Fondo - </a:t>
            </a:r>
            <a:r>
              <a:rPr lang="es-AR" b="1"/>
              <a:t>Imágenes</a:t>
            </a:r>
            <a:endParaRPr b="1"/>
          </a:p>
        </p:txBody>
      </p:sp>
      <p:sp>
        <p:nvSpPr>
          <p:cNvPr id="502" name="Google Shape;502;p62"/>
          <p:cNvSpPr txBox="1">
            <a:spLocks noGrp="1"/>
          </p:cNvSpPr>
          <p:nvPr>
            <p:ph type="body" idx="4294967295"/>
          </p:nvPr>
        </p:nvSpPr>
        <p:spPr>
          <a:xfrm>
            <a:off x="311700" y="1496100"/>
            <a:ext cx="8520600" cy="49218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s-AR" sz="2800"/>
              <a:t>Se puede usar una imagen de fondo.</a:t>
            </a:r>
            <a:endParaRPr sz="2800"/>
          </a:p>
          <a:p>
            <a:pPr marL="457200" lvl="0" indent="-406400" algn="l" rtl="0">
              <a:spcBef>
                <a:spcPts val="0"/>
              </a:spcBef>
              <a:spcAft>
                <a:spcPts val="0"/>
              </a:spcAft>
              <a:buSzPts val="2800"/>
              <a:buChar char="●"/>
            </a:pPr>
            <a:r>
              <a:rPr lang="es-AR" sz="2800"/>
              <a:t>La propiedad es </a:t>
            </a:r>
            <a:r>
              <a:rPr lang="es-AR" sz="2800">
                <a:latin typeface="Consolas"/>
                <a:ea typeface="Consolas"/>
                <a:cs typeface="Consolas"/>
                <a:sym typeface="Consolas"/>
              </a:rPr>
              <a:t>background-image</a:t>
            </a:r>
            <a:endParaRPr sz="2800">
              <a:latin typeface="Consolas"/>
              <a:ea typeface="Consolas"/>
              <a:cs typeface="Consolas"/>
              <a:sym typeface="Consolas"/>
            </a:endParaRPr>
          </a:p>
          <a:p>
            <a:pPr marL="457200" lvl="0" indent="-406400" algn="l" rtl="0">
              <a:spcBef>
                <a:spcPts val="0"/>
              </a:spcBef>
              <a:spcAft>
                <a:spcPts val="0"/>
              </a:spcAft>
              <a:buSzPts val="2800"/>
              <a:buChar char="●"/>
            </a:pPr>
            <a:r>
              <a:rPr lang="es-AR" sz="2800"/>
              <a:t>Por defecto la imagen se repite para cubrir todo el fondo.</a:t>
            </a:r>
            <a:endParaRPr sz="2800"/>
          </a:p>
          <a:p>
            <a:pPr marL="914400" lvl="0" indent="0" algn="l" rtl="0">
              <a:spcBef>
                <a:spcPts val="1000"/>
              </a:spcBef>
              <a:spcAft>
                <a:spcPts val="0"/>
              </a:spcAft>
              <a:buNone/>
            </a:pPr>
            <a:r>
              <a:rPr lang="es-AR" sz="2800">
                <a:latin typeface="Consolas"/>
                <a:ea typeface="Consolas"/>
                <a:cs typeface="Consolas"/>
                <a:sym typeface="Consolas"/>
              </a:rPr>
              <a:t>body {</a:t>
            </a:r>
            <a:endParaRPr sz="2800">
              <a:latin typeface="Consolas"/>
              <a:ea typeface="Consolas"/>
              <a:cs typeface="Consolas"/>
              <a:sym typeface="Consolas"/>
            </a:endParaRPr>
          </a:p>
          <a:p>
            <a:pPr marL="914400" lvl="0" indent="457200" algn="l" rtl="0">
              <a:spcBef>
                <a:spcPts val="1000"/>
              </a:spcBef>
              <a:spcAft>
                <a:spcPts val="0"/>
              </a:spcAft>
              <a:buNone/>
            </a:pPr>
            <a:r>
              <a:rPr lang="es-AR" sz="2800">
                <a:latin typeface="Consolas"/>
                <a:ea typeface="Consolas"/>
                <a:cs typeface="Consolas"/>
                <a:sym typeface="Consolas"/>
              </a:rPr>
              <a:t>background-image:url(imagen.jpg);</a:t>
            </a:r>
            <a:endParaRPr sz="2800">
              <a:latin typeface="Consolas"/>
              <a:ea typeface="Consolas"/>
              <a:cs typeface="Consolas"/>
              <a:sym typeface="Consolas"/>
            </a:endParaRPr>
          </a:p>
          <a:p>
            <a:pPr marL="914400" lvl="0" indent="0" algn="l" rtl="0">
              <a:spcBef>
                <a:spcPts val="1000"/>
              </a:spcBef>
              <a:spcAft>
                <a:spcPts val="0"/>
              </a:spcAft>
              <a:buNone/>
            </a:pPr>
            <a:r>
              <a:rPr lang="es-AR" sz="2800">
                <a:latin typeface="Consolas"/>
                <a:ea typeface="Consolas"/>
                <a:cs typeface="Consolas"/>
                <a:sym typeface="Consolas"/>
              </a:rPr>
              <a:t>}</a:t>
            </a:r>
            <a:endParaRPr sz="2800">
              <a:latin typeface="Consolas"/>
              <a:ea typeface="Consolas"/>
              <a:cs typeface="Consolas"/>
              <a:sym typeface="Consolas"/>
            </a:endParaRPr>
          </a:p>
          <a:p>
            <a:pPr marL="0" lvl="0" indent="0" algn="l" rtl="0">
              <a:spcBef>
                <a:spcPts val="1000"/>
              </a:spcBef>
              <a:spcAft>
                <a:spcPts val="0"/>
              </a:spcAft>
              <a:buNone/>
            </a:pPr>
            <a:endParaRPr sz="2800"/>
          </a:p>
          <a:p>
            <a:pPr marL="0" lvl="0" indent="0" algn="l" rtl="0">
              <a:spcBef>
                <a:spcPts val="1000"/>
              </a:spcBef>
              <a:spcAft>
                <a:spcPts val="0"/>
              </a:spcAft>
              <a:buNone/>
            </a:pPr>
            <a:endParaRPr sz="2800"/>
          </a:p>
          <a:p>
            <a:pPr marL="0" lvl="0" indent="0" algn="r" rtl="0">
              <a:spcBef>
                <a:spcPts val="1000"/>
              </a:spcBef>
              <a:spcAft>
                <a:spcPts val="0"/>
              </a:spcAft>
              <a:buNone/>
            </a:pPr>
            <a:r>
              <a:rPr lang="es-AR" sz="1400" u="sng">
                <a:solidFill>
                  <a:schemeClr val="hlink"/>
                </a:solidFill>
                <a:hlinkClick r:id="rId3"/>
              </a:rPr>
              <a:t>https://developer.mozilla.org/en/docs/Web/CSS/background-image</a:t>
            </a:r>
            <a:endParaRPr sz="1400">
              <a:solidFill>
                <a:srgbClr val="4BA173"/>
              </a:solidFill>
            </a:endParaRPr>
          </a:p>
          <a:p>
            <a:pPr marL="0" lvl="0" indent="0" algn="l" rtl="0">
              <a:spcBef>
                <a:spcPts val="1000"/>
              </a:spcBef>
              <a:spcAft>
                <a:spcPts val="0"/>
              </a:spcAft>
              <a:buNone/>
            </a:pPr>
            <a:endParaRPr sz="2800">
              <a:solidFill>
                <a:srgbClr val="4BA173"/>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3"/>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Propiedades Texto - </a:t>
            </a:r>
            <a:r>
              <a:rPr lang="es-AR" b="1"/>
              <a:t>Alineación</a:t>
            </a:r>
            <a:endParaRPr b="1"/>
          </a:p>
        </p:txBody>
      </p:sp>
      <p:sp>
        <p:nvSpPr>
          <p:cNvPr id="508" name="Google Shape;508;p63"/>
          <p:cNvSpPr txBox="1">
            <a:spLocks noGrp="1"/>
          </p:cNvSpPr>
          <p:nvPr>
            <p:ph type="body" idx="4294967295"/>
          </p:nvPr>
        </p:nvSpPr>
        <p:spPr>
          <a:xfrm>
            <a:off x="311700" y="1185175"/>
            <a:ext cx="8520600" cy="5232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dirty="0"/>
              <a:t>La propiedad </a:t>
            </a:r>
            <a:r>
              <a:rPr lang="es-AR" b="1" dirty="0" err="1">
                <a:solidFill>
                  <a:schemeClr val="dk2"/>
                </a:solidFill>
              </a:rPr>
              <a:t>text-align</a:t>
            </a:r>
            <a:r>
              <a:rPr lang="es-AR" dirty="0"/>
              <a:t> es usada para alinear horizontalmente.</a:t>
            </a:r>
            <a:endParaRPr dirty="0"/>
          </a:p>
          <a:p>
            <a:pPr marL="0" lvl="0" indent="0" algn="l" rtl="0">
              <a:spcBef>
                <a:spcPts val="1000"/>
              </a:spcBef>
              <a:spcAft>
                <a:spcPts val="0"/>
              </a:spcAft>
              <a:buNone/>
            </a:pPr>
            <a:r>
              <a:rPr lang="es-AR" dirty="0"/>
              <a:t>Puede ser:</a:t>
            </a:r>
            <a:endParaRPr dirty="0"/>
          </a:p>
          <a:p>
            <a:pPr marL="457200" lvl="0" indent="-406400" algn="l" rtl="0">
              <a:spcBef>
                <a:spcPts val="1000"/>
              </a:spcBef>
              <a:spcAft>
                <a:spcPts val="0"/>
              </a:spcAft>
              <a:buSzPts val="2800"/>
              <a:buChar char="●"/>
            </a:pPr>
            <a:r>
              <a:rPr lang="es-AR" dirty="0"/>
              <a:t>Centrado (</a:t>
            </a:r>
            <a:r>
              <a:rPr lang="es-AR" dirty="0" err="1"/>
              <a:t>text-align</a:t>
            </a:r>
            <a:r>
              <a:rPr lang="es-AR" dirty="0"/>
              <a:t>: center)</a:t>
            </a:r>
            <a:endParaRPr dirty="0"/>
          </a:p>
          <a:p>
            <a:pPr marL="457200" lvl="0" indent="-406400" algn="l" rtl="0">
              <a:spcBef>
                <a:spcPts val="0"/>
              </a:spcBef>
              <a:spcAft>
                <a:spcPts val="0"/>
              </a:spcAft>
              <a:buSzPts val="2800"/>
              <a:buChar char="●"/>
            </a:pPr>
            <a:r>
              <a:rPr lang="es-AR" dirty="0"/>
              <a:t>Derecha (</a:t>
            </a:r>
            <a:r>
              <a:rPr lang="es-AR" dirty="0" err="1"/>
              <a:t>text-align</a:t>
            </a:r>
            <a:r>
              <a:rPr lang="es-AR" dirty="0"/>
              <a:t>: </a:t>
            </a:r>
            <a:r>
              <a:rPr lang="es-AR" dirty="0" err="1"/>
              <a:t>right</a:t>
            </a:r>
            <a:r>
              <a:rPr lang="es-AR" dirty="0"/>
              <a:t>)</a:t>
            </a:r>
            <a:endParaRPr dirty="0"/>
          </a:p>
          <a:p>
            <a:pPr marL="457200" lvl="0" indent="-406400" algn="l" rtl="0">
              <a:spcBef>
                <a:spcPts val="0"/>
              </a:spcBef>
              <a:spcAft>
                <a:spcPts val="0"/>
              </a:spcAft>
              <a:buSzPts val="2800"/>
              <a:buChar char="●"/>
            </a:pPr>
            <a:r>
              <a:rPr lang="es-AR" dirty="0"/>
              <a:t>Izquierda (</a:t>
            </a:r>
            <a:r>
              <a:rPr lang="es-AR" dirty="0" err="1"/>
              <a:t>text-align</a:t>
            </a:r>
            <a:r>
              <a:rPr lang="es-AR" dirty="0"/>
              <a:t>: </a:t>
            </a:r>
            <a:r>
              <a:rPr lang="es-AR" dirty="0" err="1"/>
              <a:t>left</a:t>
            </a:r>
            <a:r>
              <a:rPr lang="es-AR" dirty="0"/>
              <a:t>)</a:t>
            </a:r>
            <a:endParaRPr dirty="0"/>
          </a:p>
          <a:p>
            <a:pPr marL="457200" lvl="0" indent="-406400" algn="l" rtl="0">
              <a:spcBef>
                <a:spcPts val="0"/>
              </a:spcBef>
              <a:spcAft>
                <a:spcPts val="0"/>
              </a:spcAft>
              <a:buSzPts val="2800"/>
              <a:buChar char="●"/>
            </a:pPr>
            <a:r>
              <a:rPr lang="es-AR" dirty="0"/>
              <a:t>Justificado (</a:t>
            </a:r>
            <a:r>
              <a:rPr lang="es-AR" dirty="0" err="1"/>
              <a:t>text-align</a:t>
            </a:r>
            <a:r>
              <a:rPr lang="es-AR" dirty="0"/>
              <a:t>: </a:t>
            </a:r>
            <a:r>
              <a:rPr lang="es-AR" dirty="0" err="1"/>
              <a:t>justify</a:t>
            </a:r>
            <a:r>
              <a:rPr lang="es-AR" dirty="0"/>
              <a:t>)</a:t>
            </a: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r" rtl="0">
              <a:spcBef>
                <a:spcPts val="1000"/>
              </a:spcBef>
              <a:spcAft>
                <a:spcPts val="0"/>
              </a:spcAft>
              <a:buNone/>
            </a:pPr>
            <a:r>
              <a:rPr lang="es-AR" sz="1400" u="sng" dirty="0">
                <a:solidFill>
                  <a:schemeClr val="hlink"/>
                </a:solidFill>
                <a:hlinkClick r:id="rId3"/>
              </a:rPr>
              <a:t>https://developer.mozilla.org/en-US/docs/Web/CSS/text-align</a:t>
            </a:r>
            <a:endParaRPr sz="1400"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p:txBody>
      </p:sp>
      <p:pic>
        <p:nvPicPr>
          <p:cNvPr id="509" name="Google Shape;509;p63" descr="ej_text_align.png"/>
          <p:cNvPicPr preferRelativeResize="0"/>
          <p:nvPr/>
        </p:nvPicPr>
        <p:blipFill>
          <a:blip r:embed="rId4">
            <a:alphaModFix/>
          </a:blip>
          <a:stretch>
            <a:fillRect/>
          </a:stretch>
        </p:blipFill>
        <p:spPr>
          <a:xfrm>
            <a:off x="2211672" y="4391028"/>
            <a:ext cx="4259350" cy="1083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5"/>
          <p:cNvSpPr txBox="1">
            <a:spLocks noGrp="1"/>
          </p:cNvSpPr>
          <p:nvPr>
            <p:ph type="body" idx="4294967295"/>
          </p:nvPr>
        </p:nvSpPr>
        <p:spPr>
          <a:xfrm>
            <a:off x="311700" y="1178649"/>
            <a:ext cx="8520600" cy="5696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sz="2800">
                <a:solidFill>
                  <a:schemeClr val="dk1"/>
                </a:solidFill>
              </a:rPr>
              <a:t>Cuando se realiza una lista o enumeración se emplean listas</a:t>
            </a:r>
            <a:endParaRPr sz="2800">
              <a:solidFill>
                <a:schemeClr val="dk1"/>
              </a:solidFill>
            </a:endParaRPr>
          </a:p>
          <a:p>
            <a:pPr marL="457200" lvl="0" indent="-406400" algn="l" rtl="0">
              <a:spcBef>
                <a:spcPts val="1000"/>
              </a:spcBef>
              <a:spcAft>
                <a:spcPts val="0"/>
              </a:spcAft>
              <a:buClr>
                <a:schemeClr val="dk1"/>
              </a:buClr>
              <a:buSzPts val="2800"/>
              <a:buChar char="●"/>
            </a:pPr>
            <a:r>
              <a:rPr lang="es-AR" sz="2800">
                <a:solidFill>
                  <a:schemeClr val="dk1"/>
                </a:solidFill>
              </a:rPr>
              <a:t>Listas ordenadas </a:t>
            </a:r>
            <a:endParaRPr sz="2800">
              <a:solidFill>
                <a:schemeClr val="dk1"/>
              </a:solidFill>
            </a:endParaRPr>
          </a:p>
          <a:p>
            <a:pPr marL="457200" lvl="0" indent="-406400" algn="l" rtl="0">
              <a:spcBef>
                <a:spcPts val="0"/>
              </a:spcBef>
              <a:spcAft>
                <a:spcPts val="0"/>
              </a:spcAft>
              <a:buClr>
                <a:schemeClr val="dk1"/>
              </a:buClr>
              <a:buSzPts val="2800"/>
              <a:buChar char="●"/>
            </a:pPr>
            <a:r>
              <a:rPr lang="es-AR" sz="2800">
                <a:solidFill>
                  <a:schemeClr val="dk1"/>
                </a:solidFill>
              </a:rPr>
              <a:t>Listas desordenadas</a:t>
            </a:r>
            <a:endParaRPr sz="2800">
              <a:solidFill>
                <a:schemeClr val="dk1"/>
              </a:solidFill>
            </a:endParaRPr>
          </a:p>
          <a:p>
            <a:pPr marL="0" lvl="0" indent="0" algn="l" rtl="0">
              <a:spcBef>
                <a:spcPts val="1000"/>
              </a:spcBef>
              <a:spcAft>
                <a:spcPts val="0"/>
              </a:spcAft>
              <a:buNone/>
            </a:pPr>
            <a:endParaRPr sz="2800">
              <a:solidFill>
                <a:schemeClr val="dk1"/>
              </a:solidFill>
            </a:endParaRPr>
          </a:p>
          <a:p>
            <a:pPr marL="0" lvl="0" indent="0" algn="l" rtl="0">
              <a:spcBef>
                <a:spcPts val="1000"/>
              </a:spcBef>
              <a:spcAft>
                <a:spcPts val="0"/>
              </a:spcAft>
              <a:buNone/>
            </a:pPr>
            <a:endParaRPr sz="2800">
              <a:solidFill>
                <a:schemeClr val="dk1"/>
              </a:solidFill>
            </a:endParaRPr>
          </a:p>
          <a:p>
            <a:pPr marL="0" lvl="0" indent="0" algn="l" rtl="0">
              <a:spcBef>
                <a:spcPts val="1000"/>
              </a:spcBef>
              <a:spcAft>
                <a:spcPts val="0"/>
              </a:spcAft>
              <a:buNone/>
            </a:pPr>
            <a:endParaRPr sz="2800">
              <a:solidFill>
                <a:schemeClr val="dk1"/>
              </a:solidFill>
            </a:endParaRPr>
          </a:p>
          <a:p>
            <a:pPr marL="0" lvl="0" indent="0" algn="l" rtl="0">
              <a:spcBef>
                <a:spcPts val="1000"/>
              </a:spcBef>
              <a:spcAft>
                <a:spcPts val="0"/>
              </a:spcAft>
              <a:buNone/>
            </a:pPr>
            <a:endParaRPr sz="2800">
              <a:solidFill>
                <a:schemeClr val="dk1"/>
              </a:solidFill>
            </a:endParaRPr>
          </a:p>
          <a:p>
            <a:pPr marL="0" lvl="0" indent="0" algn="l" rtl="0">
              <a:spcBef>
                <a:spcPts val="1000"/>
              </a:spcBef>
              <a:spcAft>
                <a:spcPts val="0"/>
              </a:spcAft>
              <a:buNone/>
            </a:pPr>
            <a:endParaRPr sz="2000"/>
          </a:p>
          <a:p>
            <a:pPr marL="0" lvl="0" indent="0" algn="l" rtl="0">
              <a:spcBef>
                <a:spcPts val="1000"/>
              </a:spcBef>
              <a:spcAft>
                <a:spcPts val="0"/>
              </a:spcAft>
              <a:buNone/>
            </a:pPr>
            <a:endParaRPr/>
          </a:p>
        </p:txBody>
      </p:sp>
      <p:sp>
        <p:nvSpPr>
          <p:cNvPr id="520" name="Google Shape;520;p65"/>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Listas - Tipos</a:t>
            </a:r>
            <a:endParaRPr/>
          </a:p>
        </p:txBody>
      </p:sp>
      <p:pic>
        <p:nvPicPr>
          <p:cNvPr id="521" name="Google Shape;521;p65" descr="ej_listas_nav.png"/>
          <p:cNvPicPr preferRelativeResize="0"/>
          <p:nvPr/>
        </p:nvPicPr>
        <p:blipFill>
          <a:blip r:embed="rId3">
            <a:alphaModFix/>
          </a:blip>
          <a:stretch>
            <a:fillRect/>
          </a:stretch>
        </p:blipFill>
        <p:spPr>
          <a:xfrm>
            <a:off x="5088963" y="1951963"/>
            <a:ext cx="3743325" cy="3457575"/>
          </a:xfrm>
          <a:prstGeom prst="rect">
            <a:avLst/>
          </a:prstGeom>
          <a:noFill/>
          <a:ln>
            <a:noFill/>
          </a:ln>
        </p:spPr>
      </p:pic>
      <p:pic>
        <p:nvPicPr>
          <p:cNvPr id="522" name="Google Shape;522;p65" descr="ej_html_listas.png"/>
          <p:cNvPicPr preferRelativeResize="0"/>
          <p:nvPr/>
        </p:nvPicPr>
        <p:blipFill>
          <a:blip r:embed="rId4">
            <a:alphaModFix/>
          </a:blip>
          <a:stretch>
            <a:fillRect/>
          </a:stretch>
        </p:blipFill>
        <p:spPr>
          <a:xfrm>
            <a:off x="134725" y="3338625"/>
            <a:ext cx="4713500" cy="2704850"/>
          </a:xfrm>
          <a:prstGeom prst="rect">
            <a:avLst/>
          </a:prstGeom>
          <a:noFill/>
          <a:ln>
            <a:noFill/>
          </a:ln>
        </p:spPr>
      </p:pic>
      <p:sp>
        <p:nvSpPr>
          <p:cNvPr id="523" name="Google Shape;523;p65"/>
          <p:cNvSpPr txBox="1"/>
          <p:nvPr/>
        </p:nvSpPr>
        <p:spPr>
          <a:xfrm>
            <a:off x="3732700" y="6191800"/>
            <a:ext cx="5411400" cy="666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AR" u="sng">
                <a:solidFill>
                  <a:schemeClr val="hlink"/>
                </a:solidFill>
                <a:latin typeface="Proxima Nova"/>
                <a:ea typeface="Proxima Nova"/>
                <a:cs typeface="Proxima Nova"/>
                <a:sym typeface="Proxima Nova"/>
                <a:hlinkClick r:id="rId5"/>
              </a:rPr>
              <a:t>https://developer.mozilla.org/en/docs/Web/HTML/Element/ul</a:t>
            </a:r>
            <a:endParaRPr>
              <a:solidFill>
                <a:schemeClr val="dk1"/>
              </a:solidFill>
              <a:latin typeface="Proxima Nova"/>
              <a:ea typeface="Proxima Nova"/>
              <a:cs typeface="Proxima Nova"/>
              <a:sym typeface="Proxima Nova"/>
            </a:endParaRPr>
          </a:p>
          <a:p>
            <a:pPr marL="0" lvl="0" indent="0" algn="l" rtl="0">
              <a:lnSpc>
                <a:spcPct val="115000"/>
              </a:lnSpc>
              <a:spcBef>
                <a:spcPts val="0"/>
              </a:spcBef>
              <a:spcAft>
                <a:spcPts val="0"/>
              </a:spcAft>
              <a:buNone/>
            </a:pPr>
            <a:r>
              <a:rPr lang="es-AR" u="sng">
                <a:solidFill>
                  <a:schemeClr val="hlink"/>
                </a:solidFill>
                <a:latin typeface="Proxima Nova"/>
                <a:ea typeface="Proxima Nova"/>
                <a:cs typeface="Proxima Nova"/>
                <a:sym typeface="Proxima Nova"/>
                <a:hlinkClick r:id="rId6"/>
              </a:rPr>
              <a:t>https://developer.mozilla.org/en-US/docs/Web/HTML/Element/ol</a:t>
            </a:r>
            <a:endParaRPr/>
          </a:p>
        </p:txBody>
      </p:sp>
      <p:sp>
        <p:nvSpPr>
          <p:cNvPr id="524" name="Google Shape;524;p65"/>
          <p:cNvSpPr txBox="1"/>
          <p:nvPr/>
        </p:nvSpPr>
        <p:spPr>
          <a:xfrm>
            <a:off x="20825" y="5927588"/>
            <a:ext cx="6013500" cy="50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AR"/>
              <a:t>Live: </a:t>
            </a:r>
            <a:r>
              <a:rPr lang="es-AR" u="sng">
                <a:solidFill>
                  <a:schemeClr val="hlink"/>
                </a:solidFill>
                <a:hlinkClick r:id="rId7"/>
              </a:rPr>
              <a:t>http://codepen.io/webUnicen/pen/YZaEPJ</a:t>
            </a:r>
            <a:r>
              <a:rPr lang="es-AR"/>
              <a:t>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66"/>
          <p:cNvSpPr txBox="1">
            <a:spLocks noGrp="1"/>
          </p:cNvSpPr>
          <p:nvPr>
            <p:ph type="body" idx="4294967295"/>
          </p:nvPr>
        </p:nvSpPr>
        <p:spPr>
          <a:xfrm>
            <a:off x="311700" y="1198475"/>
            <a:ext cx="8520600" cy="5219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sz="2800" dirty="0"/>
              <a:t>La propiedades de listas de CSS permiten:</a:t>
            </a:r>
            <a:endParaRPr sz="2800" dirty="0"/>
          </a:p>
          <a:p>
            <a:pPr marL="457200" lvl="0" indent="-406400" algn="l" rtl="0">
              <a:spcBef>
                <a:spcPts val="1000"/>
              </a:spcBef>
              <a:spcAft>
                <a:spcPts val="0"/>
              </a:spcAft>
              <a:buSzPts val="2800"/>
              <a:buChar char="•"/>
            </a:pPr>
            <a:r>
              <a:rPr lang="es-AR" sz="2800" dirty="0"/>
              <a:t>Diferentes viñetas para Listas no ordenadas, listas ordenadas o imágenes para viñetas</a:t>
            </a:r>
            <a:endParaRPr sz="2800" dirty="0"/>
          </a:p>
          <a:p>
            <a:pPr marL="0" lvl="0" indent="0" algn="l" rtl="0">
              <a:spcBef>
                <a:spcPts val="1000"/>
              </a:spcBef>
              <a:spcAft>
                <a:spcPts val="0"/>
              </a:spcAft>
              <a:buNone/>
            </a:pPr>
            <a:endParaRPr sz="2800" dirty="0"/>
          </a:p>
          <a:p>
            <a:pPr marL="0" lvl="0" indent="0" algn="l" rtl="0">
              <a:spcBef>
                <a:spcPts val="1000"/>
              </a:spcBef>
              <a:spcAft>
                <a:spcPts val="0"/>
              </a:spcAft>
              <a:buNone/>
            </a:pPr>
            <a:endParaRPr sz="2800" dirty="0"/>
          </a:p>
          <a:p>
            <a:pPr marL="0" lvl="0" indent="1498600" algn="l" rtl="0">
              <a:spcBef>
                <a:spcPts val="1000"/>
              </a:spcBef>
              <a:spcAft>
                <a:spcPts val="0"/>
              </a:spcAft>
              <a:buNone/>
            </a:pPr>
            <a:endParaRPr sz="2800" dirty="0"/>
          </a:p>
          <a:p>
            <a:pPr marL="0" lvl="0" indent="0" algn="l" rtl="0">
              <a:spcBef>
                <a:spcPts val="1000"/>
              </a:spcBef>
              <a:spcAft>
                <a:spcPts val="0"/>
              </a:spcAft>
              <a:buNone/>
            </a:pPr>
            <a:endParaRPr sz="2800" dirty="0"/>
          </a:p>
        </p:txBody>
      </p:sp>
      <p:sp>
        <p:nvSpPr>
          <p:cNvPr id="530" name="Google Shape;530;p66"/>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Listas - CSS de </a:t>
            </a:r>
            <a:r>
              <a:rPr lang="es-AR" b="1"/>
              <a:t>Viñetas</a:t>
            </a:r>
            <a:endParaRPr b="1"/>
          </a:p>
        </p:txBody>
      </p:sp>
      <p:pic>
        <p:nvPicPr>
          <p:cNvPr id="531" name="Google Shape;531;p66" descr="ej_estilos_listas.png"/>
          <p:cNvPicPr preferRelativeResize="0"/>
          <p:nvPr/>
        </p:nvPicPr>
        <p:blipFill>
          <a:blip r:embed="rId3">
            <a:alphaModFix/>
          </a:blip>
          <a:stretch>
            <a:fillRect/>
          </a:stretch>
        </p:blipFill>
        <p:spPr>
          <a:xfrm>
            <a:off x="5644113" y="2946575"/>
            <a:ext cx="3499887" cy="3206275"/>
          </a:xfrm>
          <a:prstGeom prst="rect">
            <a:avLst/>
          </a:prstGeom>
          <a:noFill/>
          <a:ln>
            <a:noFill/>
          </a:ln>
        </p:spPr>
      </p:pic>
      <p:sp>
        <p:nvSpPr>
          <p:cNvPr id="532" name="Google Shape;532;p66"/>
          <p:cNvSpPr txBox="1"/>
          <p:nvPr/>
        </p:nvSpPr>
        <p:spPr>
          <a:xfrm>
            <a:off x="5499600" y="6495475"/>
            <a:ext cx="3644400" cy="195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AR" u="sng">
                <a:solidFill>
                  <a:schemeClr val="hlink"/>
                </a:solidFill>
                <a:hlinkClick r:id="rId4"/>
              </a:rPr>
              <a:t>http://www.w3schools.com/css/css_list.asp</a:t>
            </a:r>
            <a:endParaRPr/>
          </a:p>
        </p:txBody>
      </p:sp>
      <p:sp>
        <p:nvSpPr>
          <p:cNvPr id="533" name="Google Shape;533;p66"/>
          <p:cNvSpPr txBox="1"/>
          <p:nvPr/>
        </p:nvSpPr>
        <p:spPr>
          <a:xfrm>
            <a:off x="0" y="6285850"/>
            <a:ext cx="6458400" cy="473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AR"/>
              <a:t>Live: </a:t>
            </a:r>
            <a:r>
              <a:rPr lang="es-AR" u="sng">
                <a:solidFill>
                  <a:schemeClr val="hlink"/>
                </a:solidFill>
                <a:hlinkClick r:id="rId5"/>
              </a:rPr>
              <a:t>http://codepen.io/webUnicen/pen/yMKPag</a:t>
            </a:r>
            <a:r>
              <a:rPr lang="es-AR"/>
              <a:t> </a:t>
            </a:r>
            <a:endParaRPr/>
          </a:p>
        </p:txBody>
      </p:sp>
      <p:pic>
        <p:nvPicPr>
          <p:cNvPr id="9" name="Google Shape;541;p67">
            <a:extLst>
              <a:ext uri="{FF2B5EF4-FFF2-40B4-BE49-F238E27FC236}">
                <a16:creationId xmlns:a16="http://schemas.microsoft.com/office/drawing/2014/main" id="{5608A091-478C-4E77-957D-8C2DAC0581D2}"/>
              </a:ext>
            </a:extLst>
          </p:cNvPr>
          <p:cNvPicPr preferRelativeResize="0"/>
          <p:nvPr/>
        </p:nvPicPr>
        <p:blipFill>
          <a:blip r:embed="rId6">
            <a:alphaModFix/>
          </a:blip>
          <a:stretch>
            <a:fillRect/>
          </a:stretch>
        </p:blipFill>
        <p:spPr>
          <a:xfrm>
            <a:off x="717375" y="2582479"/>
            <a:ext cx="3569849" cy="383539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8"/>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Introducción</a:t>
            </a:r>
            <a:endParaRPr/>
          </a:p>
        </p:txBody>
      </p:sp>
      <p:sp>
        <p:nvSpPr>
          <p:cNvPr id="214" name="Google Shape;214;p28"/>
          <p:cNvSpPr txBox="1">
            <a:spLocks noGrp="1"/>
          </p:cNvSpPr>
          <p:nvPr>
            <p:ph type="body" idx="4294967295"/>
          </p:nvPr>
        </p:nvSpPr>
        <p:spPr>
          <a:xfrm>
            <a:off x="311700" y="1483450"/>
            <a:ext cx="8520600" cy="3471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a:t>Es importante entender la diferencia entre HTML y CSS.</a:t>
            </a:r>
            <a:endParaRPr/>
          </a:p>
          <a:p>
            <a:pPr marL="457200" lvl="0" indent="-406400" algn="l" rtl="0">
              <a:spcBef>
                <a:spcPts val="1000"/>
              </a:spcBef>
              <a:spcAft>
                <a:spcPts val="0"/>
              </a:spcAft>
              <a:buSzPts val="2800"/>
              <a:buChar char="●"/>
            </a:pPr>
            <a:r>
              <a:rPr lang="es-AR"/>
              <a:t>HTML  (hyper text markup language) fue creado para dar estructura y contenido</a:t>
            </a:r>
            <a:endParaRPr/>
          </a:p>
          <a:p>
            <a:pPr marL="457200" lvl="0" indent="-406400" algn="l" rtl="0">
              <a:spcBef>
                <a:spcPts val="1000"/>
              </a:spcBef>
              <a:spcAft>
                <a:spcPts val="0"/>
              </a:spcAft>
              <a:buSzPts val="2800"/>
              <a:buChar char="●"/>
            </a:pPr>
            <a:r>
              <a:rPr lang="es-AR"/>
              <a:t>CSS (cascading style sheets) es un lenguaje de presentación creado para dar estilo al contenido</a:t>
            </a:r>
            <a:endParaRPr/>
          </a:p>
        </p:txBody>
      </p:sp>
      <p:sp>
        <p:nvSpPr>
          <p:cNvPr id="215" name="Google Shape;215;p28"/>
          <p:cNvSpPr/>
          <p:nvPr/>
        </p:nvSpPr>
        <p:spPr>
          <a:xfrm>
            <a:off x="4211663" y="5294950"/>
            <a:ext cx="935100" cy="576300"/>
          </a:xfrm>
          <a:prstGeom prst="leftRightArrow">
            <a:avLst>
              <a:gd name="adj1" fmla="val 50000"/>
              <a:gd name="adj2" fmla="val 32452"/>
            </a:avLst>
          </a:prstGeom>
          <a:solidFill>
            <a:schemeClr val="accent1"/>
          </a:solidFill>
          <a:ln w="9525"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6" name="Google Shape;216;p28"/>
          <p:cNvSpPr txBox="1"/>
          <p:nvPr/>
        </p:nvSpPr>
        <p:spPr>
          <a:xfrm>
            <a:off x="755675" y="5221925"/>
            <a:ext cx="3168600" cy="1036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AR" sz="3200" b="0" i="0" u="none" strike="noStrike" cap="none">
                <a:solidFill>
                  <a:srgbClr val="000000"/>
                </a:solidFill>
                <a:latin typeface="Arial"/>
                <a:ea typeface="Arial"/>
                <a:cs typeface="Arial"/>
                <a:sym typeface="Arial"/>
              </a:rPr>
              <a:t>.html</a:t>
            </a:r>
            <a:endParaRPr/>
          </a:p>
          <a:p>
            <a:pPr marL="0" marR="0" lvl="0" indent="0" algn="ctr" rtl="0">
              <a:spcBef>
                <a:spcPts val="1000"/>
              </a:spcBef>
              <a:spcAft>
                <a:spcPts val="0"/>
              </a:spcAft>
              <a:buNone/>
            </a:pPr>
            <a:r>
              <a:rPr lang="es-AR" sz="2000" b="0" i="0" u="none" strike="noStrike" cap="none">
                <a:solidFill>
                  <a:srgbClr val="000000"/>
                </a:solidFill>
                <a:latin typeface="Arial"/>
                <a:ea typeface="Arial"/>
                <a:cs typeface="Arial"/>
                <a:sym typeface="Arial"/>
              </a:rPr>
              <a:t>(Estructura y contenido)</a:t>
            </a:r>
            <a:endParaRPr sz="2000" b="0" i="0" u="none" strike="noStrike" cap="none">
              <a:solidFill>
                <a:srgbClr val="000000"/>
              </a:solidFill>
              <a:latin typeface="Arial"/>
              <a:ea typeface="Arial"/>
              <a:cs typeface="Arial"/>
              <a:sym typeface="Arial"/>
            </a:endParaRPr>
          </a:p>
        </p:txBody>
      </p:sp>
      <p:sp>
        <p:nvSpPr>
          <p:cNvPr id="217" name="Google Shape;217;p28"/>
          <p:cNvSpPr txBox="1"/>
          <p:nvPr/>
        </p:nvSpPr>
        <p:spPr>
          <a:xfrm>
            <a:off x="5219725" y="5221925"/>
            <a:ext cx="3168600" cy="1036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s-AR" sz="3200" b="0" i="0" u="none" strike="noStrike" cap="none">
                <a:solidFill>
                  <a:srgbClr val="000000"/>
                </a:solidFill>
                <a:latin typeface="Arial"/>
                <a:ea typeface="Arial"/>
                <a:cs typeface="Arial"/>
                <a:sym typeface="Arial"/>
              </a:rPr>
              <a:t>.css</a:t>
            </a:r>
            <a:endParaRPr/>
          </a:p>
          <a:p>
            <a:pPr marL="0" marR="0" lvl="0" indent="0" algn="ctr" rtl="0">
              <a:spcBef>
                <a:spcPts val="1000"/>
              </a:spcBef>
              <a:spcAft>
                <a:spcPts val="0"/>
              </a:spcAft>
              <a:buNone/>
            </a:pPr>
            <a:r>
              <a:rPr lang="es-AR" sz="2000" b="0" i="0" u="none" strike="noStrike" cap="none">
                <a:solidFill>
                  <a:srgbClr val="000000"/>
                </a:solidFill>
                <a:latin typeface="Arial"/>
                <a:ea typeface="Arial"/>
                <a:cs typeface="Arial"/>
                <a:sym typeface="Arial"/>
              </a:rPr>
              <a:t>(estilo, apariencia)</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8"/>
          <p:cNvSpPr txBox="1">
            <a:spLocks noGrp="1"/>
          </p:cNvSpPr>
          <p:nvPr>
            <p:ph type="title"/>
          </p:nvPr>
        </p:nvSpPr>
        <p:spPr>
          <a:xfrm>
            <a:off x="628663" y="1233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Familia de Fuentes</a:t>
            </a:r>
            <a:endParaRPr b="1"/>
          </a:p>
        </p:txBody>
      </p:sp>
      <p:sp>
        <p:nvSpPr>
          <p:cNvPr id="547" name="Google Shape;547;p68"/>
          <p:cNvSpPr txBox="1">
            <a:spLocks noGrp="1"/>
          </p:cNvSpPr>
          <p:nvPr>
            <p:ph type="body" idx="4294967295"/>
          </p:nvPr>
        </p:nvSpPr>
        <p:spPr>
          <a:xfrm>
            <a:off x="311700" y="993125"/>
            <a:ext cx="8520600" cy="54249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s-AR" dirty="0"/>
              <a:t>La familia de la fuente se indica con la propiedad </a:t>
            </a:r>
            <a:r>
              <a:rPr lang="es-AR" b="1" dirty="0" err="1">
                <a:solidFill>
                  <a:schemeClr val="dk2"/>
                </a:solidFill>
              </a:rPr>
              <a:t>font-family</a:t>
            </a:r>
            <a:endParaRPr dirty="0"/>
          </a:p>
          <a:p>
            <a:pPr marL="457200" lvl="0" indent="-406400" algn="l" rtl="0">
              <a:spcBef>
                <a:spcPts val="0"/>
              </a:spcBef>
              <a:spcAft>
                <a:spcPts val="0"/>
              </a:spcAft>
              <a:buSzPts val="2800"/>
              <a:buChar char="●"/>
            </a:pPr>
            <a:r>
              <a:rPr lang="es-AR" dirty="0"/>
              <a:t>La </a:t>
            </a:r>
            <a:r>
              <a:rPr lang="es-AR" dirty="0" err="1"/>
              <a:t>font</a:t>
            </a:r>
            <a:r>
              <a:rPr lang="es-AR" dirty="0"/>
              <a:t> </a:t>
            </a:r>
            <a:r>
              <a:rPr lang="es-AR" dirty="0" err="1"/>
              <a:t>family</a:t>
            </a:r>
            <a:r>
              <a:rPr lang="es-AR" dirty="0"/>
              <a:t> debería tener varias fuentes, por si el browser no soporta alguna</a:t>
            </a:r>
            <a:endParaRPr dirty="0"/>
          </a:p>
          <a:p>
            <a:pPr marL="457200" lvl="0" indent="-406400" algn="l" rtl="0">
              <a:spcBef>
                <a:spcPts val="0"/>
              </a:spcBef>
              <a:spcAft>
                <a:spcPts val="0"/>
              </a:spcAft>
              <a:buSzPts val="2800"/>
              <a:buChar char="●"/>
            </a:pPr>
            <a:r>
              <a:rPr lang="es-AR" dirty="0"/>
              <a:t>La primera fuente tiene que ser la que uno quiere, la última una genérica</a:t>
            </a:r>
            <a:endParaRPr dirty="0"/>
          </a:p>
          <a:p>
            <a:pPr marL="457200" lvl="0" indent="-406400" algn="l" rtl="0">
              <a:spcBef>
                <a:spcPts val="0"/>
              </a:spcBef>
              <a:spcAft>
                <a:spcPts val="0"/>
              </a:spcAft>
              <a:buSzPts val="2800"/>
              <a:buChar char="●"/>
            </a:pPr>
            <a:r>
              <a:rPr lang="es-AR" dirty="0"/>
              <a:t>Si el nombre de la </a:t>
            </a:r>
            <a:r>
              <a:rPr lang="es-AR" b="1" dirty="0" err="1"/>
              <a:t>font-family</a:t>
            </a:r>
            <a:r>
              <a:rPr lang="es-AR" dirty="0"/>
              <a:t> tiene más de una palabra se escribe entre comillas. </a:t>
            </a:r>
            <a:r>
              <a:rPr lang="es-AR" dirty="0" err="1"/>
              <a:t>Ej</a:t>
            </a:r>
            <a:r>
              <a:rPr lang="es-AR" dirty="0"/>
              <a:t>: "Times New </a:t>
            </a:r>
            <a:r>
              <a:rPr lang="es-AR" dirty="0" err="1"/>
              <a:t>Roman</a:t>
            </a:r>
            <a:r>
              <a:rPr lang="es-AR" dirty="0"/>
              <a:t>"</a:t>
            </a:r>
            <a:endParaRPr dirty="0"/>
          </a:p>
          <a:p>
            <a:pPr marL="457200" lvl="0" indent="-406400" algn="l" rtl="0">
              <a:spcBef>
                <a:spcPts val="0"/>
              </a:spcBef>
              <a:spcAft>
                <a:spcPts val="0"/>
              </a:spcAft>
              <a:buSzPts val="2800"/>
              <a:buChar char="●"/>
            </a:pPr>
            <a:r>
              <a:rPr lang="es-AR" dirty="0"/>
              <a:t>Más de una </a:t>
            </a:r>
            <a:r>
              <a:rPr lang="es-AR" b="1" dirty="0" err="1"/>
              <a:t>font-family</a:t>
            </a:r>
            <a:r>
              <a:rPr lang="es-AR" dirty="0"/>
              <a:t> se especifica separados por coma</a:t>
            </a: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r" rtl="0">
              <a:spcBef>
                <a:spcPts val="1000"/>
              </a:spcBef>
              <a:spcAft>
                <a:spcPts val="0"/>
              </a:spcAft>
              <a:buNone/>
            </a:pPr>
            <a:r>
              <a:rPr lang="es-AR" sz="1400" u="sng" dirty="0">
                <a:solidFill>
                  <a:schemeClr val="hlink"/>
                </a:solidFill>
                <a:hlinkClick r:id="rId3"/>
              </a:rPr>
              <a:t>https://developer.mozilla.org/en-US/docs/Web/CSS/font-family</a:t>
            </a:r>
            <a:endParaRPr sz="1400" dirty="0"/>
          </a:p>
          <a:p>
            <a:pPr marL="0" lvl="0" indent="0" algn="l" rtl="0">
              <a:spcBef>
                <a:spcPts val="1000"/>
              </a:spcBef>
              <a:spcAft>
                <a:spcPts val="0"/>
              </a:spcAft>
              <a:buNone/>
            </a:pPr>
            <a:endParaRPr dirty="0"/>
          </a:p>
          <a:p>
            <a:pPr marL="0" lvl="0" indent="0" algn="l" rtl="0">
              <a:spcBef>
                <a:spcPts val="1000"/>
              </a:spcBef>
              <a:spcAft>
                <a:spcPts val="0"/>
              </a:spcAft>
              <a:buNone/>
            </a:pPr>
            <a:endParaRPr dirty="0"/>
          </a:p>
        </p:txBody>
      </p:sp>
      <p:sp>
        <p:nvSpPr>
          <p:cNvPr id="548" name="Google Shape;548;p68"/>
          <p:cNvSpPr/>
          <p:nvPr/>
        </p:nvSpPr>
        <p:spPr>
          <a:xfrm>
            <a:off x="1869600" y="5419375"/>
            <a:ext cx="5404800" cy="89100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69"/>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Fuentes - </a:t>
            </a:r>
            <a:r>
              <a:rPr lang="es-AR" b="1"/>
              <a:t>Estilos</a:t>
            </a:r>
            <a:endParaRPr b="1"/>
          </a:p>
        </p:txBody>
      </p:sp>
      <p:sp>
        <p:nvSpPr>
          <p:cNvPr id="554" name="Google Shape;554;p69"/>
          <p:cNvSpPr txBox="1">
            <a:spLocks noGrp="1"/>
          </p:cNvSpPr>
          <p:nvPr>
            <p:ph type="body" idx="4294967295"/>
          </p:nvPr>
        </p:nvSpPr>
        <p:spPr>
          <a:xfrm>
            <a:off x="311700" y="1496100"/>
            <a:ext cx="8520600" cy="4921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dirty="0"/>
              <a:t>La propiedad </a:t>
            </a:r>
            <a:r>
              <a:rPr lang="es-AR" dirty="0" err="1"/>
              <a:t>font-style</a:t>
            </a:r>
            <a:r>
              <a:rPr lang="es-AR" dirty="0"/>
              <a:t> es usada mayormente para especificar la cursiva.</a:t>
            </a:r>
            <a:endParaRPr dirty="0"/>
          </a:p>
          <a:p>
            <a:pPr marL="457200" lvl="0" indent="-381000" algn="l" rtl="0">
              <a:spcBef>
                <a:spcPts val="1000"/>
              </a:spcBef>
              <a:spcAft>
                <a:spcPts val="0"/>
              </a:spcAft>
              <a:buSzPts val="2400"/>
              <a:buChar char="●"/>
            </a:pPr>
            <a:r>
              <a:rPr lang="es-AR" b="1" dirty="0"/>
              <a:t>normal</a:t>
            </a:r>
            <a:r>
              <a:rPr lang="es-AR" dirty="0"/>
              <a:t> – El texto se muestra normal</a:t>
            </a:r>
            <a:endParaRPr dirty="0"/>
          </a:p>
          <a:p>
            <a:pPr marL="457200" lvl="0" indent="-381000" algn="l" rtl="0">
              <a:spcBef>
                <a:spcPts val="0"/>
              </a:spcBef>
              <a:spcAft>
                <a:spcPts val="0"/>
              </a:spcAft>
              <a:buSzPts val="2400"/>
              <a:buChar char="●"/>
            </a:pPr>
            <a:r>
              <a:rPr lang="es-AR" b="1" dirty="0" err="1"/>
              <a:t>italic</a:t>
            </a:r>
            <a:r>
              <a:rPr lang="es-AR" dirty="0"/>
              <a:t> – El texto se muestra en cursiva</a:t>
            </a:r>
            <a:endParaRPr dirty="0"/>
          </a:p>
          <a:p>
            <a:pPr marL="457200" lvl="0" indent="-381000" algn="l" rtl="0">
              <a:spcBef>
                <a:spcPts val="0"/>
              </a:spcBef>
              <a:spcAft>
                <a:spcPts val="0"/>
              </a:spcAft>
              <a:buSzPts val="2400"/>
              <a:buChar char="●"/>
            </a:pPr>
            <a:r>
              <a:rPr lang="es-AR" b="1" dirty="0" err="1"/>
              <a:t>oblique</a:t>
            </a:r>
            <a:r>
              <a:rPr lang="es-AR" dirty="0"/>
              <a:t> – Es como cursiva, pero menos soportado.</a:t>
            </a: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r" rtl="0">
              <a:spcBef>
                <a:spcPts val="1000"/>
              </a:spcBef>
              <a:spcAft>
                <a:spcPts val="0"/>
              </a:spcAft>
              <a:buNone/>
            </a:pPr>
            <a:r>
              <a:rPr lang="es-AR" sz="2000" u="sng" dirty="0">
                <a:solidFill>
                  <a:schemeClr val="hlink"/>
                </a:solidFill>
                <a:hlinkClick r:id="rId3"/>
              </a:rPr>
              <a:t>https://developer.mozilla.org/en-US/docs/Web/CSS/font-style</a:t>
            </a:r>
            <a:endParaRPr sz="2000"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p:txBody>
      </p:sp>
      <p:pic>
        <p:nvPicPr>
          <p:cNvPr id="555" name="Google Shape;555;p69" descr="ej_estilos_fuente.png"/>
          <p:cNvPicPr preferRelativeResize="0"/>
          <p:nvPr/>
        </p:nvPicPr>
        <p:blipFill>
          <a:blip r:embed="rId4">
            <a:alphaModFix/>
          </a:blip>
          <a:stretch>
            <a:fillRect/>
          </a:stretch>
        </p:blipFill>
        <p:spPr>
          <a:xfrm>
            <a:off x="2645825" y="4692332"/>
            <a:ext cx="3852400" cy="773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sp>
        <p:nvSpPr>
          <p:cNvPr id="566" name="Google Shape;566;p71"/>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Bibliografía</a:t>
            </a:r>
            <a:endParaRPr/>
          </a:p>
        </p:txBody>
      </p:sp>
      <p:sp>
        <p:nvSpPr>
          <p:cNvPr id="567" name="Google Shape;567;p71"/>
          <p:cNvSpPr txBox="1">
            <a:spLocks noGrp="1"/>
          </p:cNvSpPr>
          <p:nvPr>
            <p:ph type="body" idx="4294967295"/>
          </p:nvPr>
        </p:nvSpPr>
        <p:spPr>
          <a:xfrm>
            <a:off x="311700" y="1254849"/>
            <a:ext cx="8520600" cy="5696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sz="2400" b="1"/>
              <a:t>HTML</a:t>
            </a:r>
            <a:endParaRPr sz="2400" b="1"/>
          </a:p>
          <a:p>
            <a:pPr marL="0" lvl="0" indent="0" algn="l" rtl="0">
              <a:spcBef>
                <a:spcPts val="1000"/>
              </a:spcBef>
              <a:spcAft>
                <a:spcPts val="0"/>
              </a:spcAft>
              <a:buNone/>
            </a:pPr>
            <a:r>
              <a:rPr lang="es-AR" sz="2400"/>
              <a:t>Standard: </a:t>
            </a:r>
            <a:r>
              <a:rPr lang="es-AR" sz="2400" u="sng">
                <a:solidFill>
                  <a:schemeClr val="hlink"/>
                </a:solidFill>
                <a:hlinkClick r:id="rId3"/>
              </a:rPr>
              <a:t>https://www.w3.org/TR/html5/</a:t>
            </a:r>
            <a:endParaRPr sz="2400"/>
          </a:p>
          <a:p>
            <a:pPr marL="0" lvl="0" indent="0" algn="l" rtl="0">
              <a:spcBef>
                <a:spcPts val="1000"/>
              </a:spcBef>
              <a:spcAft>
                <a:spcPts val="0"/>
              </a:spcAft>
              <a:buNone/>
            </a:pPr>
            <a:r>
              <a:rPr lang="es-AR" sz="2400"/>
              <a:t>MDN: </a:t>
            </a:r>
            <a:r>
              <a:rPr lang="es-AR" sz="2400" u="sng">
                <a:solidFill>
                  <a:schemeClr val="hlink"/>
                </a:solidFill>
                <a:hlinkClick r:id="rId4"/>
              </a:rPr>
              <a:t>https://developer.mozilla.org/en-US/docs/Web/HTML</a:t>
            </a:r>
            <a:endParaRPr sz="2400"/>
          </a:p>
          <a:p>
            <a:pPr marL="0" lvl="0" indent="0" algn="l" rtl="0">
              <a:spcBef>
                <a:spcPts val="1000"/>
              </a:spcBef>
              <a:spcAft>
                <a:spcPts val="0"/>
              </a:spcAft>
              <a:buNone/>
            </a:pPr>
            <a:endParaRPr sz="2400"/>
          </a:p>
          <a:p>
            <a:pPr marL="0" lvl="0" indent="0" algn="l" rtl="0">
              <a:spcBef>
                <a:spcPts val="1000"/>
              </a:spcBef>
              <a:spcAft>
                <a:spcPts val="0"/>
              </a:spcAft>
              <a:buNone/>
            </a:pPr>
            <a:r>
              <a:rPr lang="es-AR" sz="2400" b="1"/>
              <a:t>CSS</a:t>
            </a:r>
            <a:endParaRPr sz="2400" b="1"/>
          </a:p>
          <a:p>
            <a:pPr marL="0" lvl="0" indent="0" algn="l" rtl="0">
              <a:spcBef>
                <a:spcPts val="1000"/>
              </a:spcBef>
              <a:spcAft>
                <a:spcPts val="0"/>
              </a:spcAft>
              <a:buNone/>
            </a:pPr>
            <a:r>
              <a:rPr lang="es-AR" sz="2400"/>
              <a:t>Standard: </a:t>
            </a:r>
            <a:r>
              <a:rPr lang="es-AR" sz="2400" u="sng">
                <a:solidFill>
                  <a:schemeClr val="hlink"/>
                </a:solidFill>
                <a:hlinkClick r:id="rId5"/>
              </a:rPr>
              <a:t>https://www.w3.org/Style/CSS/</a:t>
            </a:r>
            <a:endParaRPr sz="2400"/>
          </a:p>
          <a:p>
            <a:pPr marL="0" lvl="0" indent="0" algn="l" rtl="0">
              <a:spcBef>
                <a:spcPts val="1000"/>
              </a:spcBef>
              <a:spcAft>
                <a:spcPts val="0"/>
              </a:spcAft>
              <a:buNone/>
            </a:pPr>
            <a:r>
              <a:rPr lang="es-AR" sz="2400"/>
              <a:t>MDN: </a:t>
            </a:r>
            <a:r>
              <a:rPr lang="es-AR" sz="2400" u="sng">
                <a:solidFill>
                  <a:schemeClr val="hlink"/>
                </a:solidFill>
                <a:hlinkClick r:id="rId6"/>
              </a:rPr>
              <a:t>https://developer.mozilla.org/en-US/docs/Web/CSS</a:t>
            </a:r>
            <a:endParaRPr sz="2400"/>
          </a:p>
          <a:p>
            <a:pPr marL="0" lvl="0" indent="0" algn="l" rtl="0">
              <a:spcBef>
                <a:spcPts val="1000"/>
              </a:spcBef>
              <a:spcAft>
                <a:spcPts val="0"/>
              </a:spcAft>
              <a:buNone/>
            </a:pPr>
            <a:endParaRPr sz="2400"/>
          </a:p>
          <a:p>
            <a:pPr marL="0" lvl="0" indent="0" algn="l" rtl="0">
              <a:spcBef>
                <a:spcPts val="1000"/>
              </a:spcBef>
              <a:spcAft>
                <a:spcPts val="0"/>
              </a:spcAft>
              <a:buNone/>
            </a:pPr>
            <a:r>
              <a:rPr lang="es-AR" sz="2400" b="1"/>
              <a:t>Libros</a:t>
            </a:r>
            <a:endParaRPr sz="2400" b="1"/>
          </a:p>
          <a:p>
            <a:pPr marL="0" lvl="0" indent="0" algn="l" rtl="0">
              <a:lnSpc>
                <a:spcPct val="120000"/>
              </a:lnSpc>
              <a:spcBef>
                <a:spcPts val="1000"/>
              </a:spcBef>
              <a:spcAft>
                <a:spcPts val="600"/>
              </a:spcAft>
              <a:buNone/>
            </a:pPr>
            <a:r>
              <a:rPr lang="es-AR" sz="2400">
                <a:solidFill>
                  <a:srgbClr val="111111"/>
                </a:solidFill>
                <a:highlight>
                  <a:srgbClr val="FFFFFF"/>
                </a:highlight>
                <a:latin typeface="Arial"/>
                <a:ea typeface="Arial"/>
                <a:cs typeface="Arial"/>
                <a:sym typeface="Arial"/>
              </a:rPr>
              <a:t>HTML and CSS: Design and Build Websites (</a:t>
            </a:r>
            <a:r>
              <a:rPr lang="es-AR" sz="2400" i="1">
                <a:solidFill>
                  <a:srgbClr val="111111"/>
                </a:solidFill>
                <a:highlight>
                  <a:srgbClr val="FFFFFF"/>
                </a:highlight>
                <a:latin typeface="Arial"/>
                <a:ea typeface="Arial"/>
                <a:cs typeface="Arial"/>
                <a:sym typeface="Arial"/>
              </a:rPr>
              <a:t>Jon Duckett</a:t>
            </a:r>
            <a:r>
              <a:rPr lang="es-AR" sz="2400">
                <a:solidFill>
                  <a:srgbClr val="111111"/>
                </a:solidFill>
                <a:highlight>
                  <a:srgbClr val="FFFFFF"/>
                </a:highlight>
                <a:latin typeface="Arial"/>
                <a:ea typeface="Arial"/>
                <a:cs typeface="Arial"/>
                <a:sym typeface="Arial"/>
              </a:rPr>
              <a:t>)</a:t>
            </a:r>
            <a:endParaRPr sz="2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4"/>
          <p:cNvSpPr txBox="1">
            <a:spLocks noGrp="1"/>
          </p:cNvSpPr>
          <p:nvPr>
            <p:ph type="ctrTitle"/>
          </p:nvPr>
        </p:nvSpPr>
        <p:spPr>
          <a:xfrm>
            <a:off x="92375" y="0"/>
            <a:ext cx="8962200" cy="8073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s-AR"/>
              <a:t>Layout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6"/>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Contenedores</a:t>
            </a:r>
            <a:endParaRPr/>
          </a:p>
        </p:txBody>
      </p:sp>
      <p:sp>
        <p:nvSpPr>
          <p:cNvPr id="198" name="Google Shape;198;p26"/>
          <p:cNvSpPr txBox="1">
            <a:spLocks noGrp="1"/>
          </p:cNvSpPr>
          <p:nvPr>
            <p:ph type="body" idx="4294967295"/>
          </p:nvPr>
        </p:nvSpPr>
        <p:spPr>
          <a:xfrm>
            <a:off x="311700" y="721449"/>
            <a:ext cx="8520600" cy="56964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endParaRPr sz="4800" b="1"/>
          </a:p>
          <a:p>
            <a:pPr marL="0" lvl="0" indent="0" algn="ctr" rtl="0">
              <a:spcBef>
                <a:spcPts val="1000"/>
              </a:spcBef>
              <a:spcAft>
                <a:spcPts val="0"/>
              </a:spcAft>
              <a:buNone/>
            </a:pPr>
            <a:r>
              <a:rPr lang="es-AR" sz="4800" b="1"/>
              <a:t>&lt;div&gt; </a:t>
            </a:r>
            <a:r>
              <a:rPr lang="es-AR" sz="3200" b="1"/>
              <a:t>&amp;</a:t>
            </a:r>
            <a:r>
              <a:rPr lang="es-AR" sz="4800" b="1"/>
              <a:t> &lt;span&gt;</a:t>
            </a:r>
            <a:endParaRPr sz="4800" b="1"/>
          </a:p>
          <a:p>
            <a:pPr marL="0" lvl="0" indent="0" algn="l" rtl="0">
              <a:spcBef>
                <a:spcPts val="1000"/>
              </a:spcBef>
              <a:spcAft>
                <a:spcPts val="0"/>
              </a:spcAft>
              <a:buNone/>
            </a:pPr>
            <a:endParaRPr sz="2800"/>
          </a:p>
          <a:p>
            <a:pPr marL="457200" lvl="0" indent="-406400" algn="l" rtl="0">
              <a:spcBef>
                <a:spcPts val="1000"/>
              </a:spcBef>
              <a:spcAft>
                <a:spcPts val="0"/>
              </a:spcAft>
              <a:buSzPts val="2800"/>
              <a:buChar char="●"/>
            </a:pPr>
            <a:r>
              <a:rPr lang="es-AR" sz="2800"/>
              <a:t>Son simples contenedores de HTML.</a:t>
            </a:r>
            <a:endParaRPr sz="2800"/>
          </a:p>
          <a:p>
            <a:pPr marL="457200" lvl="0" indent="-406400" algn="l" rtl="0">
              <a:spcBef>
                <a:spcPts val="0"/>
              </a:spcBef>
              <a:spcAft>
                <a:spcPts val="0"/>
              </a:spcAft>
              <a:buSzPts val="2800"/>
              <a:buChar char="●"/>
            </a:pPr>
            <a:r>
              <a:rPr lang="es-AR" sz="2800"/>
              <a:t>Los </a:t>
            </a:r>
            <a:r>
              <a:rPr lang="es-AR" sz="2800" b="1"/>
              <a:t>div </a:t>
            </a:r>
            <a:r>
              <a:rPr lang="es-AR" sz="2800"/>
              <a:t>y </a:t>
            </a:r>
            <a:r>
              <a:rPr lang="es-AR" sz="2800" b="1"/>
              <a:t>span </a:t>
            </a:r>
            <a:r>
              <a:rPr lang="es-AR" sz="2800"/>
              <a:t>como todos los elementos, tienen las propiedades class o id.</a:t>
            </a:r>
            <a:endParaRPr sz="2800"/>
          </a:p>
          <a:p>
            <a:pPr marL="457200" lvl="0" indent="-406400" algn="l" rtl="0">
              <a:spcBef>
                <a:spcPts val="0"/>
              </a:spcBef>
              <a:spcAft>
                <a:spcPts val="0"/>
              </a:spcAft>
              <a:buSzPts val="2800"/>
              <a:buChar char="●"/>
            </a:pPr>
            <a:r>
              <a:rPr lang="es-AR" sz="2800"/>
              <a:t>Es importante elegir un nombre de clase o id con sentido en el contexto.</a:t>
            </a:r>
            <a:endParaRPr sz="2800"/>
          </a:p>
          <a:p>
            <a:pPr marL="0" lvl="0" indent="0" algn="l" rtl="0">
              <a:spcBef>
                <a:spcPts val="1000"/>
              </a:spcBef>
              <a:spcAft>
                <a:spcPts val="0"/>
              </a:spcAft>
              <a:buNone/>
            </a:pPr>
            <a:endParaRPr sz="2800"/>
          </a:p>
          <a:p>
            <a:pPr marL="0" lvl="0" indent="1498600" algn="l" rtl="0">
              <a:spcBef>
                <a:spcPts val="1000"/>
              </a:spcBef>
              <a:spcAft>
                <a:spcPts val="0"/>
              </a:spcAft>
              <a:buNone/>
            </a:pPr>
            <a:endParaRPr sz="2800"/>
          </a:p>
          <a:p>
            <a:pPr marL="0" lvl="0" indent="1498600" algn="l" rtl="0">
              <a:spcBef>
                <a:spcPts val="1000"/>
              </a:spcBef>
              <a:spcAft>
                <a:spcPts val="0"/>
              </a:spcAft>
              <a:buNone/>
            </a:pPr>
            <a:endParaRPr sz="2800"/>
          </a:p>
          <a:p>
            <a:pPr marL="0" lvl="0" indent="1498600" algn="l" rtl="0">
              <a:spcBef>
                <a:spcPts val="1000"/>
              </a:spcBef>
              <a:spcAft>
                <a:spcPts val="0"/>
              </a:spcAft>
              <a:buNone/>
            </a:pPr>
            <a:endParaRPr sz="2800"/>
          </a:p>
          <a:p>
            <a:pPr marL="0" lvl="0" indent="1498600" algn="l" rtl="0">
              <a:spcBef>
                <a:spcPts val="1000"/>
              </a:spcBef>
              <a:spcAft>
                <a:spcPts val="0"/>
              </a:spcAft>
              <a:buNone/>
            </a:pPr>
            <a:endParaRPr sz="2800"/>
          </a:p>
          <a:p>
            <a:pPr marL="0" lvl="0" indent="1498600" algn="l" rtl="0">
              <a:spcBef>
                <a:spcPts val="1000"/>
              </a:spcBef>
              <a:spcAft>
                <a:spcPts val="0"/>
              </a:spcAft>
              <a:buNone/>
            </a:pPr>
            <a:endParaRPr sz="2800"/>
          </a:p>
          <a:p>
            <a:pPr marL="0" lvl="0" indent="1498600" algn="l" rtl="0">
              <a:spcBef>
                <a:spcPts val="1000"/>
              </a:spcBef>
              <a:spcAft>
                <a:spcPts val="0"/>
              </a:spcAft>
              <a:buNone/>
            </a:pPr>
            <a:endParaRPr sz="2800"/>
          </a:p>
          <a:p>
            <a:pPr marL="0" lvl="0" indent="0" algn="l" rtl="0">
              <a:spcBef>
                <a:spcPts val="1000"/>
              </a:spcBef>
              <a:spcAft>
                <a:spcPts val="0"/>
              </a:spcAft>
              <a:buNone/>
            </a:pPr>
            <a:endParaRPr sz="28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Div &amp; Span</a:t>
            </a:r>
            <a:endParaRPr/>
          </a:p>
        </p:txBody>
      </p:sp>
      <p:sp>
        <p:nvSpPr>
          <p:cNvPr id="204" name="Google Shape;204;p27"/>
          <p:cNvSpPr txBox="1">
            <a:spLocks noGrp="1"/>
          </p:cNvSpPr>
          <p:nvPr>
            <p:ph type="body" idx="4294967295"/>
          </p:nvPr>
        </p:nvSpPr>
        <p:spPr>
          <a:xfrm>
            <a:off x="311700" y="1126275"/>
            <a:ext cx="8520600" cy="55179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sz="2800" b="1"/>
              <a:t>DIV</a:t>
            </a:r>
            <a:endParaRPr sz="2800"/>
          </a:p>
          <a:p>
            <a:pPr marL="457200" lvl="0" indent="-406400" algn="l" rtl="0">
              <a:spcBef>
                <a:spcPts val="1000"/>
              </a:spcBef>
              <a:spcAft>
                <a:spcPts val="0"/>
              </a:spcAft>
              <a:buSzPts val="2800"/>
              <a:buChar char="●"/>
            </a:pPr>
            <a:r>
              <a:rPr lang="es-AR" sz="2800"/>
              <a:t>Es un elemento que define un bloque</a:t>
            </a:r>
            <a:endParaRPr sz="2800"/>
          </a:p>
          <a:p>
            <a:pPr marL="457200" lvl="0" indent="-406400" algn="l" rtl="0">
              <a:spcBef>
                <a:spcPts val="0"/>
              </a:spcBef>
              <a:spcAft>
                <a:spcPts val="0"/>
              </a:spcAft>
              <a:buSzPts val="2800"/>
              <a:buChar char="●"/>
            </a:pPr>
            <a:r>
              <a:rPr lang="es-AR" sz="2800"/>
              <a:t>Generalmente para secciones largas del sitio</a:t>
            </a:r>
            <a:endParaRPr sz="2800"/>
          </a:p>
          <a:p>
            <a:pPr marL="457200" lvl="0" indent="-406400" algn="l" rtl="0">
              <a:spcBef>
                <a:spcPts val="0"/>
              </a:spcBef>
              <a:spcAft>
                <a:spcPts val="0"/>
              </a:spcAft>
              <a:buSzPts val="2800"/>
              <a:buChar char="●"/>
            </a:pPr>
            <a:r>
              <a:rPr lang="es-AR" sz="2800"/>
              <a:t>Puede incluir varios elementos</a:t>
            </a:r>
            <a:endParaRPr sz="2800"/>
          </a:p>
          <a:p>
            <a:pPr marL="457200" lvl="0" indent="-406400" algn="l" rtl="0">
              <a:spcBef>
                <a:spcPts val="0"/>
              </a:spcBef>
              <a:spcAft>
                <a:spcPts val="0"/>
              </a:spcAft>
              <a:buSzPts val="2800"/>
              <a:buChar char="●"/>
            </a:pPr>
            <a:r>
              <a:rPr lang="es-AR" sz="2800"/>
              <a:t>Nos ayuda a construir el layout y el diseño</a:t>
            </a:r>
            <a:endParaRPr sz="2800"/>
          </a:p>
          <a:p>
            <a:pPr marL="0" lvl="0" indent="0" algn="l" rtl="0">
              <a:spcBef>
                <a:spcPts val="1000"/>
              </a:spcBef>
              <a:spcAft>
                <a:spcPts val="0"/>
              </a:spcAft>
              <a:buNone/>
            </a:pPr>
            <a:endParaRPr sz="2800"/>
          </a:p>
          <a:p>
            <a:pPr marL="0" lvl="0" indent="0" algn="l" rtl="0">
              <a:spcBef>
                <a:spcPts val="1000"/>
              </a:spcBef>
              <a:spcAft>
                <a:spcPts val="0"/>
              </a:spcAft>
              <a:buNone/>
            </a:pPr>
            <a:r>
              <a:rPr lang="es-AR" sz="2800" b="1"/>
              <a:t>SPAN</a:t>
            </a:r>
            <a:r>
              <a:rPr lang="es-AR" sz="2800"/>
              <a:t> </a:t>
            </a:r>
            <a:endParaRPr sz="2800"/>
          </a:p>
          <a:p>
            <a:pPr marL="457200" lvl="0" indent="-406400" algn="l" rtl="0">
              <a:spcBef>
                <a:spcPts val="1000"/>
              </a:spcBef>
              <a:spcAft>
                <a:spcPts val="0"/>
              </a:spcAft>
              <a:buSzPts val="2800"/>
              <a:buChar char="•"/>
            </a:pPr>
            <a:r>
              <a:rPr lang="es-AR" sz="2800"/>
              <a:t>Es un elemento “inline” </a:t>
            </a:r>
            <a:endParaRPr sz="2800"/>
          </a:p>
          <a:p>
            <a:pPr marL="457200" lvl="0" indent="-406400" algn="l" rtl="0">
              <a:spcBef>
                <a:spcPts val="0"/>
              </a:spcBef>
              <a:spcAft>
                <a:spcPts val="0"/>
              </a:spcAft>
              <a:buSzPts val="2800"/>
              <a:buChar char="•"/>
            </a:pPr>
            <a:r>
              <a:rPr lang="es-AR" sz="2800"/>
              <a:t>Usado para agrupar texto, palabras o frases. Por ejemplo dentro de un párrafo</a:t>
            </a:r>
            <a:endParaRPr sz="2800"/>
          </a:p>
          <a:p>
            <a:pPr marL="0" lvl="0" indent="0" algn="l" rtl="0">
              <a:spcBef>
                <a:spcPts val="1000"/>
              </a:spcBef>
              <a:spcAft>
                <a:spcPts val="0"/>
              </a:spcAft>
              <a:buNone/>
            </a:pPr>
            <a:endParaRPr sz="2800"/>
          </a:p>
          <a:p>
            <a:pPr marL="0" lvl="0" indent="1498600" algn="l" rtl="0">
              <a:spcBef>
                <a:spcPts val="1000"/>
              </a:spcBef>
              <a:spcAft>
                <a:spcPts val="0"/>
              </a:spcAft>
              <a:buNone/>
            </a:pPr>
            <a:endParaRPr sz="2800"/>
          </a:p>
          <a:p>
            <a:pPr marL="0" lvl="0" indent="1498600" algn="l" rtl="0">
              <a:spcBef>
                <a:spcPts val="1000"/>
              </a:spcBef>
              <a:spcAft>
                <a:spcPts val="0"/>
              </a:spcAft>
              <a:buNone/>
            </a:pPr>
            <a:endParaRPr sz="2800"/>
          </a:p>
          <a:p>
            <a:pPr marL="0" lvl="0" indent="1498600" algn="l" rtl="0">
              <a:spcBef>
                <a:spcPts val="1000"/>
              </a:spcBef>
              <a:spcAft>
                <a:spcPts val="0"/>
              </a:spcAft>
              <a:buNone/>
            </a:pPr>
            <a:endParaRPr sz="2800"/>
          </a:p>
          <a:p>
            <a:pPr marL="0" lvl="0" indent="1498600" algn="l" rtl="0">
              <a:spcBef>
                <a:spcPts val="1000"/>
              </a:spcBef>
              <a:spcAft>
                <a:spcPts val="0"/>
              </a:spcAft>
              <a:buNone/>
            </a:pPr>
            <a:endParaRPr sz="2800"/>
          </a:p>
          <a:p>
            <a:pPr marL="0" lvl="0" indent="1498600" algn="l" rtl="0">
              <a:spcBef>
                <a:spcPts val="1000"/>
              </a:spcBef>
              <a:spcAft>
                <a:spcPts val="0"/>
              </a:spcAft>
              <a:buNone/>
            </a:pPr>
            <a:endParaRPr sz="2800"/>
          </a:p>
          <a:p>
            <a:pPr marL="0" lvl="0" indent="1498600" algn="l" rtl="0">
              <a:spcBef>
                <a:spcPts val="1000"/>
              </a:spcBef>
              <a:spcAft>
                <a:spcPts val="0"/>
              </a:spcAft>
              <a:buNone/>
            </a:pPr>
            <a:endParaRPr sz="2800"/>
          </a:p>
          <a:p>
            <a:pPr marL="0" lvl="0" indent="0" algn="l" rtl="0">
              <a:spcBef>
                <a:spcPts val="1000"/>
              </a:spcBef>
              <a:spcAft>
                <a:spcPts val="0"/>
              </a:spcAft>
              <a:buNone/>
            </a:pPr>
            <a:endParaRPr sz="28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txBox="1">
            <a:spLocks noGrp="1"/>
          </p:cNvSpPr>
          <p:nvPr>
            <p:ph type="title"/>
          </p:nvPr>
        </p:nvSpPr>
        <p:spPr>
          <a:xfrm>
            <a:off x="628663" y="1233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Bloque &lt;div&gt; ... &lt;/div&gt;</a:t>
            </a:r>
            <a:endParaRPr b="1"/>
          </a:p>
        </p:txBody>
      </p:sp>
      <p:sp>
        <p:nvSpPr>
          <p:cNvPr id="210" name="Google Shape;210;p28"/>
          <p:cNvSpPr txBox="1">
            <a:spLocks noGrp="1"/>
          </p:cNvSpPr>
          <p:nvPr>
            <p:ph type="body" idx="4294967295"/>
          </p:nvPr>
        </p:nvSpPr>
        <p:spPr>
          <a:xfrm>
            <a:off x="311700" y="1001350"/>
            <a:ext cx="8520600" cy="1473900"/>
          </a:xfrm>
          <a:prstGeom prst="rect">
            <a:avLst/>
          </a:prstGeom>
        </p:spPr>
        <p:txBody>
          <a:bodyPr spcFirstLastPara="1" wrap="square" lIns="91425" tIns="45700" rIns="91425" bIns="45700" anchor="t" anchorCtr="0">
            <a:noAutofit/>
          </a:bodyPr>
          <a:lstStyle/>
          <a:p>
            <a:pPr marL="457200" lvl="0" indent="-393700" algn="l" rtl="0">
              <a:spcBef>
                <a:spcPts val="1000"/>
              </a:spcBef>
              <a:spcAft>
                <a:spcPts val="0"/>
              </a:spcAft>
              <a:buSzPts val="2600"/>
              <a:buChar char="●"/>
            </a:pPr>
            <a:r>
              <a:rPr lang="es-AR" sz="2600"/>
              <a:t>Por defecto el elemento empieza en una nueva línea de la página y ocupa todo el ancho disponible</a:t>
            </a:r>
            <a:endParaRPr sz="2600"/>
          </a:p>
          <a:p>
            <a:pPr marL="457200" lvl="0" indent="-393700" algn="l" rtl="0">
              <a:spcBef>
                <a:spcPts val="0"/>
              </a:spcBef>
              <a:spcAft>
                <a:spcPts val="0"/>
              </a:spcAft>
              <a:buSzPts val="2600"/>
              <a:buChar char="●"/>
            </a:pPr>
            <a:r>
              <a:rPr lang="es-AR" sz="2600"/>
              <a:t>Se pueden anidar uno dentro de otro</a:t>
            </a:r>
            <a:endParaRPr sz="2600"/>
          </a:p>
          <a:p>
            <a:pPr marL="0" lvl="0" indent="1498600" algn="l" rtl="0">
              <a:spcBef>
                <a:spcPts val="1000"/>
              </a:spcBef>
              <a:spcAft>
                <a:spcPts val="0"/>
              </a:spcAft>
              <a:buNone/>
            </a:pPr>
            <a:endParaRPr sz="2800">
              <a:solidFill>
                <a:srgbClr val="4BA173"/>
              </a:solidFill>
            </a:endParaRPr>
          </a:p>
          <a:p>
            <a:pPr marL="0" lvl="0" indent="0" algn="l" rtl="0">
              <a:spcBef>
                <a:spcPts val="1000"/>
              </a:spcBef>
              <a:spcAft>
                <a:spcPts val="0"/>
              </a:spcAft>
              <a:buNone/>
            </a:pPr>
            <a:endParaRPr sz="2800" b="1"/>
          </a:p>
        </p:txBody>
      </p:sp>
      <p:pic>
        <p:nvPicPr>
          <p:cNvPr id="211" name="Google Shape;211;p28" descr="ej_html_div.png"/>
          <p:cNvPicPr preferRelativeResize="0"/>
          <p:nvPr/>
        </p:nvPicPr>
        <p:blipFill>
          <a:blip r:embed="rId3">
            <a:alphaModFix/>
          </a:blip>
          <a:stretch>
            <a:fillRect/>
          </a:stretch>
        </p:blipFill>
        <p:spPr>
          <a:xfrm>
            <a:off x="534148" y="2560700"/>
            <a:ext cx="3434750" cy="3944525"/>
          </a:xfrm>
          <a:prstGeom prst="rect">
            <a:avLst/>
          </a:prstGeom>
          <a:noFill/>
          <a:ln>
            <a:noFill/>
          </a:ln>
        </p:spPr>
      </p:pic>
      <p:pic>
        <p:nvPicPr>
          <p:cNvPr id="212" name="Google Shape;212;p28" descr="ej_div_nav.png"/>
          <p:cNvPicPr preferRelativeResize="0"/>
          <p:nvPr/>
        </p:nvPicPr>
        <p:blipFill>
          <a:blip r:embed="rId4">
            <a:alphaModFix/>
          </a:blip>
          <a:stretch>
            <a:fillRect/>
          </a:stretch>
        </p:blipFill>
        <p:spPr>
          <a:xfrm>
            <a:off x="5067300" y="2475249"/>
            <a:ext cx="3478850" cy="3637800"/>
          </a:xfrm>
          <a:prstGeom prst="rect">
            <a:avLst/>
          </a:prstGeom>
          <a:noFill/>
          <a:ln>
            <a:noFill/>
          </a:ln>
        </p:spPr>
      </p:pic>
      <p:sp>
        <p:nvSpPr>
          <p:cNvPr id="213" name="Google Shape;213;p28"/>
          <p:cNvSpPr txBox="1"/>
          <p:nvPr/>
        </p:nvSpPr>
        <p:spPr>
          <a:xfrm>
            <a:off x="4703700" y="6341650"/>
            <a:ext cx="4440300" cy="34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AR" u="sng">
                <a:solidFill>
                  <a:schemeClr val="hlink"/>
                </a:solidFill>
                <a:hlinkClick r:id="rId5"/>
              </a:rPr>
              <a:t>http://codepen.io/webUnicen/pen/mWxpYM</a:t>
            </a:r>
            <a:r>
              <a:rPr lang="es-AR"/>
              <a:t> </a:t>
            </a:r>
            <a:endParaRPr/>
          </a:p>
        </p:txBody>
      </p:sp>
      <p:pic>
        <p:nvPicPr>
          <p:cNvPr id="214" name="Google Shape;214;p28"/>
          <p:cNvPicPr preferRelativeResize="0"/>
          <p:nvPr/>
        </p:nvPicPr>
        <p:blipFill>
          <a:blip r:embed="rId6">
            <a:alphaModFix/>
          </a:blip>
          <a:stretch>
            <a:fillRect/>
          </a:stretch>
        </p:blipFill>
        <p:spPr>
          <a:xfrm>
            <a:off x="4150963" y="6222183"/>
            <a:ext cx="618575" cy="5842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9"/>
          <p:cNvSpPr txBox="1">
            <a:spLocks noGrp="1"/>
          </p:cNvSpPr>
          <p:nvPr>
            <p:ph type="title"/>
          </p:nvPr>
        </p:nvSpPr>
        <p:spPr>
          <a:xfrm>
            <a:off x="628638" y="1292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Bloque &lt;span&gt; ... &lt;/span&gt;</a:t>
            </a:r>
            <a:endParaRPr b="1"/>
          </a:p>
        </p:txBody>
      </p:sp>
      <p:sp>
        <p:nvSpPr>
          <p:cNvPr id="220" name="Google Shape;220;p29"/>
          <p:cNvSpPr txBox="1">
            <a:spLocks noGrp="1"/>
          </p:cNvSpPr>
          <p:nvPr>
            <p:ph type="body" idx="4294967295"/>
          </p:nvPr>
        </p:nvSpPr>
        <p:spPr>
          <a:xfrm>
            <a:off x="311700" y="899600"/>
            <a:ext cx="8520600" cy="20700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s-AR" sz="2800"/>
              <a:t>Están </a:t>
            </a:r>
            <a:r>
              <a:rPr lang="es-AR" sz="2800" b="1"/>
              <a:t>dentro del texto</a:t>
            </a:r>
            <a:r>
              <a:rPr lang="es-AR" sz="2800"/>
              <a:t>, no en una línea nueva</a:t>
            </a:r>
            <a:endParaRPr sz="2800"/>
          </a:p>
          <a:p>
            <a:pPr marL="457200" lvl="0" indent="-406400" algn="l" rtl="0">
              <a:spcBef>
                <a:spcPts val="0"/>
              </a:spcBef>
              <a:spcAft>
                <a:spcPts val="0"/>
              </a:spcAft>
              <a:buSzPts val="2800"/>
              <a:buChar char="●"/>
            </a:pPr>
            <a:r>
              <a:rPr lang="es-AR" sz="2800"/>
              <a:t>Su ancho depende del contenido que tengan</a:t>
            </a:r>
            <a:endParaRPr sz="2800"/>
          </a:p>
          <a:p>
            <a:pPr marL="457200" lvl="0" indent="-406400" algn="l" rtl="0">
              <a:spcBef>
                <a:spcPts val="0"/>
              </a:spcBef>
              <a:spcAft>
                <a:spcPts val="0"/>
              </a:spcAft>
              <a:buSzPts val="2800"/>
              <a:buChar char="●"/>
            </a:pPr>
            <a:r>
              <a:rPr lang="es-AR" sz="2800"/>
              <a:t>No pueden anidarse con otro elemento de bloque</a:t>
            </a:r>
            <a:endParaRPr sz="2800"/>
          </a:p>
          <a:p>
            <a:pPr marL="457200" lvl="0" indent="-406400" algn="l" rtl="0">
              <a:spcBef>
                <a:spcPts val="0"/>
              </a:spcBef>
              <a:spcAft>
                <a:spcPts val="0"/>
              </a:spcAft>
              <a:buSzPts val="2800"/>
              <a:buChar char="●"/>
            </a:pPr>
            <a:r>
              <a:rPr lang="es-AR" sz="2800"/>
              <a:t>Pero si se pueden anidar con otro elemento inline</a:t>
            </a:r>
            <a:endParaRPr sz="2800"/>
          </a:p>
        </p:txBody>
      </p:sp>
      <p:pic>
        <p:nvPicPr>
          <p:cNvPr id="221" name="Google Shape;221;p29" descr="ej_span_css.png"/>
          <p:cNvPicPr preferRelativeResize="0"/>
          <p:nvPr/>
        </p:nvPicPr>
        <p:blipFill>
          <a:blip r:embed="rId3">
            <a:alphaModFix/>
          </a:blip>
          <a:stretch>
            <a:fillRect/>
          </a:stretch>
        </p:blipFill>
        <p:spPr>
          <a:xfrm>
            <a:off x="353850" y="4472313"/>
            <a:ext cx="2001206" cy="1575950"/>
          </a:xfrm>
          <a:prstGeom prst="rect">
            <a:avLst/>
          </a:prstGeom>
          <a:noFill/>
          <a:ln>
            <a:noFill/>
          </a:ln>
        </p:spPr>
      </p:pic>
      <p:pic>
        <p:nvPicPr>
          <p:cNvPr id="222" name="Google Shape;222;p29" descr="ej_span_nav.png"/>
          <p:cNvPicPr preferRelativeResize="0"/>
          <p:nvPr/>
        </p:nvPicPr>
        <p:blipFill>
          <a:blip r:embed="rId4">
            <a:alphaModFix/>
          </a:blip>
          <a:stretch>
            <a:fillRect/>
          </a:stretch>
        </p:blipFill>
        <p:spPr>
          <a:xfrm>
            <a:off x="4229800" y="4007025"/>
            <a:ext cx="4672748" cy="2410400"/>
          </a:xfrm>
          <a:prstGeom prst="rect">
            <a:avLst/>
          </a:prstGeom>
          <a:noFill/>
          <a:ln>
            <a:noFill/>
          </a:ln>
        </p:spPr>
      </p:pic>
      <p:sp>
        <p:nvSpPr>
          <p:cNvPr id="223" name="Google Shape;223;p29"/>
          <p:cNvSpPr txBox="1"/>
          <p:nvPr/>
        </p:nvSpPr>
        <p:spPr>
          <a:xfrm>
            <a:off x="703152" y="6417425"/>
            <a:ext cx="4727700" cy="302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AR"/>
              <a:t>Live: </a:t>
            </a:r>
            <a:r>
              <a:rPr lang="es-AR" u="sng">
                <a:solidFill>
                  <a:schemeClr val="hlink"/>
                </a:solidFill>
                <a:hlinkClick r:id="rId5"/>
              </a:rPr>
              <a:t>http://codepen.io/webUnicen/pen/XMEVvW</a:t>
            </a:r>
            <a:r>
              <a:rPr lang="es-AR"/>
              <a:t> </a:t>
            </a:r>
            <a:endParaRPr/>
          </a:p>
        </p:txBody>
      </p:sp>
      <p:sp>
        <p:nvSpPr>
          <p:cNvPr id="224" name="Google Shape;224;p29"/>
          <p:cNvSpPr txBox="1"/>
          <p:nvPr/>
        </p:nvSpPr>
        <p:spPr>
          <a:xfrm>
            <a:off x="353850" y="2820338"/>
            <a:ext cx="6861600" cy="1282800"/>
          </a:xfrm>
          <a:prstGeom prst="rect">
            <a:avLst/>
          </a:prstGeom>
          <a:noFill/>
          <a:ln>
            <a:noFill/>
          </a:ln>
        </p:spPr>
        <p:txBody>
          <a:bodyPr spcFirstLastPara="1" wrap="square" lIns="91425" tIns="91425" rIns="91425" bIns="91425" anchor="ctr" anchorCtr="0">
            <a:noAutofit/>
          </a:bodyPr>
          <a:lstStyle/>
          <a:p>
            <a:pPr marL="0" lvl="0" indent="0" algn="l" rtl="0">
              <a:lnSpc>
                <a:spcPct val="110795"/>
              </a:lnSpc>
              <a:spcBef>
                <a:spcPts val="0"/>
              </a:spcBef>
              <a:spcAft>
                <a:spcPts val="0"/>
              </a:spcAft>
              <a:buNone/>
            </a:pPr>
            <a:r>
              <a:rPr lang="es-AR" b="1">
                <a:solidFill>
                  <a:srgbClr val="007700"/>
                </a:solidFill>
              </a:rPr>
              <a:t>&lt;p&gt;</a:t>
            </a:r>
            <a:r>
              <a:rPr lang="es-AR" b="1">
                <a:solidFill>
                  <a:srgbClr val="333333"/>
                </a:solidFill>
              </a:rPr>
              <a:t>Ejemplo de span con clase </a:t>
            </a:r>
            <a:r>
              <a:rPr lang="es-AR" b="1">
                <a:solidFill>
                  <a:srgbClr val="007700"/>
                </a:solidFill>
              </a:rPr>
              <a:t>&lt;span</a:t>
            </a:r>
            <a:r>
              <a:rPr lang="es-AR" b="1">
                <a:solidFill>
                  <a:srgbClr val="333333"/>
                </a:solidFill>
              </a:rPr>
              <a:t> </a:t>
            </a:r>
            <a:r>
              <a:rPr lang="es-AR" b="1">
                <a:solidFill>
                  <a:srgbClr val="0000CC"/>
                </a:solidFill>
              </a:rPr>
              <a:t>class=</a:t>
            </a:r>
            <a:r>
              <a:rPr lang="es-AR" b="1">
                <a:solidFill>
                  <a:srgbClr val="333333"/>
                </a:solidFill>
                <a:highlight>
                  <a:srgbClr val="FFF0F0"/>
                </a:highlight>
              </a:rPr>
              <a:t>"inline1"</a:t>
            </a:r>
            <a:r>
              <a:rPr lang="es-AR" b="1">
                <a:solidFill>
                  <a:srgbClr val="007700"/>
                </a:solidFill>
              </a:rPr>
              <a:t>&gt;</a:t>
            </a:r>
            <a:r>
              <a:rPr lang="es-AR" b="1">
                <a:solidFill>
                  <a:srgbClr val="333333"/>
                </a:solidFill>
              </a:rPr>
              <a:t>inline 1</a:t>
            </a:r>
            <a:r>
              <a:rPr lang="es-AR" b="1">
                <a:solidFill>
                  <a:srgbClr val="007700"/>
                </a:solidFill>
              </a:rPr>
              <a:t>&lt;/span&gt;&lt;/p&gt;</a:t>
            </a:r>
            <a:br>
              <a:rPr lang="es-AR" b="1">
                <a:solidFill>
                  <a:srgbClr val="333333"/>
                </a:solidFill>
              </a:rPr>
            </a:br>
            <a:r>
              <a:rPr lang="es-AR" b="1">
                <a:solidFill>
                  <a:srgbClr val="007700"/>
                </a:solidFill>
              </a:rPr>
              <a:t>&lt;p&gt;</a:t>
            </a:r>
            <a:r>
              <a:rPr lang="es-AR" b="1">
                <a:solidFill>
                  <a:srgbClr val="333333"/>
                </a:solidFill>
              </a:rPr>
              <a:t>Ejemplo de span con clase </a:t>
            </a:r>
            <a:r>
              <a:rPr lang="es-AR" b="1">
                <a:solidFill>
                  <a:srgbClr val="007700"/>
                </a:solidFill>
              </a:rPr>
              <a:t>&lt;span</a:t>
            </a:r>
            <a:r>
              <a:rPr lang="es-AR" b="1">
                <a:solidFill>
                  <a:srgbClr val="333333"/>
                </a:solidFill>
              </a:rPr>
              <a:t> </a:t>
            </a:r>
            <a:r>
              <a:rPr lang="es-AR" b="1">
                <a:solidFill>
                  <a:srgbClr val="0000CC"/>
                </a:solidFill>
              </a:rPr>
              <a:t>class=</a:t>
            </a:r>
            <a:r>
              <a:rPr lang="es-AR" b="1">
                <a:solidFill>
                  <a:srgbClr val="333333"/>
                </a:solidFill>
                <a:highlight>
                  <a:srgbClr val="FFF0F0"/>
                </a:highlight>
              </a:rPr>
              <a:t>"inline2"</a:t>
            </a:r>
            <a:r>
              <a:rPr lang="es-AR" b="1">
                <a:solidFill>
                  <a:srgbClr val="007700"/>
                </a:solidFill>
              </a:rPr>
              <a:t>&gt;</a:t>
            </a:r>
            <a:r>
              <a:rPr lang="es-AR" b="1">
                <a:solidFill>
                  <a:srgbClr val="333333"/>
                </a:solidFill>
              </a:rPr>
              <a:t>inline 2</a:t>
            </a:r>
            <a:r>
              <a:rPr lang="es-AR" b="1">
                <a:solidFill>
                  <a:srgbClr val="007700"/>
                </a:solidFill>
              </a:rPr>
              <a:t>&lt;/span&gt;&lt;/p&gt;</a:t>
            </a:r>
            <a:br>
              <a:rPr lang="es-AR" b="1">
                <a:solidFill>
                  <a:srgbClr val="333333"/>
                </a:solidFill>
              </a:rPr>
            </a:br>
            <a:r>
              <a:rPr lang="es-AR" b="1">
                <a:solidFill>
                  <a:srgbClr val="007700"/>
                </a:solidFill>
              </a:rPr>
              <a:t>&lt;p&gt;</a:t>
            </a:r>
            <a:r>
              <a:rPr lang="es-AR" b="1">
                <a:solidFill>
                  <a:srgbClr val="333333"/>
                </a:solidFill>
              </a:rPr>
              <a:t>Ejemplo de span con clase </a:t>
            </a:r>
            <a:r>
              <a:rPr lang="es-AR" b="1">
                <a:solidFill>
                  <a:srgbClr val="007700"/>
                </a:solidFill>
              </a:rPr>
              <a:t>&lt;span</a:t>
            </a:r>
            <a:r>
              <a:rPr lang="es-AR" b="1">
                <a:solidFill>
                  <a:srgbClr val="333333"/>
                </a:solidFill>
              </a:rPr>
              <a:t> </a:t>
            </a:r>
            <a:r>
              <a:rPr lang="es-AR" b="1">
                <a:solidFill>
                  <a:srgbClr val="0000CC"/>
                </a:solidFill>
              </a:rPr>
              <a:t>class=</a:t>
            </a:r>
            <a:r>
              <a:rPr lang="es-AR" b="1">
                <a:solidFill>
                  <a:srgbClr val="333333"/>
                </a:solidFill>
                <a:highlight>
                  <a:srgbClr val="FFF0F0"/>
                </a:highlight>
              </a:rPr>
              <a:t>"inline1"</a:t>
            </a:r>
            <a:r>
              <a:rPr lang="es-AR" b="1">
                <a:solidFill>
                  <a:srgbClr val="007700"/>
                </a:solidFill>
              </a:rPr>
              <a:t>&gt;</a:t>
            </a:r>
            <a:r>
              <a:rPr lang="es-AR" b="1">
                <a:solidFill>
                  <a:srgbClr val="333333"/>
                </a:solidFill>
              </a:rPr>
              <a:t>inline 1 e inline 2 </a:t>
            </a:r>
            <a:r>
              <a:rPr lang="es-AR" b="1">
                <a:solidFill>
                  <a:srgbClr val="007700"/>
                </a:solidFill>
              </a:rPr>
              <a:t>&lt;span</a:t>
            </a:r>
            <a:r>
              <a:rPr lang="es-AR" b="1">
                <a:solidFill>
                  <a:srgbClr val="333333"/>
                </a:solidFill>
              </a:rPr>
              <a:t> </a:t>
            </a:r>
            <a:r>
              <a:rPr lang="es-AR" b="1">
                <a:solidFill>
                  <a:srgbClr val="0000CC"/>
                </a:solidFill>
              </a:rPr>
              <a:t>class=</a:t>
            </a:r>
            <a:r>
              <a:rPr lang="es-AR" b="1">
                <a:solidFill>
                  <a:srgbClr val="333333"/>
                </a:solidFill>
                <a:highlight>
                  <a:srgbClr val="FFF0F0"/>
                </a:highlight>
              </a:rPr>
              <a:t>"inline2"</a:t>
            </a:r>
            <a:r>
              <a:rPr lang="es-AR" b="1">
                <a:solidFill>
                  <a:srgbClr val="007700"/>
                </a:solidFill>
              </a:rPr>
              <a:t>&gt;</a:t>
            </a:r>
            <a:r>
              <a:rPr lang="es-AR" b="1">
                <a:solidFill>
                  <a:srgbClr val="333333"/>
                </a:solidFill>
              </a:rPr>
              <a:t>anidadas</a:t>
            </a:r>
            <a:r>
              <a:rPr lang="es-AR" b="1">
                <a:solidFill>
                  <a:srgbClr val="007700"/>
                </a:solidFill>
              </a:rPr>
              <a:t>&lt;/span&gt;</a:t>
            </a:r>
            <a:r>
              <a:rPr lang="es-AR" b="1">
                <a:solidFill>
                  <a:srgbClr val="333333"/>
                </a:solidFill>
              </a:rPr>
              <a:t> </a:t>
            </a:r>
            <a:r>
              <a:rPr lang="es-AR" b="1">
                <a:solidFill>
                  <a:srgbClr val="007700"/>
                </a:solidFill>
              </a:rPr>
              <a:t>&lt;/span&gt;</a:t>
            </a:r>
            <a:r>
              <a:rPr lang="es-AR" b="1">
                <a:solidFill>
                  <a:srgbClr val="333333"/>
                </a:solidFill>
              </a:rPr>
              <a:t> </a:t>
            </a:r>
            <a:r>
              <a:rPr lang="es-AR" b="1">
                <a:solidFill>
                  <a:srgbClr val="007700"/>
                </a:solidFill>
              </a:rPr>
              <a:t>&lt;/p&gt;</a:t>
            </a:r>
            <a:endParaRPr b="1">
              <a:solidFill>
                <a:srgbClr val="007700"/>
              </a:solidFill>
            </a:endParaRPr>
          </a:p>
        </p:txBody>
      </p:sp>
      <p:pic>
        <p:nvPicPr>
          <p:cNvPr id="225" name="Google Shape;225;p29"/>
          <p:cNvPicPr preferRelativeResize="0"/>
          <p:nvPr/>
        </p:nvPicPr>
        <p:blipFill>
          <a:blip r:embed="rId6">
            <a:alphaModFix/>
          </a:blip>
          <a:stretch>
            <a:fillRect/>
          </a:stretch>
        </p:blipFill>
        <p:spPr>
          <a:xfrm>
            <a:off x="72132" y="6276671"/>
            <a:ext cx="618575" cy="5842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2"/>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Box Model - Introducción</a:t>
            </a:r>
            <a:endParaRPr/>
          </a:p>
        </p:txBody>
      </p:sp>
      <p:sp>
        <p:nvSpPr>
          <p:cNvPr id="242" name="Google Shape;242;p32"/>
          <p:cNvSpPr txBox="1">
            <a:spLocks noGrp="1"/>
          </p:cNvSpPr>
          <p:nvPr>
            <p:ph type="body" idx="4294967295"/>
          </p:nvPr>
        </p:nvSpPr>
        <p:spPr>
          <a:xfrm>
            <a:off x="311700" y="1214175"/>
            <a:ext cx="8055900" cy="54324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s-AR"/>
              <a:t>El concepto de </a:t>
            </a:r>
            <a:r>
              <a:rPr lang="es-AR" b="1"/>
              <a:t>“Box Model”</a:t>
            </a:r>
            <a:r>
              <a:rPr lang="es-AR"/>
              <a:t> dice que cada elemento </a:t>
            </a:r>
            <a:br>
              <a:rPr lang="es-AR"/>
            </a:br>
            <a:r>
              <a:rPr lang="es-AR"/>
              <a:t>en una página se representa mediante una caja rectangular (contenedor).</a:t>
            </a:r>
            <a:endParaRPr/>
          </a:p>
          <a:p>
            <a:pPr marL="0" lvl="0" indent="0" algn="ctr" rtl="0">
              <a:spcBef>
                <a:spcPts val="1000"/>
              </a:spcBef>
              <a:spcAft>
                <a:spcPts val="0"/>
              </a:spcAft>
              <a:buNone/>
            </a:pPr>
            <a:endParaRPr sz="1000"/>
          </a:p>
          <a:p>
            <a:pPr marL="457200" lvl="0" indent="-355600" algn="l" rtl="0">
              <a:spcBef>
                <a:spcPts val="1000"/>
              </a:spcBef>
              <a:spcAft>
                <a:spcPts val="0"/>
              </a:spcAft>
              <a:buSzPts val="2000"/>
              <a:buChar char="•"/>
            </a:pPr>
            <a:r>
              <a:rPr lang="es-AR" sz="2000"/>
              <a:t>CSS permite controlar el aspecto y ubicación de las cajas.</a:t>
            </a:r>
            <a:endParaRPr sz="2000"/>
          </a:p>
          <a:p>
            <a:pPr marL="457200" lvl="0" indent="-355600" algn="l" rtl="0">
              <a:spcBef>
                <a:spcPts val="1000"/>
              </a:spcBef>
              <a:spcAft>
                <a:spcPts val="0"/>
              </a:spcAft>
              <a:buSzPts val="2000"/>
              <a:buChar char="•"/>
            </a:pPr>
            <a:r>
              <a:rPr lang="es-AR" sz="2000"/>
              <a:t>Todos los elementos HTML están representados como cajas.  </a:t>
            </a:r>
            <a:r>
              <a:rPr lang="es-AR" sz="2000">
                <a:solidFill>
                  <a:schemeClr val="dk1"/>
                </a:solidFill>
              </a:rPr>
              <a:t>Es común que fondo y borde no sean visibles a simple vista, pero el concepto de </a:t>
            </a:r>
            <a:r>
              <a:rPr lang="es-AR" sz="2000" b="1">
                <a:solidFill>
                  <a:schemeClr val="dk1"/>
                </a:solidFill>
              </a:rPr>
              <a:t>Box Model siempre es utilizado</a:t>
            </a:r>
            <a:endParaRPr sz="2000"/>
          </a:p>
          <a:p>
            <a:pPr marL="457200" lvl="0" indent="-355600" algn="l" rtl="0">
              <a:spcBef>
                <a:spcPts val="1000"/>
              </a:spcBef>
              <a:spcAft>
                <a:spcPts val="1000"/>
              </a:spcAft>
              <a:buSzPts val="2000"/>
              <a:buChar char="•"/>
            </a:pPr>
            <a:r>
              <a:rPr lang="es-AR" sz="2000"/>
              <a:t>Este concepto es difícil de entender, pero fundamental para construir y diagramar sitios</a:t>
            </a:r>
            <a:endParaRPr sz="2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3"/>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Usemos contenedores</a:t>
            </a:r>
            <a:endParaRPr/>
          </a:p>
        </p:txBody>
      </p:sp>
      <p:sp>
        <p:nvSpPr>
          <p:cNvPr id="248" name="Google Shape;248;p33"/>
          <p:cNvSpPr txBox="1"/>
          <p:nvPr/>
        </p:nvSpPr>
        <p:spPr>
          <a:xfrm>
            <a:off x="2648022" y="1229046"/>
            <a:ext cx="2975429" cy="3663842"/>
          </a:xfrm>
          <a:prstGeom prst="rect">
            <a:avLst/>
          </a:prstGeom>
          <a:solidFill>
            <a:srgbClr val="EFEFEF"/>
          </a:solidFill>
          <a:ln>
            <a:noFill/>
          </a:ln>
        </p:spPr>
        <p:txBody>
          <a:bodyPr spcFirstLastPara="1" wrap="square" lIns="91425" tIns="91425" rIns="91425" bIns="91425" anchor="ctr" anchorCtr="0">
            <a:noAutofit/>
          </a:bodyPr>
          <a:lstStyle/>
          <a:p>
            <a:pPr marL="0" lvl="0" indent="0" algn="l" rtl="0">
              <a:lnSpc>
                <a:spcPct val="110795"/>
              </a:lnSpc>
              <a:spcBef>
                <a:spcPts val="0"/>
              </a:spcBef>
              <a:spcAft>
                <a:spcPts val="0"/>
              </a:spcAft>
              <a:buNone/>
            </a:pPr>
            <a:r>
              <a:rPr lang="es-AR" sz="2400" b="1" dirty="0"/>
              <a:t>HTML</a:t>
            </a:r>
            <a:endParaRPr sz="2400" b="1" dirty="0"/>
          </a:p>
          <a:p>
            <a:pPr marL="0" lvl="0" indent="0" algn="l" rtl="0">
              <a:lnSpc>
                <a:spcPct val="110795"/>
              </a:lnSpc>
              <a:spcBef>
                <a:spcPts val="0"/>
              </a:spcBef>
              <a:spcAft>
                <a:spcPts val="0"/>
              </a:spcAft>
              <a:buNone/>
            </a:pPr>
            <a:r>
              <a:rPr lang="es-AR" sz="1600" dirty="0">
                <a:solidFill>
                  <a:srgbClr val="007700"/>
                </a:solidFill>
              </a:rPr>
              <a:t>&lt;</a:t>
            </a:r>
            <a:r>
              <a:rPr lang="es-AR" sz="1600" dirty="0" err="1">
                <a:solidFill>
                  <a:srgbClr val="007700"/>
                </a:solidFill>
              </a:rPr>
              <a:t>div</a:t>
            </a:r>
            <a:r>
              <a:rPr lang="es-AR" sz="1600" dirty="0">
                <a:solidFill>
                  <a:srgbClr val="333333"/>
                </a:solidFill>
              </a:rPr>
              <a:t> </a:t>
            </a:r>
            <a:r>
              <a:rPr lang="es-AR" sz="1600" dirty="0" err="1">
                <a:solidFill>
                  <a:srgbClr val="0000CC"/>
                </a:solidFill>
              </a:rPr>
              <a:t>class</a:t>
            </a:r>
            <a:r>
              <a:rPr lang="es-AR" sz="1600" dirty="0">
                <a:solidFill>
                  <a:srgbClr val="0000CC"/>
                </a:solidFill>
              </a:rPr>
              <a:t>=</a:t>
            </a:r>
            <a:r>
              <a:rPr lang="es-AR" sz="1600" dirty="0">
                <a:solidFill>
                  <a:srgbClr val="333333"/>
                </a:solidFill>
                <a:highlight>
                  <a:srgbClr val="FFF0F0"/>
                </a:highlight>
              </a:rPr>
              <a:t>"encabezado"</a:t>
            </a:r>
            <a:r>
              <a:rPr lang="es-AR" sz="1600" dirty="0">
                <a:solidFill>
                  <a:srgbClr val="007700"/>
                </a:solidFill>
              </a:rPr>
              <a:t>&gt;</a:t>
            </a:r>
            <a:br>
              <a:rPr lang="es-AR" sz="1600" dirty="0">
                <a:solidFill>
                  <a:srgbClr val="333333"/>
                </a:solidFill>
              </a:rPr>
            </a:br>
            <a:r>
              <a:rPr lang="es-AR" sz="1600" dirty="0">
                <a:solidFill>
                  <a:srgbClr val="333333"/>
                </a:solidFill>
              </a:rPr>
              <a:t>  encabezado</a:t>
            </a:r>
            <a:br>
              <a:rPr lang="es-AR" sz="1600" dirty="0">
                <a:solidFill>
                  <a:srgbClr val="333333"/>
                </a:solidFill>
              </a:rPr>
            </a:br>
            <a:r>
              <a:rPr lang="es-AR" sz="1600" dirty="0">
                <a:solidFill>
                  <a:srgbClr val="007700"/>
                </a:solidFill>
              </a:rPr>
              <a:t>&lt;/</a:t>
            </a:r>
            <a:r>
              <a:rPr lang="es-AR" sz="1600" dirty="0" err="1">
                <a:solidFill>
                  <a:srgbClr val="007700"/>
                </a:solidFill>
              </a:rPr>
              <a:t>div</a:t>
            </a:r>
            <a:r>
              <a:rPr lang="es-AR" sz="1600" dirty="0">
                <a:solidFill>
                  <a:srgbClr val="007700"/>
                </a:solidFill>
              </a:rPr>
              <a:t>&gt;</a:t>
            </a:r>
            <a:br>
              <a:rPr lang="es-AR" sz="1600" dirty="0">
                <a:solidFill>
                  <a:srgbClr val="333333"/>
                </a:solidFill>
              </a:rPr>
            </a:br>
            <a:br>
              <a:rPr lang="es-AR" sz="1600" dirty="0">
                <a:solidFill>
                  <a:srgbClr val="333333"/>
                </a:solidFill>
              </a:rPr>
            </a:br>
            <a:r>
              <a:rPr lang="es-AR" sz="1600" dirty="0">
                <a:solidFill>
                  <a:srgbClr val="007700"/>
                </a:solidFill>
              </a:rPr>
              <a:t>&lt;</a:t>
            </a:r>
            <a:r>
              <a:rPr lang="es-AR" sz="1600" dirty="0" err="1">
                <a:solidFill>
                  <a:srgbClr val="007700"/>
                </a:solidFill>
              </a:rPr>
              <a:t>div</a:t>
            </a:r>
            <a:r>
              <a:rPr lang="es-AR" sz="1600" dirty="0">
                <a:solidFill>
                  <a:srgbClr val="333333"/>
                </a:solidFill>
              </a:rPr>
              <a:t> </a:t>
            </a:r>
            <a:r>
              <a:rPr lang="es-AR" sz="1600" dirty="0" err="1">
                <a:solidFill>
                  <a:srgbClr val="0000CC"/>
                </a:solidFill>
              </a:rPr>
              <a:t>class</a:t>
            </a:r>
            <a:r>
              <a:rPr lang="es-AR" sz="1600" dirty="0">
                <a:solidFill>
                  <a:srgbClr val="0000CC"/>
                </a:solidFill>
              </a:rPr>
              <a:t>=</a:t>
            </a:r>
            <a:r>
              <a:rPr lang="es-AR" sz="1600" dirty="0">
                <a:solidFill>
                  <a:srgbClr val="333333"/>
                </a:solidFill>
                <a:highlight>
                  <a:srgbClr val="FFF0F0"/>
                </a:highlight>
              </a:rPr>
              <a:t>"cuerpo"</a:t>
            </a:r>
            <a:r>
              <a:rPr lang="es-AR" sz="1600" dirty="0">
                <a:solidFill>
                  <a:srgbClr val="007700"/>
                </a:solidFill>
              </a:rPr>
              <a:t>&gt;</a:t>
            </a:r>
            <a:br>
              <a:rPr lang="es-AR" sz="1600" dirty="0">
                <a:solidFill>
                  <a:srgbClr val="333333"/>
                </a:solidFill>
              </a:rPr>
            </a:br>
            <a:r>
              <a:rPr lang="es-AR" sz="1600" dirty="0">
                <a:solidFill>
                  <a:srgbClr val="333333"/>
                </a:solidFill>
              </a:rPr>
              <a:t>  cuerpo</a:t>
            </a:r>
            <a:br>
              <a:rPr lang="es-AR" sz="1600" dirty="0">
                <a:solidFill>
                  <a:srgbClr val="333333"/>
                </a:solidFill>
              </a:rPr>
            </a:br>
            <a:r>
              <a:rPr lang="es-AR" sz="1600" dirty="0">
                <a:solidFill>
                  <a:srgbClr val="007700"/>
                </a:solidFill>
              </a:rPr>
              <a:t>&lt;/</a:t>
            </a:r>
            <a:r>
              <a:rPr lang="es-AR" sz="1600" dirty="0" err="1">
                <a:solidFill>
                  <a:srgbClr val="007700"/>
                </a:solidFill>
              </a:rPr>
              <a:t>div</a:t>
            </a:r>
            <a:r>
              <a:rPr lang="es-AR" sz="1600" dirty="0">
                <a:solidFill>
                  <a:srgbClr val="007700"/>
                </a:solidFill>
              </a:rPr>
              <a:t>&gt;</a:t>
            </a:r>
            <a:br>
              <a:rPr lang="es-AR" sz="1600" dirty="0">
                <a:solidFill>
                  <a:srgbClr val="333333"/>
                </a:solidFill>
              </a:rPr>
            </a:br>
            <a:br>
              <a:rPr lang="es-AR" sz="1600" dirty="0">
                <a:solidFill>
                  <a:srgbClr val="333333"/>
                </a:solidFill>
              </a:rPr>
            </a:br>
            <a:r>
              <a:rPr lang="es-AR" sz="1600" dirty="0">
                <a:solidFill>
                  <a:srgbClr val="007700"/>
                </a:solidFill>
              </a:rPr>
              <a:t>&lt;</a:t>
            </a:r>
            <a:r>
              <a:rPr lang="es-AR" sz="1600" dirty="0" err="1">
                <a:solidFill>
                  <a:srgbClr val="007700"/>
                </a:solidFill>
              </a:rPr>
              <a:t>div</a:t>
            </a:r>
            <a:r>
              <a:rPr lang="es-AR" sz="1600" dirty="0">
                <a:solidFill>
                  <a:srgbClr val="333333"/>
                </a:solidFill>
              </a:rPr>
              <a:t> </a:t>
            </a:r>
            <a:r>
              <a:rPr lang="es-AR" sz="1600" dirty="0" err="1">
                <a:solidFill>
                  <a:srgbClr val="0000CC"/>
                </a:solidFill>
              </a:rPr>
              <a:t>class</a:t>
            </a:r>
            <a:r>
              <a:rPr lang="es-AR" sz="1600" dirty="0">
                <a:solidFill>
                  <a:srgbClr val="0000CC"/>
                </a:solidFill>
              </a:rPr>
              <a:t>=</a:t>
            </a:r>
            <a:r>
              <a:rPr lang="es-AR" sz="1600" dirty="0">
                <a:solidFill>
                  <a:srgbClr val="333333"/>
                </a:solidFill>
                <a:highlight>
                  <a:srgbClr val="FFF0F0"/>
                </a:highlight>
              </a:rPr>
              <a:t>"pie"</a:t>
            </a:r>
            <a:r>
              <a:rPr lang="es-AR" sz="1600" dirty="0">
                <a:solidFill>
                  <a:srgbClr val="007700"/>
                </a:solidFill>
              </a:rPr>
              <a:t>&gt;</a:t>
            </a:r>
            <a:br>
              <a:rPr lang="es-AR" sz="1600" dirty="0">
                <a:solidFill>
                  <a:srgbClr val="333333"/>
                </a:solidFill>
              </a:rPr>
            </a:br>
            <a:r>
              <a:rPr lang="es-AR" sz="1600" dirty="0">
                <a:solidFill>
                  <a:srgbClr val="333333"/>
                </a:solidFill>
              </a:rPr>
              <a:t>  pie</a:t>
            </a:r>
            <a:br>
              <a:rPr lang="es-AR" sz="1600" dirty="0">
                <a:solidFill>
                  <a:srgbClr val="333333"/>
                </a:solidFill>
              </a:rPr>
            </a:br>
            <a:r>
              <a:rPr lang="es-AR" sz="1600" dirty="0">
                <a:solidFill>
                  <a:srgbClr val="007700"/>
                </a:solidFill>
              </a:rPr>
              <a:t>&lt;/</a:t>
            </a:r>
            <a:r>
              <a:rPr lang="es-AR" sz="1600" dirty="0" err="1">
                <a:solidFill>
                  <a:srgbClr val="007700"/>
                </a:solidFill>
              </a:rPr>
              <a:t>div</a:t>
            </a:r>
            <a:r>
              <a:rPr lang="es-AR" sz="1600" dirty="0">
                <a:solidFill>
                  <a:srgbClr val="007700"/>
                </a:solidFill>
              </a:rPr>
              <a:t>&gt;</a:t>
            </a:r>
            <a:endParaRPr sz="1600" dirty="0">
              <a:solidFill>
                <a:srgbClr val="007700"/>
              </a:solidFill>
            </a:endParaRPr>
          </a:p>
        </p:txBody>
      </p:sp>
      <p:sp>
        <p:nvSpPr>
          <p:cNvPr id="249" name="Google Shape;249;p33"/>
          <p:cNvSpPr txBox="1"/>
          <p:nvPr/>
        </p:nvSpPr>
        <p:spPr>
          <a:xfrm>
            <a:off x="5818558" y="1232318"/>
            <a:ext cx="2975429" cy="4393364"/>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lnSpc>
                <a:spcPct val="110795"/>
              </a:lnSpc>
              <a:spcBef>
                <a:spcPts val="0"/>
              </a:spcBef>
              <a:spcAft>
                <a:spcPts val="0"/>
              </a:spcAft>
              <a:buNone/>
            </a:pPr>
            <a:r>
              <a:rPr lang="es-AR" sz="1800" b="1" dirty="0"/>
              <a:t>CSS</a:t>
            </a:r>
            <a:endParaRPr sz="1800" b="1" dirty="0"/>
          </a:p>
          <a:p>
            <a:pPr marL="0" lvl="0" indent="0" algn="l" rtl="0">
              <a:lnSpc>
                <a:spcPct val="110795"/>
              </a:lnSpc>
              <a:spcBef>
                <a:spcPts val="0"/>
              </a:spcBef>
              <a:spcAft>
                <a:spcPts val="0"/>
              </a:spcAft>
              <a:buNone/>
            </a:pPr>
            <a:r>
              <a:rPr lang="es-AR" b="1" dirty="0">
                <a:solidFill>
                  <a:srgbClr val="BB0066"/>
                </a:solidFill>
              </a:rPr>
              <a:t>.encabezado</a:t>
            </a:r>
            <a:r>
              <a:rPr lang="es-AR" dirty="0">
                <a:solidFill>
                  <a:srgbClr val="333333"/>
                </a:solidFill>
              </a:rPr>
              <a:t> {</a:t>
            </a:r>
            <a:br>
              <a:rPr lang="es-AR" dirty="0">
                <a:solidFill>
                  <a:srgbClr val="333333"/>
                </a:solidFill>
              </a:rPr>
            </a:br>
            <a:r>
              <a:rPr lang="es-AR" dirty="0">
                <a:solidFill>
                  <a:srgbClr val="333333"/>
                </a:solidFill>
              </a:rPr>
              <a:t>  </a:t>
            </a:r>
            <a:r>
              <a:rPr lang="es-AR" b="1" dirty="0" err="1">
                <a:solidFill>
                  <a:srgbClr val="008800"/>
                </a:solidFill>
              </a:rPr>
              <a:t>height</a:t>
            </a:r>
            <a:r>
              <a:rPr lang="es-AR" dirty="0">
                <a:solidFill>
                  <a:srgbClr val="333333"/>
                </a:solidFill>
              </a:rPr>
              <a:t>: </a:t>
            </a:r>
            <a:r>
              <a:rPr lang="es-AR" b="1" dirty="0">
                <a:solidFill>
                  <a:srgbClr val="6600EE"/>
                </a:solidFill>
              </a:rPr>
              <a:t>90px</a:t>
            </a:r>
            <a:r>
              <a:rPr lang="es-AR" dirty="0">
                <a:solidFill>
                  <a:srgbClr val="333333"/>
                </a:solidFill>
              </a:rPr>
              <a:t>;</a:t>
            </a:r>
            <a:br>
              <a:rPr lang="es-AR" dirty="0">
                <a:solidFill>
                  <a:srgbClr val="333333"/>
                </a:solidFill>
              </a:rPr>
            </a:br>
            <a:r>
              <a:rPr lang="es-AR" dirty="0">
                <a:solidFill>
                  <a:srgbClr val="333333"/>
                </a:solidFill>
              </a:rPr>
              <a:t>  </a:t>
            </a:r>
            <a:r>
              <a:rPr lang="es-AR" b="1" dirty="0" err="1">
                <a:solidFill>
                  <a:srgbClr val="008800"/>
                </a:solidFill>
              </a:rPr>
              <a:t>text-align</a:t>
            </a:r>
            <a:r>
              <a:rPr lang="es-AR" dirty="0">
                <a:solidFill>
                  <a:srgbClr val="333333"/>
                </a:solidFill>
              </a:rPr>
              <a:t>: </a:t>
            </a:r>
            <a:r>
              <a:rPr lang="es-AR" b="1" dirty="0" err="1">
                <a:solidFill>
                  <a:srgbClr val="008800"/>
                </a:solidFill>
              </a:rPr>
              <a:t>left</a:t>
            </a:r>
            <a:r>
              <a:rPr lang="es-AR" dirty="0">
                <a:solidFill>
                  <a:srgbClr val="333333"/>
                </a:solidFill>
              </a:rPr>
              <a:t>;</a:t>
            </a:r>
            <a:br>
              <a:rPr lang="es-AR" dirty="0">
                <a:solidFill>
                  <a:srgbClr val="333333"/>
                </a:solidFill>
              </a:rPr>
            </a:br>
            <a:r>
              <a:rPr lang="es-AR" dirty="0">
                <a:solidFill>
                  <a:srgbClr val="333333"/>
                </a:solidFill>
              </a:rPr>
              <a:t>  </a:t>
            </a:r>
            <a:r>
              <a:rPr lang="es-AR" b="1" dirty="0" err="1">
                <a:solidFill>
                  <a:srgbClr val="008800"/>
                </a:solidFill>
              </a:rPr>
              <a:t>background</a:t>
            </a:r>
            <a:r>
              <a:rPr lang="es-AR" b="1" dirty="0">
                <a:solidFill>
                  <a:srgbClr val="008800"/>
                </a:solidFill>
              </a:rPr>
              <a:t>-color</a:t>
            </a:r>
            <a:r>
              <a:rPr lang="es-AR" dirty="0">
                <a:solidFill>
                  <a:srgbClr val="333333"/>
                </a:solidFill>
              </a:rPr>
              <a:t>: </a:t>
            </a:r>
            <a:r>
              <a:rPr lang="es-AR" b="1" dirty="0">
                <a:solidFill>
                  <a:srgbClr val="6600EE"/>
                </a:solidFill>
              </a:rPr>
              <a:t>#CCCCCC</a:t>
            </a:r>
            <a:r>
              <a:rPr lang="es-AR" dirty="0">
                <a:solidFill>
                  <a:srgbClr val="333333"/>
                </a:solidFill>
              </a:rPr>
              <a:t>;</a:t>
            </a:r>
            <a:br>
              <a:rPr lang="es-AR" dirty="0">
                <a:solidFill>
                  <a:srgbClr val="333333"/>
                </a:solidFill>
              </a:rPr>
            </a:br>
            <a:r>
              <a:rPr lang="es-AR" dirty="0">
                <a:solidFill>
                  <a:srgbClr val="333333"/>
                </a:solidFill>
              </a:rPr>
              <a:t>}</a:t>
            </a:r>
            <a:br>
              <a:rPr lang="es-AR" dirty="0">
                <a:solidFill>
                  <a:srgbClr val="333333"/>
                </a:solidFill>
              </a:rPr>
            </a:br>
            <a:br>
              <a:rPr lang="es-AR" dirty="0">
                <a:solidFill>
                  <a:srgbClr val="333333"/>
                </a:solidFill>
              </a:rPr>
            </a:br>
            <a:r>
              <a:rPr lang="es-AR" b="1" dirty="0">
                <a:solidFill>
                  <a:srgbClr val="BB0066"/>
                </a:solidFill>
              </a:rPr>
              <a:t>.cuerpo</a:t>
            </a:r>
            <a:r>
              <a:rPr lang="es-AR" dirty="0">
                <a:solidFill>
                  <a:srgbClr val="333333"/>
                </a:solidFill>
              </a:rPr>
              <a:t> {</a:t>
            </a:r>
            <a:br>
              <a:rPr lang="es-AR" dirty="0">
                <a:solidFill>
                  <a:srgbClr val="333333"/>
                </a:solidFill>
              </a:rPr>
            </a:br>
            <a:r>
              <a:rPr lang="es-AR" dirty="0">
                <a:solidFill>
                  <a:srgbClr val="333333"/>
                </a:solidFill>
              </a:rPr>
              <a:t>  </a:t>
            </a:r>
            <a:r>
              <a:rPr lang="es-AR" b="1" dirty="0" err="1">
                <a:solidFill>
                  <a:srgbClr val="008800"/>
                </a:solidFill>
              </a:rPr>
              <a:t>background</a:t>
            </a:r>
            <a:r>
              <a:rPr lang="es-AR" b="1" dirty="0">
                <a:solidFill>
                  <a:srgbClr val="008800"/>
                </a:solidFill>
              </a:rPr>
              <a:t>-color</a:t>
            </a:r>
            <a:r>
              <a:rPr lang="es-AR" dirty="0">
                <a:solidFill>
                  <a:srgbClr val="333333"/>
                </a:solidFill>
              </a:rPr>
              <a:t>: </a:t>
            </a:r>
            <a:r>
              <a:rPr lang="es-AR" b="1" dirty="0">
                <a:solidFill>
                  <a:srgbClr val="6600EE"/>
                </a:solidFill>
              </a:rPr>
              <a:t>#666666</a:t>
            </a:r>
            <a:r>
              <a:rPr lang="es-AR" dirty="0">
                <a:solidFill>
                  <a:srgbClr val="333333"/>
                </a:solidFill>
              </a:rPr>
              <a:t>;</a:t>
            </a:r>
            <a:br>
              <a:rPr lang="es-AR" dirty="0">
                <a:solidFill>
                  <a:srgbClr val="333333"/>
                </a:solidFill>
              </a:rPr>
            </a:br>
            <a:r>
              <a:rPr lang="es-AR" dirty="0">
                <a:solidFill>
                  <a:srgbClr val="333333"/>
                </a:solidFill>
              </a:rPr>
              <a:t>  </a:t>
            </a:r>
            <a:r>
              <a:rPr lang="es-AR" b="1" dirty="0">
                <a:solidFill>
                  <a:srgbClr val="008800"/>
                </a:solidFill>
              </a:rPr>
              <a:t>color</a:t>
            </a:r>
            <a:r>
              <a:rPr lang="es-AR" dirty="0">
                <a:solidFill>
                  <a:srgbClr val="333333"/>
                </a:solidFill>
              </a:rPr>
              <a:t>: </a:t>
            </a:r>
            <a:r>
              <a:rPr lang="es-AR" dirty="0" err="1">
                <a:solidFill>
                  <a:srgbClr val="007020"/>
                </a:solidFill>
              </a:rPr>
              <a:t>white</a:t>
            </a:r>
            <a:r>
              <a:rPr lang="es-AR" dirty="0">
                <a:solidFill>
                  <a:srgbClr val="333333"/>
                </a:solidFill>
              </a:rPr>
              <a:t>;</a:t>
            </a:r>
            <a:br>
              <a:rPr lang="es-AR" dirty="0">
                <a:solidFill>
                  <a:srgbClr val="333333"/>
                </a:solidFill>
              </a:rPr>
            </a:br>
            <a:r>
              <a:rPr lang="es-AR" dirty="0">
                <a:solidFill>
                  <a:srgbClr val="333333"/>
                </a:solidFill>
              </a:rPr>
              <a:t>  </a:t>
            </a:r>
            <a:r>
              <a:rPr lang="es-AR" b="1" dirty="0" err="1">
                <a:solidFill>
                  <a:srgbClr val="008800"/>
                </a:solidFill>
              </a:rPr>
              <a:t>height</a:t>
            </a:r>
            <a:r>
              <a:rPr lang="es-AR" dirty="0">
                <a:solidFill>
                  <a:srgbClr val="333333"/>
                </a:solidFill>
              </a:rPr>
              <a:t>: </a:t>
            </a:r>
            <a:r>
              <a:rPr lang="es-AR" b="1" dirty="0">
                <a:solidFill>
                  <a:srgbClr val="6600EE"/>
                </a:solidFill>
              </a:rPr>
              <a:t>300px</a:t>
            </a:r>
            <a:br>
              <a:rPr lang="es-AR" dirty="0">
                <a:solidFill>
                  <a:srgbClr val="333333"/>
                </a:solidFill>
              </a:rPr>
            </a:br>
            <a:r>
              <a:rPr lang="es-AR" dirty="0">
                <a:solidFill>
                  <a:srgbClr val="333333"/>
                </a:solidFill>
              </a:rPr>
              <a:t>}</a:t>
            </a:r>
            <a:br>
              <a:rPr lang="es-AR" dirty="0">
                <a:solidFill>
                  <a:srgbClr val="333333"/>
                </a:solidFill>
              </a:rPr>
            </a:br>
            <a:br>
              <a:rPr lang="es-AR" dirty="0">
                <a:solidFill>
                  <a:srgbClr val="333333"/>
                </a:solidFill>
              </a:rPr>
            </a:br>
            <a:r>
              <a:rPr lang="es-AR" b="1" dirty="0">
                <a:solidFill>
                  <a:srgbClr val="BB0066"/>
                </a:solidFill>
              </a:rPr>
              <a:t>.pie</a:t>
            </a:r>
            <a:r>
              <a:rPr lang="es-AR" dirty="0">
                <a:solidFill>
                  <a:srgbClr val="333333"/>
                </a:solidFill>
              </a:rPr>
              <a:t> {</a:t>
            </a:r>
            <a:br>
              <a:rPr lang="es-AR" dirty="0">
                <a:solidFill>
                  <a:srgbClr val="333333"/>
                </a:solidFill>
              </a:rPr>
            </a:br>
            <a:r>
              <a:rPr lang="es-AR" dirty="0">
                <a:solidFill>
                  <a:srgbClr val="333333"/>
                </a:solidFill>
              </a:rPr>
              <a:t>  </a:t>
            </a:r>
            <a:r>
              <a:rPr lang="es-AR" b="1" dirty="0" err="1">
                <a:solidFill>
                  <a:srgbClr val="008800"/>
                </a:solidFill>
              </a:rPr>
              <a:t>background</a:t>
            </a:r>
            <a:r>
              <a:rPr lang="es-AR" b="1" dirty="0">
                <a:solidFill>
                  <a:srgbClr val="008800"/>
                </a:solidFill>
              </a:rPr>
              <a:t>-color</a:t>
            </a:r>
            <a:r>
              <a:rPr lang="es-AR" dirty="0">
                <a:solidFill>
                  <a:srgbClr val="333333"/>
                </a:solidFill>
              </a:rPr>
              <a:t>: </a:t>
            </a:r>
            <a:r>
              <a:rPr lang="es-AR" b="1" dirty="0">
                <a:solidFill>
                  <a:srgbClr val="6600EE"/>
                </a:solidFill>
              </a:rPr>
              <a:t>#00CCFF</a:t>
            </a:r>
            <a:r>
              <a:rPr lang="es-AR" dirty="0">
                <a:solidFill>
                  <a:srgbClr val="333333"/>
                </a:solidFill>
              </a:rPr>
              <a:t>;</a:t>
            </a:r>
            <a:br>
              <a:rPr lang="es-AR" dirty="0">
                <a:solidFill>
                  <a:srgbClr val="333333"/>
                </a:solidFill>
              </a:rPr>
            </a:br>
            <a:r>
              <a:rPr lang="es-AR" dirty="0">
                <a:solidFill>
                  <a:srgbClr val="333333"/>
                </a:solidFill>
              </a:rPr>
              <a:t>  </a:t>
            </a:r>
            <a:r>
              <a:rPr lang="es-AR" b="1" dirty="0" err="1">
                <a:solidFill>
                  <a:srgbClr val="008800"/>
                </a:solidFill>
              </a:rPr>
              <a:t>height</a:t>
            </a:r>
            <a:r>
              <a:rPr lang="es-AR" dirty="0">
                <a:solidFill>
                  <a:srgbClr val="333333"/>
                </a:solidFill>
              </a:rPr>
              <a:t>: </a:t>
            </a:r>
            <a:r>
              <a:rPr lang="es-AR" b="1" dirty="0">
                <a:solidFill>
                  <a:srgbClr val="6600EE"/>
                </a:solidFill>
              </a:rPr>
              <a:t>50px</a:t>
            </a:r>
            <a:br>
              <a:rPr lang="es-AR" dirty="0">
                <a:solidFill>
                  <a:srgbClr val="333333"/>
                </a:solidFill>
              </a:rPr>
            </a:br>
            <a:r>
              <a:rPr lang="es-AR" dirty="0">
                <a:solidFill>
                  <a:srgbClr val="333333"/>
                </a:solidFill>
              </a:rPr>
              <a:t>}</a:t>
            </a:r>
            <a:endParaRPr dirty="0">
              <a:solidFill>
                <a:srgbClr val="333333"/>
              </a:solidFill>
            </a:endParaRPr>
          </a:p>
        </p:txBody>
      </p:sp>
      <p:pic>
        <p:nvPicPr>
          <p:cNvPr id="250" name="Google Shape;250;p33"/>
          <p:cNvPicPr preferRelativeResize="0"/>
          <p:nvPr/>
        </p:nvPicPr>
        <p:blipFill>
          <a:blip r:embed="rId3">
            <a:alphaModFix/>
          </a:blip>
          <a:stretch>
            <a:fillRect/>
          </a:stretch>
        </p:blipFill>
        <p:spPr>
          <a:xfrm>
            <a:off x="97555" y="1456004"/>
            <a:ext cx="2452914" cy="3209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9"/>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Buena Práctica</a:t>
            </a:r>
            <a:endParaRPr/>
          </a:p>
        </p:txBody>
      </p:sp>
      <p:sp>
        <p:nvSpPr>
          <p:cNvPr id="223" name="Google Shape;223;p29"/>
          <p:cNvSpPr txBox="1">
            <a:spLocks noGrp="1"/>
          </p:cNvSpPr>
          <p:nvPr>
            <p:ph type="body" idx="4294967295"/>
          </p:nvPr>
        </p:nvSpPr>
        <p:spPr>
          <a:xfrm>
            <a:off x="311700" y="1424875"/>
            <a:ext cx="8520600" cy="49929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dirty="0"/>
              <a:t>Ambos lenguajes son INDEPENDIENTES uno del otro. </a:t>
            </a:r>
            <a:endParaRPr dirty="0"/>
          </a:p>
          <a:p>
            <a:pPr marL="0" lvl="0" indent="0" algn="l" rtl="0">
              <a:spcBef>
                <a:spcPts val="1000"/>
              </a:spcBef>
              <a:spcAft>
                <a:spcPts val="0"/>
              </a:spcAft>
              <a:buNone/>
            </a:pPr>
            <a:r>
              <a:rPr lang="es-AR" dirty="0"/>
              <a:t>No hay que mezclarlos.</a:t>
            </a:r>
            <a:endParaRPr dirty="0"/>
          </a:p>
          <a:p>
            <a:pPr marL="0" lvl="0" indent="0" algn="l" rtl="0">
              <a:spcBef>
                <a:spcPts val="1000"/>
              </a:spcBef>
              <a:spcAft>
                <a:spcPts val="0"/>
              </a:spcAft>
              <a:buNone/>
            </a:pPr>
            <a:endParaRPr dirty="0"/>
          </a:p>
          <a:p>
            <a:pPr marL="457200" lvl="0" indent="-406400" algn="l" rtl="0">
              <a:spcBef>
                <a:spcPts val="1000"/>
              </a:spcBef>
              <a:spcAft>
                <a:spcPts val="0"/>
              </a:spcAft>
              <a:buSzPts val="2800"/>
              <a:buChar char="●"/>
            </a:pPr>
            <a:r>
              <a:rPr lang="es-AR" dirty="0"/>
              <a:t>En el archivo con extensión </a:t>
            </a:r>
            <a:r>
              <a:rPr lang="es-AR" dirty="0" err="1"/>
              <a:t>html</a:t>
            </a:r>
            <a:r>
              <a:rPr lang="es-AR" dirty="0"/>
              <a:t>, solo va a haber HTML</a:t>
            </a:r>
            <a:endParaRPr dirty="0"/>
          </a:p>
          <a:p>
            <a:pPr marL="0" lvl="0" indent="0" algn="l" rtl="0">
              <a:spcBef>
                <a:spcPts val="1000"/>
              </a:spcBef>
              <a:spcAft>
                <a:spcPts val="0"/>
              </a:spcAft>
              <a:buNone/>
            </a:pPr>
            <a:endParaRPr dirty="0"/>
          </a:p>
          <a:p>
            <a:pPr marL="457200" lvl="0" indent="-406400" algn="l" rtl="0">
              <a:spcBef>
                <a:spcPts val="1000"/>
              </a:spcBef>
              <a:spcAft>
                <a:spcPts val="0"/>
              </a:spcAft>
              <a:buSzPts val="2800"/>
              <a:buChar char="●"/>
            </a:pPr>
            <a:r>
              <a:rPr lang="es-AR" dirty="0"/>
              <a:t>En el archivo con extensión </a:t>
            </a:r>
            <a:r>
              <a:rPr lang="es-AR" dirty="0" err="1"/>
              <a:t>css</a:t>
            </a:r>
            <a:r>
              <a:rPr lang="es-AR" dirty="0"/>
              <a:t>, solo va a haber CSS</a:t>
            </a: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4"/>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Box Model</a:t>
            </a:r>
            <a:endParaRPr/>
          </a:p>
        </p:txBody>
      </p:sp>
      <p:sp>
        <p:nvSpPr>
          <p:cNvPr id="256" name="Google Shape;256;p34"/>
          <p:cNvSpPr txBox="1">
            <a:spLocks noGrp="1"/>
          </p:cNvSpPr>
          <p:nvPr>
            <p:ph type="body" idx="4294967295"/>
          </p:nvPr>
        </p:nvSpPr>
        <p:spPr>
          <a:xfrm>
            <a:off x="159300" y="1102450"/>
            <a:ext cx="8520600" cy="30657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dirty="0"/>
              <a:t>CSS utiliza el modelo de cajas / bloques que consta de 4 partes:</a:t>
            </a:r>
            <a:endParaRPr dirty="0"/>
          </a:p>
          <a:p>
            <a:pPr marL="457200" lvl="0" indent="-406400" algn="l" rtl="0">
              <a:spcBef>
                <a:spcPts val="1000"/>
              </a:spcBef>
              <a:spcAft>
                <a:spcPts val="0"/>
              </a:spcAft>
              <a:buSzPts val="2800"/>
              <a:buChar char="•"/>
            </a:pPr>
            <a:r>
              <a:rPr lang="es-AR" dirty="0"/>
              <a:t>CONTENT</a:t>
            </a:r>
            <a:endParaRPr dirty="0"/>
          </a:p>
          <a:p>
            <a:pPr marL="457200" lvl="0" indent="-406400" algn="l" rtl="0">
              <a:spcBef>
                <a:spcPts val="0"/>
              </a:spcBef>
              <a:spcAft>
                <a:spcPts val="0"/>
              </a:spcAft>
              <a:buSzPts val="2800"/>
              <a:buChar char="•"/>
            </a:pPr>
            <a:r>
              <a:rPr lang="es-AR" dirty="0"/>
              <a:t>PADDING</a:t>
            </a:r>
            <a:endParaRPr dirty="0"/>
          </a:p>
          <a:p>
            <a:pPr marL="457200" lvl="0" indent="-406400" algn="l" rtl="0">
              <a:spcBef>
                <a:spcPts val="0"/>
              </a:spcBef>
              <a:spcAft>
                <a:spcPts val="0"/>
              </a:spcAft>
              <a:buSzPts val="2800"/>
              <a:buChar char="•"/>
            </a:pPr>
            <a:r>
              <a:rPr lang="es-AR" dirty="0"/>
              <a:t>BORDER</a:t>
            </a:r>
            <a:endParaRPr dirty="0"/>
          </a:p>
          <a:p>
            <a:pPr marL="457200" lvl="0" indent="-406400" algn="l" rtl="0">
              <a:spcBef>
                <a:spcPts val="0"/>
              </a:spcBef>
              <a:spcAft>
                <a:spcPts val="0"/>
              </a:spcAft>
              <a:buSzPts val="2800"/>
              <a:buChar char="•"/>
            </a:pPr>
            <a:r>
              <a:rPr lang="es-AR" dirty="0"/>
              <a:t>MARGIN</a:t>
            </a:r>
            <a:endParaRPr dirty="0"/>
          </a:p>
        </p:txBody>
      </p:sp>
      <p:pic>
        <p:nvPicPr>
          <p:cNvPr id="257" name="Google Shape;257;p34" descr="box_model.png"/>
          <p:cNvPicPr preferRelativeResize="0"/>
          <p:nvPr/>
        </p:nvPicPr>
        <p:blipFill>
          <a:blip r:embed="rId3">
            <a:alphaModFix/>
          </a:blip>
          <a:stretch>
            <a:fillRect/>
          </a:stretch>
        </p:blipFill>
        <p:spPr>
          <a:xfrm>
            <a:off x="2511373" y="2592650"/>
            <a:ext cx="6397126" cy="33814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5"/>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Box Model - CONTENT</a:t>
            </a:r>
            <a:endParaRPr/>
          </a:p>
        </p:txBody>
      </p:sp>
      <p:sp>
        <p:nvSpPr>
          <p:cNvPr id="263" name="Google Shape;263;p35"/>
          <p:cNvSpPr txBox="1">
            <a:spLocks noGrp="1"/>
          </p:cNvSpPr>
          <p:nvPr>
            <p:ph type="body" idx="4294967295"/>
          </p:nvPr>
        </p:nvSpPr>
        <p:spPr>
          <a:xfrm>
            <a:off x="151925" y="1181224"/>
            <a:ext cx="2657700" cy="24753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s-AR" b="1"/>
              <a:t>CONTENT</a:t>
            </a:r>
            <a:endParaRPr b="1"/>
          </a:p>
          <a:p>
            <a:pPr marL="457200" lvl="0" indent="-406400" algn="l" rtl="0">
              <a:spcBef>
                <a:spcPts val="0"/>
              </a:spcBef>
              <a:spcAft>
                <a:spcPts val="0"/>
              </a:spcAft>
              <a:buClr>
                <a:srgbClr val="999999"/>
              </a:buClr>
              <a:buSzPts val="2800"/>
              <a:buChar char="•"/>
            </a:pPr>
            <a:r>
              <a:rPr lang="es-AR">
                <a:solidFill>
                  <a:srgbClr val="999999"/>
                </a:solidFill>
              </a:rPr>
              <a:t>PADDING</a:t>
            </a:r>
            <a:endParaRPr>
              <a:solidFill>
                <a:srgbClr val="999999"/>
              </a:solidFill>
            </a:endParaRPr>
          </a:p>
          <a:p>
            <a:pPr marL="457200" lvl="0" indent="-406400" algn="l" rtl="0">
              <a:spcBef>
                <a:spcPts val="0"/>
              </a:spcBef>
              <a:spcAft>
                <a:spcPts val="0"/>
              </a:spcAft>
              <a:buClr>
                <a:srgbClr val="999999"/>
              </a:buClr>
              <a:buSzPts val="2800"/>
              <a:buChar char="•"/>
            </a:pPr>
            <a:r>
              <a:rPr lang="es-AR">
                <a:solidFill>
                  <a:srgbClr val="999999"/>
                </a:solidFill>
              </a:rPr>
              <a:t>BORDER</a:t>
            </a:r>
            <a:endParaRPr>
              <a:solidFill>
                <a:srgbClr val="999999"/>
              </a:solidFill>
            </a:endParaRPr>
          </a:p>
          <a:p>
            <a:pPr marL="457200" lvl="0" indent="-406400" algn="l" rtl="0">
              <a:spcBef>
                <a:spcPts val="0"/>
              </a:spcBef>
              <a:spcAft>
                <a:spcPts val="0"/>
              </a:spcAft>
              <a:buClr>
                <a:srgbClr val="999999"/>
              </a:buClr>
              <a:buSzPts val="2800"/>
              <a:buChar char="•"/>
            </a:pPr>
            <a:r>
              <a:rPr lang="es-AR">
                <a:solidFill>
                  <a:srgbClr val="999999"/>
                </a:solidFill>
              </a:rPr>
              <a:t>MARGIN</a:t>
            </a:r>
            <a:endParaRPr>
              <a:solidFill>
                <a:srgbClr val="999999"/>
              </a:solidFill>
            </a:endParaRPr>
          </a:p>
        </p:txBody>
      </p:sp>
      <p:pic>
        <p:nvPicPr>
          <p:cNvPr id="264" name="Google Shape;264;p35" descr="box_model_content.png"/>
          <p:cNvPicPr preferRelativeResize="0"/>
          <p:nvPr/>
        </p:nvPicPr>
        <p:blipFill rotWithShape="1">
          <a:blip r:embed="rId3">
            <a:alphaModFix/>
          </a:blip>
          <a:srcRect/>
          <a:stretch/>
        </p:blipFill>
        <p:spPr>
          <a:xfrm>
            <a:off x="1174311" y="3191150"/>
            <a:ext cx="6397126" cy="3381450"/>
          </a:xfrm>
          <a:prstGeom prst="rect">
            <a:avLst/>
          </a:prstGeom>
          <a:noFill/>
          <a:ln>
            <a:noFill/>
          </a:ln>
        </p:spPr>
      </p:pic>
      <p:sp>
        <p:nvSpPr>
          <p:cNvPr id="265" name="Google Shape;265;p35"/>
          <p:cNvSpPr txBox="1"/>
          <p:nvPr/>
        </p:nvSpPr>
        <p:spPr>
          <a:xfrm>
            <a:off x="6182250" y="1548325"/>
            <a:ext cx="3009000" cy="15906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s-AR" sz="2400" b="1">
                <a:solidFill>
                  <a:schemeClr val="dk1"/>
                </a:solidFill>
                <a:latin typeface="Proxima Nova"/>
                <a:ea typeface="Proxima Nova"/>
                <a:cs typeface="Proxima Nova"/>
                <a:sym typeface="Proxima Nova"/>
              </a:rPr>
              <a:t>ALTO</a:t>
            </a:r>
            <a:r>
              <a:rPr lang="es-AR" sz="2400">
                <a:solidFill>
                  <a:schemeClr val="dk1"/>
                </a:solidFill>
                <a:latin typeface="Proxima Nova"/>
                <a:ea typeface="Proxima Nova"/>
                <a:cs typeface="Proxima Nova"/>
                <a:sym typeface="Proxima Nova"/>
              </a:rPr>
              <a:t> (height) y </a:t>
            </a:r>
            <a:r>
              <a:rPr lang="es-AR" sz="2400" b="1">
                <a:solidFill>
                  <a:schemeClr val="dk1"/>
                </a:solidFill>
                <a:latin typeface="Proxima Nova"/>
                <a:ea typeface="Proxima Nova"/>
                <a:cs typeface="Proxima Nova"/>
                <a:sym typeface="Proxima Nova"/>
              </a:rPr>
              <a:t>ANCHO</a:t>
            </a:r>
            <a:r>
              <a:rPr lang="es-AR" sz="2400">
                <a:solidFill>
                  <a:schemeClr val="dk1"/>
                </a:solidFill>
                <a:latin typeface="Proxima Nova"/>
                <a:ea typeface="Proxima Nova"/>
                <a:cs typeface="Proxima Nova"/>
                <a:sym typeface="Proxima Nova"/>
              </a:rPr>
              <a:t> (width) de un elemento.</a:t>
            </a:r>
            <a:endParaRPr sz="2400">
              <a:latin typeface="Proxima Nova"/>
              <a:ea typeface="Proxima Nova"/>
              <a:cs typeface="Proxima Nova"/>
              <a:sym typeface="Proxima Nova"/>
            </a:endParaRPr>
          </a:p>
        </p:txBody>
      </p:sp>
      <p:pic>
        <p:nvPicPr>
          <p:cNvPr id="266" name="Google Shape;266;p35" descr="weigth_heigh.png"/>
          <p:cNvPicPr preferRelativeResize="0"/>
          <p:nvPr/>
        </p:nvPicPr>
        <p:blipFill>
          <a:blip r:embed="rId4">
            <a:alphaModFix/>
          </a:blip>
          <a:stretch>
            <a:fillRect/>
          </a:stretch>
        </p:blipFill>
        <p:spPr>
          <a:xfrm>
            <a:off x="2868300" y="1395925"/>
            <a:ext cx="3009142" cy="15906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36"/>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Box Model - PADDING</a:t>
            </a:r>
            <a:endParaRPr/>
          </a:p>
        </p:txBody>
      </p:sp>
      <p:sp>
        <p:nvSpPr>
          <p:cNvPr id="272" name="Google Shape;272;p36"/>
          <p:cNvSpPr txBox="1">
            <a:spLocks noGrp="1"/>
          </p:cNvSpPr>
          <p:nvPr>
            <p:ph type="body" idx="4294967295"/>
          </p:nvPr>
        </p:nvSpPr>
        <p:spPr>
          <a:xfrm>
            <a:off x="159300" y="1178649"/>
            <a:ext cx="2458200" cy="22215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Clr>
                <a:srgbClr val="999999"/>
              </a:buClr>
              <a:buSzPts val="2800"/>
              <a:buChar char="•"/>
            </a:pPr>
            <a:r>
              <a:rPr lang="es-AR">
                <a:solidFill>
                  <a:srgbClr val="999999"/>
                </a:solidFill>
              </a:rPr>
              <a:t>CONTENT</a:t>
            </a:r>
            <a:endParaRPr>
              <a:solidFill>
                <a:srgbClr val="999999"/>
              </a:solidFill>
            </a:endParaRPr>
          </a:p>
          <a:p>
            <a:pPr marL="457200" lvl="0" indent="-406400" algn="l" rtl="0">
              <a:spcBef>
                <a:spcPts val="0"/>
              </a:spcBef>
              <a:spcAft>
                <a:spcPts val="0"/>
              </a:spcAft>
              <a:buSzPts val="2800"/>
              <a:buChar char="•"/>
            </a:pPr>
            <a:r>
              <a:rPr lang="es-AR" b="1"/>
              <a:t>PADDING</a:t>
            </a:r>
            <a:endParaRPr b="1"/>
          </a:p>
          <a:p>
            <a:pPr marL="457200" lvl="0" indent="-406400" algn="l" rtl="0">
              <a:spcBef>
                <a:spcPts val="0"/>
              </a:spcBef>
              <a:spcAft>
                <a:spcPts val="0"/>
              </a:spcAft>
              <a:buClr>
                <a:srgbClr val="999999"/>
              </a:buClr>
              <a:buSzPts val="2800"/>
              <a:buChar char="•"/>
            </a:pPr>
            <a:r>
              <a:rPr lang="es-AR">
                <a:solidFill>
                  <a:srgbClr val="999999"/>
                </a:solidFill>
              </a:rPr>
              <a:t>BORDER</a:t>
            </a:r>
            <a:endParaRPr>
              <a:solidFill>
                <a:srgbClr val="999999"/>
              </a:solidFill>
            </a:endParaRPr>
          </a:p>
          <a:p>
            <a:pPr marL="457200" lvl="0" indent="-406400" algn="l" rtl="0">
              <a:spcBef>
                <a:spcPts val="0"/>
              </a:spcBef>
              <a:spcAft>
                <a:spcPts val="0"/>
              </a:spcAft>
              <a:buClr>
                <a:srgbClr val="999999"/>
              </a:buClr>
              <a:buSzPts val="2800"/>
              <a:buChar char="•"/>
            </a:pPr>
            <a:r>
              <a:rPr lang="es-AR">
                <a:solidFill>
                  <a:srgbClr val="999999"/>
                </a:solidFill>
              </a:rPr>
              <a:t>MARGIN</a:t>
            </a:r>
            <a:endParaRPr>
              <a:solidFill>
                <a:srgbClr val="999999"/>
              </a:solidFill>
            </a:endParaRPr>
          </a:p>
        </p:txBody>
      </p:sp>
      <p:pic>
        <p:nvPicPr>
          <p:cNvPr id="273" name="Google Shape;273;p36" descr="box_model_padding.png"/>
          <p:cNvPicPr preferRelativeResize="0"/>
          <p:nvPr/>
        </p:nvPicPr>
        <p:blipFill rotWithShape="1">
          <a:blip r:embed="rId3">
            <a:alphaModFix/>
          </a:blip>
          <a:srcRect/>
          <a:stretch/>
        </p:blipFill>
        <p:spPr>
          <a:xfrm>
            <a:off x="1373436" y="3188925"/>
            <a:ext cx="6397126" cy="3381450"/>
          </a:xfrm>
          <a:prstGeom prst="rect">
            <a:avLst/>
          </a:prstGeom>
          <a:noFill/>
          <a:ln>
            <a:noFill/>
          </a:ln>
        </p:spPr>
      </p:pic>
      <p:sp>
        <p:nvSpPr>
          <p:cNvPr id="274" name="Google Shape;274;p36"/>
          <p:cNvSpPr txBox="1"/>
          <p:nvPr/>
        </p:nvSpPr>
        <p:spPr>
          <a:xfrm>
            <a:off x="3061350" y="1459250"/>
            <a:ext cx="5440800" cy="1253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AR" sz="2400">
                <a:solidFill>
                  <a:schemeClr val="dk1"/>
                </a:solidFill>
                <a:latin typeface="Proxima Nova"/>
                <a:ea typeface="Proxima Nova"/>
                <a:cs typeface="Proxima Nova"/>
                <a:sym typeface="Proxima Nova"/>
              </a:rPr>
              <a:t>Usado para generar</a:t>
            </a:r>
            <a:r>
              <a:rPr lang="es-AR" sz="2400" b="1">
                <a:solidFill>
                  <a:schemeClr val="dk1"/>
                </a:solidFill>
                <a:latin typeface="Proxima Nova"/>
                <a:ea typeface="Proxima Nova"/>
                <a:cs typeface="Proxima Nova"/>
                <a:sym typeface="Proxima Nova"/>
              </a:rPr>
              <a:t> espaciado o margen INTERIOR</a:t>
            </a:r>
            <a:r>
              <a:rPr lang="es-AR" sz="2400">
                <a:solidFill>
                  <a:schemeClr val="dk1"/>
                </a:solidFill>
                <a:latin typeface="Proxima Nova"/>
                <a:ea typeface="Proxima Nova"/>
                <a:cs typeface="Proxima Nova"/>
                <a:sym typeface="Proxima Nova"/>
              </a:rPr>
              <a:t> transparente dentro de un elemento.</a:t>
            </a:r>
            <a:endParaRPr sz="2400">
              <a:latin typeface="Proxima Nova"/>
              <a:ea typeface="Proxima Nova"/>
              <a:cs typeface="Proxima Nova"/>
              <a:sym typeface="Proxima Nov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7"/>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Box Model - BORDER</a:t>
            </a:r>
            <a:endParaRPr/>
          </a:p>
        </p:txBody>
      </p:sp>
      <p:sp>
        <p:nvSpPr>
          <p:cNvPr id="280" name="Google Shape;280;p37"/>
          <p:cNvSpPr txBox="1">
            <a:spLocks noGrp="1"/>
          </p:cNvSpPr>
          <p:nvPr>
            <p:ph type="body" idx="4294967295"/>
          </p:nvPr>
        </p:nvSpPr>
        <p:spPr>
          <a:xfrm>
            <a:off x="145975" y="1187524"/>
            <a:ext cx="2498100" cy="20997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Clr>
                <a:srgbClr val="999999"/>
              </a:buClr>
              <a:buSzPts val="2800"/>
              <a:buChar char="•"/>
            </a:pPr>
            <a:r>
              <a:rPr lang="es-AR">
                <a:solidFill>
                  <a:srgbClr val="999999"/>
                </a:solidFill>
              </a:rPr>
              <a:t>CONTENT</a:t>
            </a:r>
            <a:endParaRPr>
              <a:solidFill>
                <a:srgbClr val="999999"/>
              </a:solidFill>
            </a:endParaRPr>
          </a:p>
          <a:p>
            <a:pPr marL="457200" lvl="0" indent="-406400" algn="l" rtl="0">
              <a:spcBef>
                <a:spcPts val="0"/>
              </a:spcBef>
              <a:spcAft>
                <a:spcPts val="0"/>
              </a:spcAft>
              <a:buClr>
                <a:srgbClr val="999999"/>
              </a:buClr>
              <a:buSzPts val="2800"/>
              <a:buChar char="•"/>
            </a:pPr>
            <a:r>
              <a:rPr lang="es-AR">
                <a:solidFill>
                  <a:srgbClr val="999999"/>
                </a:solidFill>
              </a:rPr>
              <a:t>PADDING</a:t>
            </a:r>
            <a:endParaRPr>
              <a:solidFill>
                <a:srgbClr val="999999"/>
              </a:solidFill>
            </a:endParaRPr>
          </a:p>
          <a:p>
            <a:pPr marL="457200" lvl="0" indent="-406400" algn="l" rtl="0">
              <a:spcBef>
                <a:spcPts val="0"/>
              </a:spcBef>
              <a:spcAft>
                <a:spcPts val="0"/>
              </a:spcAft>
              <a:buSzPts val="2800"/>
              <a:buChar char="•"/>
            </a:pPr>
            <a:r>
              <a:rPr lang="es-AR" b="1"/>
              <a:t>BORDER</a:t>
            </a:r>
            <a:endParaRPr b="1"/>
          </a:p>
          <a:p>
            <a:pPr marL="457200" lvl="0" indent="-406400" algn="l" rtl="0">
              <a:spcBef>
                <a:spcPts val="0"/>
              </a:spcBef>
              <a:spcAft>
                <a:spcPts val="0"/>
              </a:spcAft>
              <a:buClr>
                <a:srgbClr val="999999"/>
              </a:buClr>
              <a:buSzPts val="2800"/>
              <a:buChar char="•"/>
            </a:pPr>
            <a:r>
              <a:rPr lang="es-AR">
                <a:solidFill>
                  <a:srgbClr val="999999"/>
                </a:solidFill>
              </a:rPr>
              <a:t>MARGIN</a:t>
            </a:r>
            <a:endParaRPr>
              <a:solidFill>
                <a:srgbClr val="999999"/>
              </a:solidFill>
            </a:endParaRPr>
          </a:p>
        </p:txBody>
      </p:sp>
      <p:pic>
        <p:nvPicPr>
          <p:cNvPr id="281" name="Google Shape;281;p37" descr="box_model_border.png"/>
          <p:cNvPicPr preferRelativeResize="0"/>
          <p:nvPr/>
        </p:nvPicPr>
        <p:blipFill rotWithShape="1">
          <a:blip r:embed="rId3">
            <a:alphaModFix/>
          </a:blip>
          <a:srcRect/>
          <a:stretch/>
        </p:blipFill>
        <p:spPr>
          <a:xfrm>
            <a:off x="1144861" y="3211025"/>
            <a:ext cx="6397126" cy="3381450"/>
          </a:xfrm>
          <a:prstGeom prst="rect">
            <a:avLst/>
          </a:prstGeom>
          <a:noFill/>
          <a:ln>
            <a:noFill/>
          </a:ln>
        </p:spPr>
      </p:pic>
      <p:sp>
        <p:nvSpPr>
          <p:cNvPr id="282" name="Google Shape;282;p37"/>
          <p:cNvSpPr txBox="1"/>
          <p:nvPr/>
        </p:nvSpPr>
        <p:spPr>
          <a:xfrm>
            <a:off x="3229775" y="1635925"/>
            <a:ext cx="5440800" cy="99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s-AR" sz="2400">
                <a:solidFill>
                  <a:schemeClr val="dk1"/>
                </a:solidFill>
                <a:latin typeface="Proxima Nova"/>
                <a:ea typeface="Proxima Nova"/>
                <a:cs typeface="Proxima Nova"/>
                <a:sym typeface="Proxima Nova"/>
              </a:rPr>
              <a:t>Se utiliza para bordear con una línea alrededor del elemento.</a:t>
            </a:r>
            <a:endParaRPr sz="2400">
              <a:latin typeface="Proxima Nova"/>
              <a:ea typeface="Proxima Nova"/>
              <a:cs typeface="Proxima Nova"/>
              <a:sym typeface="Proxima Nov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8"/>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Box Model - MARGIN</a:t>
            </a:r>
            <a:endParaRPr/>
          </a:p>
        </p:txBody>
      </p:sp>
      <p:sp>
        <p:nvSpPr>
          <p:cNvPr id="288" name="Google Shape;288;p38"/>
          <p:cNvSpPr txBox="1">
            <a:spLocks noGrp="1"/>
          </p:cNvSpPr>
          <p:nvPr>
            <p:ph type="body" idx="4294967295"/>
          </p:nvPr>
        </p:nvSpPr>
        <p:spPr>
          <a:xfrm>
            <a:off x="182225" y="1210474"/>
            <a:ext cx="2364900" cy="19383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Clr>
                <a:srgbClr val="999999"/>
              </a:buClr>
              <a:buSzPts val="2800"/>
              <a:buChar char="•"/>
            </a:pPr>
            <a:r>
              <a:rPr lang="es-AR">
                <a:solidFill>
                  <a:srgbClr val="999999"/>
                </a:solidFill>
              </a:rPr>
              <a:t>CONTENT</a:t>
            </a:r>
            <a:endParaRPr>
              <a:solidFill>
                <a:srgbClr val="999999"/>
              </a:solidFill>
            </a:endParaRPr>
          </a:p>
          <a:p>
            <a:pPr marL="457200" lvl="0" indent="-406400" algn="l" rtl="0">
              <a:spcBef>
                <a:spcPts val="0"/>
              </a:spcBef>
              <a:spcAft>
                <a:spcPts val="0"/>
              </a:spcAft>
              <a:buClr>
                <a:srgbClr val="999999"/>
              </a:buClr>
              <a:buSzPts val="2800"/>
              <a:buChar char="•"/>
            </a:pPr>
            <a:r>
              <a:rPr lang="es-AR">
                <a:solidFill>
                  <a:srgbClr val="999999"/>
                </a:solidFill>
              </a:rPr>
              <a:t>PADDING</a:t>
            </a:r>
            <a:endParaRPr>
              <a:solidFill>
                <a:srgbClr val="999999"/>
              </a:solidFill>
            </a:endParaRPr>
          </a:p>
          <a:p>
            <a:pPr marL="457200" lvl="0" indent="-406400" algn="l" rtl="0">
              <a:spcBef>
                <a:spcPts val="0"/>
              </a:spcBef>
              <a:spcAft>
                <a:spcPts val="0"/>
              </a:spcAft>
              <a:buClr>
                <a:srgbClr val="999999"/>
              </a:buClr>
              <a:buSzPts val="2800"/>
              <a:buChar char="•"/>
            </a:pPr>
            <a:r>
              <a:rPr lang="es-AR">
                <a:solidFill>
                  <a:srgbClr val="999999"/>
                </a:solidFill>
              </a:rPr>
              <a:t>BORDER</a:t>
            </a:r>
            <a:endParaRPr>
              <a:solidFill>
                <a:srgbClr val="999999"/>
              </a:solidFill>
            </a:endParaRPr>
          </a:p>
          <a:p>
            <a:pPr marL="457200" lvl="0" indent="-406400" algn="l" rtl="0">
              <a:spcBef>
                <a:spcPts val="0"/>
              </a:spcBef>
              <a:spcAft>
                <a:spcPts val="0"/>
              </a:spcAft>
              <a:buSzPts val="2800"/>
              <a:buChar char="•"/>
            </a:pPr>
            <a:r>
              <a:rPr lang="es-AR" b="1"/>
              <a:t>MARGIN</a:t>
            </a:r>
            <a:endParaRPr b="1"/>
          </a:p>
        </p:txBody>
      </p:sp>
      <p:pic>
        <p:nvPicPr>
          <p:cNvPr id="289" name="Google Shape;289;p38" descr="box_model_margin.png"/>
          <p:cNvPicPr preferRelativeResize="0"/>
          <p:nvPr/>
        </p:nvPicPr>
        <p:blipFill rotWithShape="1">
          <a:blip r:embed="rId3">
            <a:alphaModFix/>
          </a:blip>
          <a:srcRect/>
          <a:stretch/>
        </p:blipFill>
        <p:spPr>
          <a:xfrm>
            <a:off x="1137548" y="3188800"/>
            <a:ext cx="6397126" cy="3381450"/>
          </a:xfrm>
          <a:prstGeom prst="rect">
            <a:avLst/>
          </a:prstGeom>
          <a:noFill/>
          <a:ln>
            <a:noFill/>
          </a:ln>
        </p:spPr>
      </p:pic>
      <p:sp>
        <p:nvSpPr>
          <p:cNvPr id="290" name="Google Shape;290;p38"/>
          <p:cNvSpPr txBox="1"/>
          <p:nvPr/>
        </p:nvSpPr>
        <p:spPr>
          <a:xfrm>
            <a:off x="3146825" y="2657125"/>
            <a:ext cx="5440800" cy="38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AR" b="1">
                <a:latin typeface="Proxima Nova"/>
                <a:ea typeface="Proxima Nova"/>
                <a:cs typeface="Proxima Nova"/>
                <a:sym typeface="Proxima Nova"/>
              </a:rPr>
              <a:t>PUEDE USARSE PARA SEPARAR BLOQUES</a:t>
            </a:r>
            <a:endParaRPr b="1">
              <a:latin typeface="Proxima Nova"/>
              <a:ea typeface="Proxima Nova"/>
              <a:cs typeface="Proxima Nova"/>
              <a:sym typeface="Proxima Nova"/>
            </a:endParaRPr>
          </a:p>
        </p:txBody>
      </p:sp>
      <p:sp>
        <p:nvSpPr>
          <p:cNvPr id="291" name="Google Shape;291;p38"/>
          <p:cNvSpPr txBox="1"/>
          <p:nvPr/>
        </p:nvSpPr>
        <p:spPr>
          <a:xfrm>
            <a:off x="3390124" y="1242600"/>
            <a:ext cx="4954200" cy="1253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s-AR" sz="2400">
                <a:solidFill>
                  <a:schemeClr val="dk1"/>
                </a:solidFill>
                <a:latin typeface="Proxima Nova"/>
                <a:ea typeface="Proxima Nova"/>
                <a:cs typeface="Proxima Nova"/>
                <a:sym typeface="Proxima Nova"/>
              </a:rPr>
              <a:t>Usado para generar</a:t>
            </a:r>
            <a:r>
              <a:rPr lang="es-AR" sz="2400" b="1">
                <a:solidFill>
                  <a:schemeClr val="dk1"/>
                </a:solidFill>
                <a:latin typeface="Proxima Nova"/>
                <a:ea typeface="Proxima Nova"/>
                <a:cs typeface="Proxima Nova"/>
                <a:sym typeface="Proxima Nova"/>
              </a:rPr>
              <a:t> margen EXTERIOR</a:t>
            </a:r>
            <a:r>
              <a:rPr lang="es-AR" sz="2400">
                <a:solidFill>
                  <a:schemeClr val="dk1"/>
                </a:solidFill>
                <a:latin typeface="Proxima Nova"/>
                <a:ea typeface="Proxima Nova"/>
                <a:cs typeface="Proxima Nova"/>
                <a:sym typeface="Proxima Nova"/>
              </a:rPr>
              <a:t> transparente fuera de un elemento.</a:t>
            </a:r>
            <a:endParaRPr sz="2400">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2"/>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Unidades de medida</a:t>
            </a:r>
            <a:endParaRPr/>
          </a:p>
        </p:txBody>
      </p:sp>
      <p:sp>
        <p:nvSpPr>
          <p:cNvPr id="320" name="Google Shape;320;p42"/>
          <p:cNvSpPr txBox="1">
            <a:spLocks noGrp="1"/>
          </p:cNvSpPr>
          <p:nvPr>
            <p:ph type="body" idx="4294967295"/>
          </p:nvPr>
        </p:nvSpPr>
        <p:spPr>
          <a:xfrm>
            <a:off x="311700" y="1286075"/>
            <a:ext cx="8645700" cy="5340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a:t>CSS divide las unidades de medida en dos grupos</a:t>
            </a:r>
            <a:endParaRPr/>
          </a:p>
          <a:p>
            <a:pPr marL="0" lvl="0" indent="0" algn="l" rtl="0">
              <a:spcBef>
                <a:spcPts val="1000"/>
              </a:spcBef>
              <a:spcAft>
                <a:spcPts val="0"/>
              </a:spcAft>
              <a:buNone/>
            </a:pPr>
            <a:r>
              <a:rPr lang="es-AR" b="1"/>
              <a:t>ABSOLUTAS: pixeles (px) </a:t>
            </a:r>
            <a:r>
              <a:rPr lang="es-AR"/>
              <a:t>(pt - mm - cm)</a:t>
            </a:r>
            <a:endParaRPr/>
          </a:p>
          <a:p>
            <a:pPr marL="0" lvl="0" indent="0" algn="l" rtl="0">
              <a:spcBef>
                <a:spcPts val="1000"/>
              </a:spcBef>
              <a:spcAft>
                <a:spcPts val="0"/>
              </a:spcAft>
              <a:buNone/>
            </a:pPr>
            <a:r>
              <a:rPr lang="es-AR" sz="2200"/>
              <a:t>Están completamente definidas, ya que su valor </a:t>
            </a:r>
            <a:r>
              <a:rPr lang="es-AR" sz="2200" b="1"/>
              <a:t>no depende de otro valor de referencia</a:t>
            </a:r>
            <a:r>
              <a:rPr lang="es-AR" sz="2200"/>
              <a:t>.</a:t>
            </a:r>
            <a:endParaRPr sz="2200"/>
          </a:p>
          <a:p>
            <a:pPr marL="914400" lvl="0" indent="-342900" algn="l" rtl="0">
              <a:spcBef>
                <a:spcPts val="1000"/>
              </a:spcBef>
              <a:spcAft>
                <a:spcPts val="0"/>
              </a:spcAft>
              <a:buSzPts val="1800"/>
              <a:buChar char="•"/>
            </a:pPr>
            <a:r>
              <a:rPr lang="es-AR" sz="1800"/>
              <a:t>Ajustan tama</a:t>
            </a:r>
            <a:r>
              <a:rPr lang="es-AR" sz="1800">
                <a:solidFill>
                  <a:schemeClr val="dk1"/>
                </a:solidFill>
              </a:rPr>
              <a:t>ños fijos en los navegadores y pantallas. </a:t>
            </a:r>
            <a:endParaRPr sz="1800">
              <a:solidFill>
                <a:schemeClr val="dk1"/>
              </a:solidFill>
            </a:endParaRPr>
          </a:p>
          <a:p>
            <a:pPr marL="914400" lvl="0" indent="-342900" algn="l" rtl="0">
              <a:spcBef>
                <a:spcPts val="0"/>
              </a:spcBef>
              <a:spcAft>
                <a:spcPts val="0"/>
              </a:spcAft>
              <a:buSzPts val="1800"/>
              <a:buChar char="•"/>
            </a:pPr>
            <a:r>
              <a:rPr lang="es-AR" sz="1800">
                <a:solidFill>
                  <a:schemeClr val="dk1"/>
                </a:solidFill>
              </a:rPr>
              <a:t>Poca flexibilidad.</a:t>
            </a:r>
            <a:endParaRPr sz="1800">
              <a:solidFill>
                <a:schemeClr val="dk1"/>
              </a:solidFill>
            </a:endParaRPr>
          </a:p>
          <a:p>
            <a:pPr marL="914400" lvl="0" indent="-342900" algn="l" rtl="0">
              <a:spcBef>
                <a:spcPts val="0"/>
              </a:spcBef>
              <a:spcAft>
                <a:spcPts val="0"/>
              </a:spcAft>
              <a:buClr>
                <a:schemeClr val="dk1"/>
              </a:buClr>
              <a:buSzPts val="1800"/>
              <a:buChar char="•"/>
            </a:pPr>
            <a:r>
              <a:rPr lang="es-AR" sz="1800">
                <a:solidFill>
                  <a:schemeClr val="dk1"/>
                </a:solidFill>
              </a:rPr>
              <a:t>Sirve cuando conocemos tamaños de las salidas.</a:t>
            </a:r>
            <a:endParaRPr/>
          </a:p>
          <a:p>
            <a:pPr marL="0" lvl="0" indent="0" algn="l" rtl="0">
              <a:spcBef>
                <a:spcPts val="1000"/>
              </a:spcBef>
              <a:spcAft>
                <a:spcPts val="0"/>
              </a:spcAft>
              <a:buNone/>
            </a:pPr>
            <a:r>
              <a:rPr lang="es-AR" b="1"/>
              <a:t>RELATIVAS: porcentaje (%) </a:t>
            </a:r>
            <a:r>
              <a:rPr lang="es-AR"/>
              <a:t> (em - rem - vw - vh)</a:t>
            </a:r>
            <a:endParaRPr/>
          </a:p>
          <a:p>
            <a:pPr marL="0" lvl="0" indent="0" algn="l" rtl="0">
              <a:spcBef>
                <a:spcPts val="1000"/>
              </a:spcBef>
              <a:spcAft>
                <a:spcPts val="0"/>
              </a:spcAft>
              <a:buNone/>
            </a:pPr>
            <a:r>
              <a:rPr lang="es-AR" sz="2200"/>
              <a:t>No están completamente definidas, ya que su valor </a:t>
            </a:r>
            <a:r>
              <a:rPr lang="es-AR" sz="2200" b="1"/>
              <a:t>siempre es dependiente respecto a otro valor de referencia padre</a:t>
            </a:r>
            <a:r>
              <a:rPr lang="es-AR" sz="2200"/>
              <a:t>.</a:t>
            </a:r>
            <a:endParaRPr sz="2200"/>
          </a:p>
          <a:p>
            <a:pPr marL="914400" lvl="0" indent="-342900" algn="l" rtl="0">
              <a:spcBef>
                <a:spcPts val="1000"/>
              </a:spcBef>
              <a:spcAft>
                <a:spcPts val="0"/>
              </a:spcAft>
              <a:buSzPts val="1800"/>
              <a:buChar char="•"/>
            </a:pPr>
            <a:r>
              <a:rPr lang="es-AR" sz="1800"/>
              <a:t>Permiten ajustes con cambios de tamaños de pantalla.</a:t>
            </a:r>
            <a:endParaRPr sz="1800"/>
          </a:p>
          <a:p>
            <a:pPr marL="914400" lvl="0" indent="-342900" algn="l" rtl="0">
              <a:spcBef>
                <a:spcPts val="0"/>
              </a:spcBef>
              <a:spcAft>
                <a:spcPts val="0"/>
              </a:spcAft>
              <a:buSzPts val="1800"/>
              <a:buChar char="•"/>
            </a:pPr>
            <a:r>
              <a:rPr lang="es-AR" sz="1800"/>
              <a:t>Mayor flexibilidad.</a:t>
            </a:r>
            <a:endParaRPr sz="1800"/>
          </a:p>
          <a:p>
            <a:pPr marL="0" lvl="0" indent="0" algn="l" rtl="0">
              <a:spcBef>
                <a:spcPts val="1000"/>
              </a:spcBef>
              <a:spcAft>
                <a:spcPts val="0"/>
              </a:spcAft>
              <a:buNone/>
            </a:pPr>
            <a:endParaRPr sz="1800"/>
          </a:p>
          <a:p>
            <a:pPr marL="0" lvl="0" indent="0" algn="l" rtl="0">
              <a:spcBef>
                <a:spcPts val="1000"/>
              </a:spcBef>
              <a:spcAft>
                <a:spcPts val="0"/>
              </a:spcAft>
              <a:buNone/>
            </a:pPr>
            <a:endParaRPr/>
          </a:p>
          <a:p>
            <a:pPr marL="914400" marR="0" lvl="0" indent="457200" algn="l" rtl="0">
              <a:lnSpc>
                <a:spcPct val="115000"/>
              </a:lnSpc>
              <a:spcBef>
                <a:spcPts val="0"/>
              </a:spcBef>
              <a:spcAft>
                <a:spcPts val="30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43"/>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Medida “Auto”</a:t>
            </a:r>
            <a:endParaRPr/>
          </a:p>
        </p:txBody>
      </p:sp>
      <p:sp>
        <p:nvSpPr>
          <p:cNvPr id="326" name="Google Shape;326;p43"/>
          <p:cNvSpPr txBox="1">
            <a:spLocks noGrp="1"/>
          </p:cNvSpPr>
          <p:nvPr>
            <p:ph type="body" idx="4294967295"/>
          </p:nvPr>
        </p:nvSpPr>
        <p:spPr>
          <a:xfrm>
            <a:off x="311700" y="1211800"/>
            <a:ext cx="8520600" cy="5206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a:t>La opción </a:t>
            </a:r>
            <a:r>
              <a:rPr lang="es-AR" b="1"/>
              <a:t>auto </a:t>
            </a:r>
            <a:r>
              <a:rPr lang="es-AR"/>
              <a:t>significa </a:t>
            </a:r>
            <a:r>
              <a:rPr lang="es-AR" b="1"/>
              <a:t>“expandir”</a:t>
            </a:r>
            <a:r>
              <a:rPr lang="es-AR"/>
              <a:t> o ajustar automáticamente un tamaño. </a:t>
            </a:r>
            <a:endParaRPr/>
          </a:p>
          <a:p>
            <a:pPr marL="0" lvl="0" indent="0" algn="l" rtl="0">
              <a:spcBef>
                <a:spcPts val="1000"/>
              </a:spcBef>
              <a:spcAft>
                <a:spcPts val="0"/>
              </a:spcAft>
              <a:buNone/>
            </a:pPr>
            <a:r>
              <a:rPr lang="es-AR" b="1"/>
              <a:t>Para centrar un bloque:</a:t>
            </a:r>
            <a:endParaRPr b="1"/>
          </a:p>
          <a:p>
            <a:pPr marL="914400" marR="0" lvl="0" indent="0" algn="l" rtl="0">
              <a:lnSpc>
                <a:spcPct val="115000"/>
              </a:lnSpc>
              <a:spcBef>
                <a:spcPts val="0"/>
              </a:spcBef>
              <a:spcAft>
                <a:spcPts val="0"/>
              </a:spcAft>
              <a:buNone/>
            </a:pPr>
            <a:r>
              <a:rPr lang="es-AR" sz="2000">
                <a:latin typeface="Consolas"/>
                <a:ea typeface="Consolas"/>
                <a:cs typeface="Consolas"/>
                <a:sym typeface="Consolas"/>
              </a:rPr>
              <a:t>.bloque {</a:t>
            </a:r>
            <a:endParaRPr sz="2000">
              <a:latin typeface="Consolas"/>
              <a:ea typeface="Consolas"/>
              <a:cs typeface="Consolas"/>
              <a:sym typeface="Consolas"/>
            </a:endParaRPr>
          </a:p>
          <a:p>
            <a:pPr marL="914400" marR="0" lvl="0" indent="457200" algn="l" rtl="0">
              <a:lnSpc>
                <a:spcPct val="115000"/>
              </a:lnSpc>
              <a:spcBef>
                <a:spcPts val="300"/>
              </a:spcBef>
              <a:spcAft>
                <a:spcPts val="0"/>
              </a:spcAft>
              <a:buNone/>
            </a:pPr>
            <a:r>
              <a:rPr lang="es-AR" sz="2000">
                <a:latin typeface="Consolas"/>
                <a:ea typeface="Consolas"/>
                <a:cs typeface="Consolas"/>
                <a:sym typeface="Consolas"/>
              </a:rPr>
              <a:t>width: 100px;</a:t>
            </a:r>
            <a:endParaRPr sz="2000">
              <a:latin typeface="Consolas"/>
              <a:ea typeface="Consolas"/>
              <a:cs typeface="Consolas"/>
              <a:sym typeface="Consolas"/>
            </a:endParaRPr>
          </a:p>
          <a:p>
            <a:pPr marL="914400" marR="0" lvl="0" indent="457200" algn="l" rtl="0">
              <a:lnSpc>
                <a:spcPct val="115000"/>
              </a:lnSpc>
              <a:spcBef>
                <a:spcPts val="300"/>
              </a:spcBef>
              <a:spcAft>
                <a:spcPts val="0"/>
              </a:spcAft>
              <a:buNone/>
            </a:pPr>
            <a:r>
              <a:rPr lang="es-AR" sz="2000">
                <a:latin typeface="Consolas"/>
                <a:ea typeface="Consolas"/>
                <a:cs typeface="Consolas"/>
                <a:sym typeface="Consolas"/>
              </a:rPr>
              <a:t>margin: 0 auto;</a:t>
            </a:r>
            <a:endParaRPr sz="2000">
              <a:latin typeface="Consolas"/>
              <a:ea typeface="Consolas"/>
              <a:cs typeface="Consolas"/>
              <a:sym typeface="Consolas"/>
            </a:endParaRPr>
          </a:p>
          <a:p>
            <a:pPr marL="914400" marR="0" lvl="0" indent="0" algn="l" rtl="0">
              <a:lnSpc>
                <a:spcPct val="115000"/>
              </a:lnSpc>
              <a:spcBef>
                <a:spcPts val="300"/>
              </a:spcBef>
              <a:spcAft>
                <a:spcPts val="0"/>
              </a:spcAft>
              <a:buNone/>
            </a:pPr>
            <a:r>
              <a:rPr lang="es-AR" sz="2000">
                <a:latin typeface="Consolas"/>
                <a:ea typeface="Consolas"/>
                <a:cs typeface="Consolas"/>
                <a:sym typeface="Consolas"/>
              </a:rPr>
              <a:t>}</a:t>
            </a:r>
            <a:endParaRPr sz="2000">
              <a:latin typeface="Consolas"/>
              <a:ea typeface="Consolas"/>
              <a:cs typeface="Consolas"/>
              <a:sym typeface="Consolas"/>
            </a:endParaRPr>
          </a:p>
          <a:p>
            <a:pPr marL="914400" marR="0" lvl="0" indent="0" algn="l" rtl="0">
              <a:lnSpc>
                <a:spcPct val="115000"/>
              </a:lnSpc>
              <a:spcBef>
                <a:spcPts val="300"/>
              </a:spcBef>
              <a:spcAft>
                <a:spcPts val="0"/>
              </a:spcAft>
              <a:buNone/>
            </a:pPr>
            <a:endParaRPr sz="2000">
              <a:latin typeface="Consolas"/>
              <a:ea typeface="Consolas"/>
              <a:cs typeface="Consolas"/>
              <a:sym typeface="Consolas"/>
            </a:endParaRPr>
          </a:p>
          <a:p>
            <a:pPr marL="0" lvl="0" indent="0" algn="l" rtl="0">
              <a:spcBef>
                <a:spcPts val="1000"/>
              </a:spcBef>
              <a:spcAft>
                <a:spcPts val="0"/>
              </a:spcAft>
              <a:buNone/>
            </a:pPr>
            <a:r>
              <a:rPr lang="es-AR" b="1"/>
              <a:t>Para hacerlo ocupar el máximo espacio</a:t>
            </a:r>
            <a:endParaRPr b="1"/>
          </a:p>
          <a:p>
            <a:pPr marL="914400" lvl="0" indent="0" algn="l" rtl="0">
              <a:spcBef>
                <a:spcPts val="1000"/>
              </a:spcBef>
              <a:spcAft>
                <a:spcPts val="0"/>
              </a:spcAft>
              <a:buNone/>
            </a:pPr>
            <a:r>
              <a:rPr lang="es-AR" sz="2000">
                <a:latin typeface="Consolas"/>
                <a:ea typeface="Consolas"/>
                <a:cs typeface="Consolas"/>
                <a:sym typeface="Consolas"/>
              </a:rPr>
              <a:t>.bloque {</a:t>
            </a:r>
            <a:endParaRPr sz="2000">
              <a:latin typeface="Consolas"/>
              <a:ea typeface="Consolas"/>
              <a:cs typeface="Consolas"/>
              <a:sym typeface="Consolas"/>
            </a:endParaRPr>
          </a:p>
          <a:p>
            <a:pPr marL="914400" lvl="0" indent="457200" algn="l" rtl="0">
              <a:spcBef>
                <a:spcPts val="1000"/>
              </a:spcBef>
              <a:spcAft>
                <a:spcPts val="0"/>
              </a:spcAft>
              <a:buNone/>
            </a:pPr>
            <a:r>
              <a:rPr lang="es-AR" sz="2000">
                <a:latin typeface="Consolas"/>
                <a:ea typeface="Consolas"/>
                <a:cs typeface="Consolas"/>
                <a:sym typeface="Consolas"/>
              </a:rPr>
              <a:t>width: auto;</a:t>
            </a:r>
            <a:endParaRPr sz="2000">
              <a:latin typeface="Consolas"/>
              <a:ea typeface="Consolas"/>
              <a:cs typeface="Consolas"/>
              <a:sym typeface="Consolas"/>
            </a:endParaRPr>
          </a:p>
          <a:p>
            <a:pPr marL="914400" lvl="0" indent="0" algn="l" rtl="0">
              <a:spcBef>
                <a:spcPts val="1000"/>
              </a:spcBef>
              <a:spcAft>
                <a:spcPts val="0"/>
              </a:spcAft>
              <a:buNone/>
            </a:pPr>
            <a:r>
              <a:rPr lang="es-AR" sz="2000">
                <a:latin typeface="Consolas"/>
                <a:ea typeface="Consolas"/>
                <a:cs typeface="Consolas"/>
                <a:sym typeface="Consolas"/>
              </a:rPr>
              <a:t>}</a:t>
            </a:r>
            <a:endParaRPr sz="2000">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4"/>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Medida “Auto”</a:t>
            </a:r>
            <a:endParaRPr/>
          </a:p>
        </p:txBody>
      </p:sp>
      <p:sp>
        <p:nvSpPr>
          <p:cNvPr id="332" name="Google Shape;332;p44"/>
          <p:cNvSpPr txBox="1"/>
          <p:nvPr/>
        </p:nvSpPr>
        <p:spPr>
          <a:xfrm>
            <a:off x="754175" y="6299950"/>
            <a:ext cx="5809200" cy="4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a:t>Live:</a:t>
            </a:r>
            <a:r>
              <a:rPr lang="es-AR" u="sng">
                <a:solidFill>
                  <a:schemeClr val="hlink"/>
                </a:solidFill>
                <a:hlinkClick r:id="rId3"/>
              </a:rPr>
              <a:t> http://codepen.io/webUnicen/pen/qrQzQd</a:t>
            </a:r>
            <a:endParaRPr/>
          </a:p>
        </p:txBody>
      </p:sp>
      <p:pic>
        <p:nvPicPr>
          <p:cNvPr id="333" name="Google Shape;333;p44" descr="auto.png"/>
          <p:cNvPicPr preferRelativeResize="0"/>
          <p:nvPr/>
        </p:nvPicPr>
        <p:blipFill>
          <a:blip r:embed="rId4">
            <a:alphaModFix/>
          </a:blip>
          <a:stretch>
            <a:fillRect/>
          </a:stretch>
        </p:blipFill>
        <p:spPr>
          <a:xfrm>
            <a:off x="1500600" y="1612500"/>
            <a:ext cx="6343000" cy="2830150"/>
          </a:xfrm>
          <a:prstGeom prst="rect">
            <a:avLst/>
          </a:prstGeom>
          <a:noFill/>
          <a:ln>
            <a:noFill/>
          </a:ln>
        </p:spPr>
      </p:pic>
      <p:sp>
        <p:nvSpPr>
          <p:cNvPr id="334" name="Google Shape;334;p44"/>
          <p:cNvSpPr txBox="1"/>
          <p:nvPr/>
        </p:nvSpPr>
        <p:spPr>
          <a:xfrm>
            <a:off x="110625" y="2959550"/>
            <a:ext cx="2690400" cy="325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sz="1200" b="1"/>
              <a:t>HTML</a:t>
            </a:r>
            <a:endParaRPr sz="1200" b="1"/>
          </a:p>
          <a:p>
            <a:pPr marL="0" lvl="0" indent="0" algn="l" rtl="0">
              <a:spcBef>
                <a:spcPts val="0"/>
              </a:spcBef>
              <a:spcAft>
                <a:spcPts val="0"/>
              </a:spcAft>
              <a:buNone/>
            </a:pPr>
            <a:endParaRPr sz="1200"/>
          </a:p>
          <a:p>
            <a:pPr marL="0" lvl="0" indent="0" algn="l" rtl="0">
              <a:spcBef>
                <a:spcPts val="0"/>
              </a:spcBef>
              <a:spcAft>
                <a:spcPts val="0"/>
              </a:spcAft>
              <a:buNone/>
            </a:pPr>
            <a:r>
              <a:rPr lang="es-AR" sz="1200">
                <a:solidFill>
                  <a:srgbClr val="0000FF"/>
                </a:solidFill>
                <a:latin typeface="Courier New"/>
                <a:ea typeface="Courier New"/>
                <a:cs typeface="Courier New"/>
                <a:sym typeface="Courier New"/>
              </a:rPr>
              <a:t>&lt;div </a:t>
            </a:r>
            <a:r>
              <a:rPr lang="es-AR" sz="1200">
                <a:solidFill>
                  <a:srgbClr val="FF0000"/>
                </a:solidFill>
                <a:latin typeface="Courier New"/>
                <a:ea typeface="Courier New"/>
                <a:cs typeface="Courier New"/>
                <a:sym typeface="Courier New"/>
              </a:rPr>
              <a:t>class</a:t>
            </a:r>
            <a:r>
              <a:rPr lang="es-AR" sz="1200">
                <a:solidFill>
                  <a:srgbClr val="0000FF"/>
                </a:solidFill>
                <a:latin typeface="Courier New"/>
                <a:ea typeface="Courier New"/>
                <a:cs typeface="Courier New"/>
                <a:sym typeface="Courier New"/>
              </a:rPr>
              <a:t>=</a:t>
            </a:r>
            <a:r>
              <a:rPr lang="es-AR" sz="1200">
                <a:solidFill>
                  <a:srgbClr val="A31515"/>
                </a:solidFill>
                <a:latin typeface="Courier New"/>
                <a:ea typeface="Courier New"/>
                <a:cs typeface="Courier New"/>
                <a:sym typeface="Courier New"/>
              </a:rPr>
              <a:t>"bloque1"</a:t>
            </a:r>
            <a:r>
              <a:rPr lang="es-AR" sz="1200">
                <a:solidFill>
                  <a:srgbClr val="0000FF"/>
                </a:solidFill>
                <a:latin typeface="Courier New"/>
                <a:ea typeface="Courier New"/>
                <a:cs typeface="Courier New"/>
                <a:sym typeface="Courier New"/>
              </a:rPr>
              <a:t>&gt;</a:t>
            </a:r>
            <a:br>
              <a:rPr lang="es-AR" sz="1200">
                <a:solidFill>
                  <a:schemeClr val="dk1"/>
                </a:solidFill>
                <a:highlight>
                  <a:srgbClr val="FFFFFF"/>
                </a:highlight>
                <a:latin typeface="Courier New"/>
                <a:ea typeface="Courier New"/>
                <a:cs typeface="Courier New"/>
                <a:sym typeface="Courier New"/>
              </a:rPr>
            </a:br>
            <a:r>
              <a:rPr lang="es-AR" sz="1200">
                <a:solidFill>
                  <a:schemeClr val="dk1"/>
                </a:solidFill>
                <a:highlight>
                  <a:srgbClr val="FFFFFF"/>
                </a:highlight>
                <a:latin typeface="Courier New"/>
                <a:ea typeface="Courier New"/>
                <a:cs typeface="Courier New"/>
                <a:sym typeface="Courier New"/>
              </a:rPr>
              <a:t>   </a:t>
            </a:r>
            <a:r>
              <a:rPr lang="es-AR" sz="1200">
                <a:solidFill>
                  <a:srgbClr val="0000FF"/>
                </a:solidFill>
                <a:latin typeface="Courier New"/>
                <a:ea typeface="Courier New"/>
                <a:cs typeface="Courier New"/>
                <a:sym typeface="Courier New"/>
              </a:rPr>
              <a:t>&lt;h1&gt;</a:t>
            </a:r>
            <a:r>
              <a:rPr lang="es-AR" sz="1200">
                <a:solidFill>
                  <a:schemeClr val="dk1"/>
                </a:solidFill>
                <a:highlight>
                  <a:srgbClr val="FFFFFF"/>
                </a:highlight>
                <a:latin typeface="Courier New"/>
                <a:ea typeface="Courier New"/>
                <a:cs typeface="Courier New"/>
                <a:sym typeface="Courier New"/>
              </a:rPr>
              <a:t>Bloque 1 </a:t>
            </a:r>
            <a:r>
              <a:rPr lang="es-AR" sz="1200">
                <a:solidFill>
                  <a:srgbClr val="0000FF"/>
                </a:solidFill>
                <a:latin typeface="Courier New"/>
                <a:ea typeface="Courier New"/>
                <a:cs typeface="Courier New"/>
                <a:sym typeface="Courier New"/>
              </a:rPr>
              <a:t>&lt;/h1&gt;</a:t>
            </a:r>
            <a:br>
              <a:rPr lang="es-AR" sz="1200">
                <a:solidFill>
                  <a:schemeClr val="dk1"/>
                </a:solidFill>
                <a:highlight>
                  <a:srgbClr val="FFFFFF"/>
                </a:highlight>
                <a:latin typeface="Courier New"/>
                <a:ea typeface="Courier New"/>
                <a:cs typeface="Courier New"/>
                <a:sym typeface="Courier New"/>
              </a:rPr>
            </a:br>
            <a:r>
              <a:rPr lang="es-AR" sz="1200">
                <a:solidFill>
                  <a:srgbClr val="0000FF"/>
                </a:solidFill>
                <a:latin typeface="Courier New"/>
                <a:ea typeface="Courier New"/>
                <a:cs typeface="Courier New"/>
                <a:sym typeface="Courier New"/>
              </a:rPr>
              <a:t>&lt;/div&gt;</a:t>
            </a:r>
            <a:br>
              <a:rPr lang="es-AR" sz="1200">
                <a:solidFill>
                  <a:schemeClr val="dk1"/>
                </a:solidFill>
                <a:highlight>
                  <a:srgbClr val="FFFFFF"/>
                </a:highlight>
                <a:latin typeface="Courier New"/>
                <a:ea typeface="Courier New"/>
                <a:cs typeface="Courier New"/>
                <a:sym typeface="Courier New"/>
              </a:rPr>
            </a:br>
            <a:r>
              <a:rPr lang="es-AR" sz="1200">
                <a:solidFill>
                  <a:srgbClr val="0000FF"/>
                </a:solidFill>
                <a:latin typeface="Courier New"/>
                <a:ea typeface="Courier New"/>
                <a:cs typeface="Courier New"/>
                <a:sym typeface="Courier New"/>
              </a:rPr>
              <a:t>&lt;div </a:t>
            </a:r>
            <a:r>
              <a:rPr lang="es-AR" sz="1200">
                <a:solidFill>
                  <a:srgbClr val="FF0000"/>
                </a:solidFill>
                <a:latin typeface="Courier New"/>
                <a:ea typeface="Courier New"/>
                <a:cs typeface="Courier New"/>
                <a:sym typeface="Courier New"/>
              </a:rPr>
              <a:t>class</a:t>
            </a:r>
            <a:r>
              <a:rPr lang="es-AR" sz="1200">
                <a:solidFill>
                  <a:srgbClr val="0000FF"/>
                </a:solidFill>
                <a:latin typeface="Courier New"/>
                <a:ea typeface="Courier New"/>
                <a:cs typeface="Courier New"/>
                <a:sym typeface="Courier New"/>
              </a:rPr>
              <a:t>=</a:t>
            </a:r>
            <a:r>
              <a:rPr lang="es-AR" sz="1200">
                <a:solidFill>
                  <a:srgbClr val="A31515"/>
                </a:solidFill>
                <a:latin typeface="Courier New"/>
                <a:ea typeface="Courier New"/>
                <a:cs typeface="Courier New"/>
                <a:sym typeface="Courier New"/>
              </a:rPr>
              <a:t>"bloque2"</a:t>
            </a:r>
            <a:r>
              <a:rPr lang="es-AR" sz="1200">
                <a:solidFill>
                  <a:srgbClr val="0000FF"/>
                </a:solidFill>
                <a:latin typeface="Courier New"/>
                <a:ea typeface="Courier New"/>
                <a:cs typeface="Courier New"/>
                <a:sym typeface="Courier New"/>
              </a:rPr>
              <a:t>&gt;</a:t>
            </a:r>
            <a:br>
              <a:rPr lang="es-AR" sz="1200">
                <a:solidFill>
                  <a:schemeClr val="dk1"/>
                </a:solidFill>
                <a:highlight>
                  <a:srgbClr val="FFFFFF"/>
                </a:highlight>
                <a:latin typeface="Courier New"/>
                <a:ea typeface="Courier New"/>
                <a:cs typeface="Courier New"/>
                <a:sym typeface="Courier New"/>
              </a:rPr>
            </a:br>
            <a:r>
              <a:rPr lang="es-AR" sz="1200">
                <a:solidFill>
                  <a:schemeClr val="dk1"/>
                </a:solidFill>
                <a:highlight>
                  <a:srgbClr val="FFFFFF"/>
                </a:highlight>
                <a:latin typeface="Courier New"/>
                <a:ea typeface="Courier New"/>
                <a:cs typeface="Courier New"/>
                <a:sym typeface="Courier New"/>
              </a:rPr>
              <a:t>   </a:t>
            </a:r>
            <a:r>
              <a:rPr lang="es-AR" sz="1200">
                <a:solidFill>
                  <a:srgbClr val="0000FF"/>
                </a:solidFill>
                <a:latin typeface="Courier New"/>
                <a:ea typeface="Courier New"/>
                <a:cs typeface="Courier New"/>
                <a:sym typeface="Courier New"/>
              </a:rPr>
              <a:t>&lt;h1&gt;</a:t>
            </a:r>
            <a:r>
              <a:rPr lang="es-AR" sz="1200">
                <a:solidFill>
                  <a:schemeClr val="dk1"/>
                </a:solidFill>
                <a:highlight>
                  <a:srgbClr val="FFFFFF"/>
                </a:highlight>
                <a:latin typeface="Courier New"/>
                <a:ea typeface="Courier New"/>
                <a:cs typeface="Courier New"/>
                <a:sym typeface="Courier New"/>
              </a:rPr>
              <a:t>Bloque 2</a:t>
            </a:r>
            <a:r>
              <a:rPr lang="es-AR" sz="1200">
                <a:solidFill>
                  <a:srgbClr val="0000FF"/>
                </a:solidFill>
                <a:latin typeface="Courier New"/>
                <a:ea typeface="Courier New"/>
                <a:cs typeface="Courier New"/>
                <a:sym typeface="Courier New"/>
              </a:rPr>
              <a:t>&lt;/h1&gt;</a:t>
            </a:r>
            <a:br>
              <a:rPr lang="es-AR" sz="1200">
                <a:solidFill>
                  <a:schemeClr val="dk1"/>
                </a:solidFill>
                <a:highlight>
                  <a:srgbClr val="FFFFFF"/>
                </a:highlight>
                <a:latin typeface="Courier New"/>
                <a:ea typeface="Courier New"/>
                <a:cs typeface="Courier New"/>
                <a:sym typeface="Courier New"/>
              </a:rPr>
            </a:br>
            <a:r>
              <a:rPr lang="es-AR" sz="1200">
                <a:solidFill>
                  <a:srgbClr val="0000FF"/>
                </a:solidFill>
                <a:latin typeface="Courier New"/>
                <a:ea typeface="Courier New"/>
                <a:cs typeface="Courier New"/>
                <a:sym typeface="Courier New"/>
              </a:rPr>
              <a:t>&lt;/div&gt;</a:t>
            </a:r>
            <a:br>
              <a:rPr lang="es-AR" sz="1200">
                <a:solidFill>
                  <a:schemeClr val="dk1"/>
                </a:solidFill>
                <a:highlight>
                  <a:srgbClr val="FFFFFF"/>
                </a:highlight>
                <a:latin typeface="Courier New"/>
                <a:ea typeface="Courier New"/>
                <a:cs typeface="Courier New"/>
                <a:sym typeface="Courier New"/>
              </a:rPr>
            </a:br>
            <a:r>
              <a:rPr lang="es-AR" sz="1200">
                <a:solidFill>
                  <a:srgbClr val="0000FF"/>
                </a:solidFill>
                <a:latin typeface="Courier New"/>
                <a:ea typeface="Courier New"/>
                <a:cs typeface="Courier New"/>
                <a:sym typeface="Courier New"/>
              </a:rPr>
              <a:t>&lt;div </a:t>
            </a:r>
            <a:r>
              <a:rPr lang="es-AR" sz="1200">
                <a:solidFill>
                  <a:srgbClr val="FF0000"/>
                </a:solidFill>
                <a:latin typeface="Courier New"/>
                <a:ea typeface="Courier New"/>
                <a:cs typeface="Courier New"/>
                <a:sym typeface="Courier New"/>
              </a:rPr>
              <a:t>class</a:t>
            </a:r>
            <a:r>
              <a:rPr lang="es-AR" sz="1200">
                <a:solidFill>
                  <a:srgbClr val="0000FF"/>
                </a:solidFill>
                <a:latin typeface="Courier New"/>
                <a:ea typeface="Courier New"/>
                <a:cs typeface="Courier New"/>
                <a:sym typeface="Courier New"/>
              </a:rPr>
              <a:t>=</a:t>
            </a:r>
            <a:r>
              <a:rPr lang="es-AR" sz="1200">
                <a:solidFill>
                  <a:srgbClr val="A31515"/>
                </a:solidFill>
                <a:latin typeface="Courier New"/>
                <a:ea typeface="Courier New"/>
                <a:cs typeface="Courier New"/>
                <a:sym typeface="Courier New"/>
              </a:rPr>
              <a:t>"bloque3"</a:t>
            </a:r>
            <a:r>
              <a:rPr lang="es-AR" sz="1200">
                <a:solidFill>
                  <a:srgbClr val="0000FF"/>
                </a:solidFill>
                <a:latin typeface="Courier New"/>
                <a:ea typeface="Courier New"/>
                <a:cs typeface="Courier New"/>
                <a:sym typeface="Courier New"/>
              </a:rPr>
              <a:t>&gt;</a:t>
            </a:r>
            <a:br>
              <a:rPr lang="es-AR" sz="1200">
                <a:solidFill>
                  <a:schemeClr val="dk1"/>
                </a:solidFill>
                <a:highlight>
                  <a:srgbClr val="FFFFFF"/>
                </a:highlight>
                <a:latin typeface="Courier New"/>
                <a:ea typeface="Courier New"/>
                <a:cs typeface="Courier New"/>
                <a:sym typeface="Courier New"/>
              </a:rPr>
            </a:br>
            <a:r>
              <a:rPr lang="es-AR" sz="1200">
                <a:solidFill>
                  <a:schemeClr val="dk1"/>
                </a:solidFill>
                <a:highlight>
                  <a:srgbClr val="FFFFFF"/>
                </a:highlight>
                <a:latin typeface="Courier New"/>
                <a:ea typeface="Courier New"/>
                <a:cs typeface="Courier New"/>
                <a:sym typeface="Courier New"/>
              </a:rPr>
              <a:t>   </a:t>
            </a:r>
            <a:r>
              <a:rPr lang="es-AR" sz="1200">
                <a:solidFill>
                  <a:srgbClr val="0000FF"/>
                </a:solidFill>
                <a:latin typeface="Courier New"/>
                <a:ea typeface="Courier New"/>
                <a:cs typeface="Courier New"/>
                <a:sym typeface="Courier New"/>
              </a:rPr>
              <a:t>&lt;h1&gt;</a:t>
            </a:r>
            <a:r>
              <a:rPr lang="es-AR" sz="1200">
                <a:solidFill>
                  <a:schemeClr val="dk1"/>
                </a:solidFill>
                <a:highlight>
                  <a:srgbClr val="FFFFFF"/>
                </a:highlight>
                <a:latin typeface="Courier New"/>
                <a:ea typeface="Courier New"/>
                <a:cs typeface="Courier New"/>
                <a:sym typeface="Courier New"/>
              </a:rPr>
              <a:t>Bloque 3</a:t>
            </a:r>
            <a:r>
              <a:rPr lang="es-AR" sz="1200">
                <a:solidFill>
                  <a:srgbClr val="0000FF"/>
                </a:solidFill>
                <a:latin typeface="Courier New"/>
                <a:ea typeface="Courier New"/>
                <a:cs typeface="Courier New"/>
                <a:sym typeface="Courier New"/>
              </a:rPr>
              <a:t>&lt;/h1&gt;</a:t>
            </a:r>
            <a:br>
              <a:rPr lang="es-AR" sz="1200">
                <a:solidFill>
                  <a:schemeClr val="dk1"/>
                </a:solidFill>
                <a:highlight>
                  <a:srgbClr val="FFFFFF"/>
                </a:highlight>
                <a:latin typeface="Courier New"/>
                <a:ea typeface="Courier New"/>
                <a:cs typeface="Courier New"/>
                <a:sym typeface="Courier New"/>
              </a:rPr>
            </a:br>
            <a:r>
              <a:rPr lang="es-AR" sz="1200">
                <a:solidFill>
                  <a:schemeClr val="dk1"/>
                </a:solidFill>
                <a:highlight>
                  <a:srgbClr val="FFFFFF"/>
                </a:highlight>
                <a:latin typeface="Courier New"/>
                <a:ea typeface="Courier New"/>
                <a:cs typeface="Courier New"/>
                <a:sym typeface="Courier New"/>
              </a:rPr>
              <a:t>   </a:t>
            </a:r>
            <a:r>
              <a:rPr lang="es-AR" sz="1200">
                <a:solidFill>
                  <a:srgbClr val="0000FF"/>
                </a:solidFill>
                <a:latin typeface="Courier New"/>
                <a:ea typeface="Courier New"/>
                <a:cs typeface="Courier New"/>
                <a:sym typeface="Courier New"/>
              </a:rPr>
              <a:t>&lt;div </a:t>
            </a:r>
            <a:r>
              <a:rPr lang="es-AR" sz="1200">
                <a:solidFill>
                  <a:srgbClr val="FF0000"/>
                </a:solidFill>
                <a:latin typeface="Courier New"/>
                <a:ea typeface="Courier New"/>
                <a:cs typeface="Courier New"/>
                <a:sym typeface="Courier New"/>
              </a:rPr>
              <a:t>class</a:t>
            </a:r>
            <a:r>
              <a:rPr lang="es-AR" sz="1200">
                <a:solidFill>
                  <a:srgbClr val="0000FF"/>
                </a:solidFill>
                <a:latin typeface="Courier New"/>
                <a:ea typeface="Courier New"/>
                <a:cs typeface="Courier New"/>
                <a:sym typeface="Courier New"/>
              </a:rPr>
              <a:t>=</a:t>
            </a:r>
            <a:r>
              <a:rPr lang="es-AR" sz="1200">
                <a:solidFill>
                  <a:srgbClr val="A31515"/>
                </a:solidFill>
                <a:latin typeface="Courier New"/>
                <a:ea typeface="Courier New"/>
                <a:cs typeface="Courier New"/>
                <a:sym typeface="Courier New"/>
              </a:rPr>
              <a:t>"bloque1"</a:t>
            </a:r>
            <a:r>
              <a:rPr lang="es-AR" sz="1200">
                <a:solidFill>
                  <a:srgbClr val="0000FF"/>
                </a:solidFill>
                <a:latin typeface="Courier New"/>
                <a:ea typeface="Courier New"/>
                <a:cs typeface="Courier New"/>
                <a:sym typeface="Courier New"/>
              </a:rPr>
              <a:t>&gt;</a:t>
            </a:r>
            <a:br>
              <a:rPr lang="es-AR" sz="1200">
                <a:solidFill>
                  <a:schemeClr val="dk1"/>
                </a:solidFill>
                <a:highlight>
                  <a:srgbClr val="FFFFFF"/>
                </a:highlight>
                <a:latin typeface="Courier New"/>
                <a:ea typeface="Courier New"/>
                <a:cs typeface="Courier New"/>
                <a:sym typeface="Courier New"/>
              </a:rPr>
            </a:br>
            <a:r>
              <a:rPr lang="es-AR" sz="1200">
                <a:solidFill>
                  <a:schemeClr val="dk1"/>
                </a:solidFill>
                <a:highlight>
                  <a:srgbClr val="FFFFFF"/>
                </a:highlight>
                <a:latin typeface="Courier New"/>
                <a:ea typeface="Courier New"/>
                <a:cs typeface="Courier New"/>
                <a:sym typeface="Courier New"/>
              </a:rPr>
              <a:t>      </a:t>
            </a:r>
            <a:r>
              <a:rPr lang="es-AR" sz="1200">
                <a:solidFill>
                  <a:srgbClr val="0000FF"/>
                </a:solidFill>
                <a:latin typeface="Courier New"/>
                <a:ea typeface="Courier New"/>
                <a:cs typeface="Courier New"/>
                <a:sym typeface="Courier New"/>
              </a:rPr>
              <a:t>&lt;h1&gt;</a:t>
            </a:r>
            <a:r>
              <a:rPr lang="es-AR" sz="1200">
                <a:solidFill>
                  <a:schemeClr val="dk1"/>
                </a:solidFill>
                <a:highlight>
                  <a:srgbClr val="FFFFFF"/>
                </a:highlight>
                <a:latin typeface="Courier New"/>
                <a:ea typeface="Courier New"/>
                <a:cs typeface="Courier New"/>
                <a:sym typeface="Courier New"/>
              </a:rPr>
              <a:t>Bloque 1 </a:t>
            </a:r>
            <a:r>
              <a:rPr lang="es-AR" sz="1200">
                <a:solidFill>
                  <a:srgbClr val="0000FF"/>
                </a:solidFill>
                <a:latin typeface="Courier New"/>
                <a:ea typeface="Courier New"/>
                <a:cs typeface="Courier New"/>
                <a:sym typeface="Courier New"/>
              </a:rPr>
              <a:t>&lt;/h1&gt;</a:t>
            </a:r>
            <a:br>
              <a:rPr lang="es-AR" sz="1200">
                <a:solidFill>
                  <a:schemeClr val="dk1"/>
                </a:solidFill>
                <a:highlight>
                  <a:srgbClr val="FFFFFF"/>
                </a:highlight>
                <a:latin typeface="Courier New"/>
                <a:ea typeface="Courier New"/>
                <a:cs typeface="Courier New"/>
                <a:sym typeface="Courier New"/>
              </a:rPr>
            </a:br>
            <a:r>
              <a:rPr lang="es-AR" sz="1200">
                <a:solidFill>
                  <a:schemeClr val="dk1"/>
                </a:solidFill>
                <a:highlight>
                  <a:srgbClr val="FFFFFF"/>
                </a:highlight>
                <a:latin typeface="Courier New"/>
                <a:ea typeface="Courier New"/>
                <a:cs typeface="Courier New"/>
                <a:sym typeface="Courier New"/>
              </a:rPr>
              <a:t>   </a:t>
            </a:r>
            <a:r>
              <a:rPr lang="es-AR" sz="1200">
                <a:solidFill>
                  <a:srgbClr val="0000FF"/>
                </a:solidFill>
                <a:latin typeface="Courier New"/>
                <a:ea typeface="Courier New"/>
                <a:cs typeface="Courier New"/>
                <a:sym typeface="Courier New"/>
              </a:rPr>
              <a:t>&lt;/div&gt;</a:t>
            </a:r>
            <a:br>
              <a:rPr lang="es-AR" sz="1200">
                <a:solidFill>
                  <a:schemeClr val="dk1"/>
                </a:solidFill>
                <a:highlight>
                  <a:srgbClr val="FFFFFF"/>
                </a:highlight>
                <a:latin typeface="Courier New"/>
                <a:ea typeface="Courier New"/>
                <a:cs typeface="Courier New"/>
                <a:sym typeface="Courier New"/>
              </a:rPr>
            </a:br>
            <a:r>
              <a:rPr lang="es-AR" sz="1200">
                <a:solidFill>
                  <a:schemeClr val="dk1"/>
                </a:solidFill>
                <a:highlight>
                  <a:srgbClr val="FFFFFF"/>
                </a:highlight>
                <a:latin typeface="Courier New"/>
                <a:ea typeface="Courier New"/>
                <a:cs typeface="Courier New"/>
                <a:sym typeface="Courier New"/>
              </a:rPr>
              <a:t>   </a:t>
            </a:r>
            <a:r>
              <a:rPr lang="es-AR" sz="1200">
                <a:solidFill>
                  <a:srgbClr val="0000FF"/>
                </a:solidFill>
                <a:latin typeface="Courier New"/>
                <a:ea typeface="Courier New"/>
                <a:cs typeface="Courier New"/>
                <a:sym typeface="Courier New"/>
              </a:rPr>
              <a:t>&lt;div </a:t>
            </a:r>
            <a:r>
              <a:rPr lang="es-AR" sz="1200">
                <a:solidFill>
                  <a:srgbClr val="FF0000"/>
                </a:solidFill>
                <a:latin typeface="Courier New"/>
                <a:ea typeface="Courier New"/>
                <a:cs typeface="Courier New"/>
                <a:sym typeface="Courier New"/>
              </a:rPr>
              <a:t>class</a:t>
            </a:r>
            <a:r>
              <a:rPr lang="es-AR" sz="1200">
                <a:solidFill>
                  <a:srgbClr val="0000FF"/>
                </a:solidFill>
                <a:latin typeface="Courier New"/>
                <a:ea typeface="Courier New"/>
                <a:cs typeface="Courier New"/>
                <a:sym typeface="Courier New"/>
              </a:rPr>
              <a:t>=</a:t>
            </a:r>
            <a:r>
              <a:rPr lang="es-AR" sz="1200">
                <a:solidFill>
                  <a:srgbClr val="A31515"/>
                </a:solidFill>
                <a:latin typeface="Courier New"/>
                <a:ea typeface="Courier New"/>
                <a:cs typeface="Courier New"/>
                <a:sym typeface="Courier New"/>
              </a:rPr>
              <a:t>"bloque2"</a:t>
            </a:r>
            <a:r>
              <a:rPr lang="es-AR" sz="1200">
                <a:solidFill>
                  <a:srgbClr val="0000FF"/>
                </a:solidFill>
                <a:latin typeface="Courier New"/>
                <a:ea typeface="Courier New"/>
                <a:cs typeface="Courier New"/>
                <a:sym typeface="Courier New"/>
              </a:rPr>
              <a:t>&gt;</a:t>
            </a:r>
            <a:br>
              <a:rPr lang="es-AR" sz="1200">
                <a:solidFill>
                  <a:schemeClr val="dk1"/>
                </a:solidFill>
                <a:highlight>
                  <a:srgbClr val="FFFFFF"/>
                </a:highlight>
                <a:latin typeface="Courier New"/>
                <a:ea typeface="Courier New"/>
                <a:cs typeface="Courier New"/>
                <a:sym typeface="Courier New"/>
              </a:rPr>
            </a:br>
            <a:r>
              <a:rPr lang="es-AR" sz="1200">
                <a:solidFill>
                  <a:schemeClr val="dk1"/>
                </a:solidFill>
                <a:highlight>
                  <a:srgbClr val="FFFFFF"/>
                </a:highlight>
                <a:latin typeface="Courier New"/>
                <a:ea typeface="Courier New"/>
                <a:cs typeface="Courier New"/>
                <a:sym typeface="Courier New"/>
              </a:rPr>
              <a:t>      </a:t>
            </a:r>
            <a:r>
              <a:rPr lang="es-AR" sz="1200">
                <a:solidFill>
                  <a:srgbClr val="0000FF"/>
                </a:solidFill>
                <a:latin typeface="Courier New"/>
                <a:ea typeface="Courier New"/>
                <a:cs typeface="Courier New"/>
                <a:sym typeface="Courier New"/>
              </a:rPr>
              <a:t>&lt;h1&gt;</a:t>
            </a:r>
            <a:r>
              <a:rPr lang="es-AR" sz="1200">
                <a:solidFill>
                  <a:schemeClr val="dk1"/>
                </a:solidFill>
                <a:highlight>
                  <a:srgbClr val="FFFFFF"/>
                </a:highlight>
                <a:latin typeface="Courier New"/>
                <a:ea typeface="Courier New"/>
                <a:cs typeface="Courier New"/>
                <a:sym typeface="Courier New"/>
              </a:rPr>
              <a:t>Bloque 2</a:t>
            </a:r>
            <a:r>
              <a:rPr lang="es-AR" sz="1200">
                <a:solidFill>
                  <a:srgbClr val="0000FF"/>
                </a:solidFill>
                <a:latin typeface="Courier New"/>
                <a:ea typeface="Courier New"/>
                <a:cs typeface="Courier New"/>
                <a:sym typeface="Courier New"/>
              </a:rPr>
              <a:t>&lt;/h1&gt;</a:t>
            </a:r>
            <a:br>
              <a:rPr lang="es-AR" sz="1200">
                <a:solidFill>
                  <a:schemeClr val="dk1"/>
                </a:solidFill>
                <a:highlight>
                  <a:srgbClr val="FFFFFF"/>
                </a:highlight>
                <a:latin typeface="Courier New"/>
                <a:ea typeface="Courier New"/>
                <a:cs typeface="Courier New"/>
                <a:sym typeface="Courier New"/>
              </a:rPr>
            </a:br>
            <a:r>
              <a:rPr lang="es-AR" sz="1200">
                <a:solidFill>
                  <a:schemeClr val="dk1"/>
                </a:solidFill>
                <a:highlight>
                  <a:srgbClr val="FFFFFF"/>
                </a:highlight>
                <a:latin typeface="Courier New"/>
                <a:ea typeface="Courier New"/>
                <a:cs typeface="Courier New"/>
                <a:sym typeface="Courier New"/>
              </a:rPr>
              <a:t>   </a:t>
            </a:r>
            <a:r>
              <a:rPr lang="es-AR" sz="1200">
                <a:solidFill>
                  <a:srgbClr val="0000FF"/>
                </a:solidFill>
                <a:latin typeface="Courier New"/>
                <a:ea typeface="Courier New"/>
                <a:cs typeface="Courier New"/>
                <a:sym typeface="Courier New"/>
              </a:rPr>
              <a:t>&lt;/div&gt;</a:t>
            </a:r>
            <a:br>
              <a:rPr lang="es-AR" sz="1200">
                <a:solidFill>
                  <a:schemeClr val="dk1"/>
                </a:solidFill>
                <a:highlight>
                  <a:srgbClr val="FFFFFF"/>
                </a:highlight>
                <a:latin typeface="Courier New"/>
                <a:ea typeface="Courier New"/>
                <a:cs typeface="Courier New"/>
                <a:sym typeface="Courier New"/>
              </a:rPr>
            </a:br>
            <a:r>
              <a:rPr lang="es-AR" sz="1200">
                <a:solidFill>
                  <a:srgbClr val="0000FF"/>
                </a:solidFill>
                <a:latin typeface="Courier New"/>
                <a:ea typeface="Courier New"/>
                <a:cs typeface="Courier New"/>
                <a:sym typeface="Courier New"/>
              </a:rPr>
              <a:t>&lt;/div&gt;</a:t>
            </a:r>
            <a:endParaRPr sz="1200"/>
          </a:p>
          <a:p>
            <a:pPr marL="0" lvl="0" indent="0" algn="l" rtl="0">
              <a:spcBef>
                <a:spcPts val="0"/>
              </a:spcBef>
              <a:spcAft>
                <a:spcPts val="0"/>
              </a:spcAft>
              <a:buNone/>
            </a:pPr>
            <a:endParaRPr sz="1200"/>
          </a:p>
          <a:p>
            <a:pPr marL="0" lvl="0" indent="0" algn="l" rtl="0">
              <a:spcBef>
                <a:spcPts val="0"/>
              </a:spcBef>
              <a:spcAft>
                <a:spcPts val="0"/>
              </a:spcAft>
              <a:buClr>
                <a:schemeClr val="dk1"/>
              </a:buClr>
              <a:buSzPts val="1100"/>
              <a:buFont typeface="Arial"/>
              <a:buNone/>
            </a:pPr>
            <a:endParaRPr sz="1200"/>
          </a:p>
          <a:p>
            <a:pPr marL="0" lvl="0" indent="0" algn="l" rtl="0">
              <a:spcBef>
                <a:spcPts val="0"/>
              </a:spcBef>
              <a:spcAft>
                <a:spcPts val="0"/>
              </a:spcAft>
              <a:buNone/>
            </a:pPr>
            <a:endParaRPr sz="1200"/>
          </a:p>
        </p:txBody>
      </p:sp>
      <p:sp>
        <p:nvSpPr>
          <p:cNvPr id="335" name="Google Shape;335;p44"/>
          <p:cNvSpPr txBox="1"/>
          <p:nvPr/>
        </p:nvSpPr>
        <p:spPr>
          <a:xfrm>
            <a:off x="7067650" y="2929200"/>
            <a:ext cx="2164200" cy="345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sz="1200" b="1"/>
              <a:t>CSS</a:t>
            </a:r>
            <a:endParaRPr sz="1200" b="1"/>
          </a:p>
          <a:p>
            <a:pPr marL="0" lvl="0" indent="0" algn="l" rtl="0">
              <a:spcBef>
                <a:spcPts val="0"/>
              </a:spcBef>
              <a:spcAft>
                <a:spcPts val="0"/>
              </a:spcAft>
              <a:buNone/>
            </a:pPr>
            <a:endParaRPr sz="1200"/>
          </a:p>
          <a:p>
            <a:pPr marL="0" lvl="0" indent="0" algn="l" rtl="0">
              <a:spcBef>
                <a:spcPts val="0"/>
              </a:spcBef>
              <a:spcAft>
                <a:spcPts val="0"/>
              </a:spcAft>
              <a:buNone/>
            </a:pPr>
            <a:r>
              <a:rPr lang="es-AR" sz="1200">
                <a:solidFill>
                  <a:srgbClr val="980000"/>
                </a:solidFill>
              </a:rPr>
              <a:t>div.bloque1 {</a:t>
            </a:r>
            <a:endParaRPr sz="1200">
              <a:solidFill>
                <a:srgbClr val="980000"/>
              </a:solidFill>
            </a:endParaRPr>
          </a:p>
          <a:p>
            <a:pPr marL="0" lvl="0" indent="0" algn="l" rtl="0">
              <a:spcBef>
                <a:spcPts val="0"/>
              </a:spcBef>
              <a:spcAft>
                <a:spcPts val="0"/>
              </a:spcAft>
              <a:buNone/>
            </a:pPr>
            <a:r>
              <a:rPr lang="es-AR" sz="1200"/>
              <a:t>  width: 200px;</a:t>
            </a:r>
            <a:endParaRPr sz="1200"/>
          </a:p>
          <a:p>
            <a:pPr marL="0" lvl="0" indent="0" algn="l" rtl="0">
              <a:spcBef>
                <a:spcPts val="0"/>
              </a:spcBef>
              <a:spcAft>
                <a:spcPts val="0"/>
              </a:spcAft>
              <a:buNone/>
            </a:pPr>
            <a:r>
              <a:rPr lang="es-AR" sz="1200"/>
              <a:t>  margin: 0 auto;</a:t>
            </a:r>
            <a:endParaRPr sz="1200"/>
          </a:p>
          <a:p>
            <a:pPr marL="0" lvl="0" indent="0" algn="l" rtl="0">
              <a:spcBef>
                <a:spcPts val="0"/>
              </a:spcBef>
              <a:spcAft>
                <a:spcPts val="0"/>
              </a:spcAft>
              <a:buNone/>
            </a:pPr>
            <a:r>
              <a:rPr lang="es-AR" sz="1200"/>
              <a:t>  border: 3px solid;</a:t>
            </a:r>
            <a:endParaRPr sz="1200"/>
          </a:p>
          <a:p>
            <a:pPr marL="0" lvl="0" indent="0" algn="l" rtl="0">
              <a:spcBef>
                <a:spcPts val="0"/>
              </a:spcBef>
              <a:spcAft>
                <a:spcPts val="0"/>
              </a:spcAft>
              <a:buNone/>
            </a:pPr>
            <a:r>
              <a:rPr lang="es-AR" sz="1200">
                <a:solidFill>
                  <a:srgbClr val="980000"/>
                </a:solidFill>
              </a:rPr>
              <a:t>}</a:t>
            </a:r>
            <a:endParaRPr sz="1200">
              <a:solidFill>
                <a:srgbClr val="980000"/>
              </a:solidFill>
            </a:endParaRPr>
          </a:p>
          <a:p>
            <a:pPr marL="0" lvl="0" indent="0" algn="l" rtl="0">
              <a:spcBef>
                <a:spcPts val="0"/>
              </a:spcBef>
              <a:spcAft>
                <a:spcPts val="0"/>
              </a:spcAft>
              <a:buNone/>
            </a:pPr>
            <a:endParaRPr sz="1200"/>
          </a:p>
          <a:p>
            <a:pPr marL="0" lvl="0" indent="0" algn="l" rtl="0">
              <a:spcBef>
                <a:spcPts val="0"/>
              </a:spcBef>
              <a:spcAft>
                <a:spcPts val="0"/>
              </a:spcAft>
              <a:buNone/>
            </a:pPr>
            <a:r>
              <a:rPr lang="es-AR" sz="1200">
                <a:solidFill>
                  <a:srgbClr val="980000"/>
                </a:solidFill>
              </a:rPr>
              <a:t>div.bloque2 {</a:t>
            </a:r>
            <a:endParaRPr sz="1200">
              <a:solidFill>
                <a:srgbClr val="980000"/>
              </a:solidFill>
            </a:endParaRPr>
          </a:p>
          <a:p>
            <a:pPr marL="0" lvl="0" indent="0" algn="l" rtl="0">
              <a:spcBef>
                <a:spcPts val="0"/>
              </a:spcBef>
              <a:spcAft>
                <a:spcPts val="0"/>
              </a:spcAft>
              <a:buNone/>
            </a:pPr>
            <a:r>
              <a:rPr lang="es-AR" sz="1200"/>
              <a:t>  width: auto;</a:t>
            </a:r>
            <a:endParaRPr sz="1200"/>
          </a:p>
          <a:p>
            <a:pPr marL="0" lvl="0" indent="0" algn="l" rtl="0">
              <a:spcBef>
                <a:spcPts val="0"/>
              </a:spcBef>
              <a:spcAft>
                <a:spcPts val="0"/>
              </a:spcAft>
              <a:buNone/>
            </a:pPr>
            <a:r>
              <a:rPr lang="es-AR" sz="1200"/>
              <a:t>  border: 3px solid red;</a:t>
            </a:r>
            <a:endParaRPr sz="1200"/>
          </a:p>
          <a:p>
            <a:pPr marL="0" lvl="0" indent="0" algn="l" rtl="0">
              <a:spcBef>
                <a:spcPts val="0"/>
              </a:spcBef>
              <a:spcAft>
                <a:spcPts val="0"/>
              </a:spcAft>
              <a:buNone/>
            </a:pPr>
            <a:r>
              <a:rPr lang="es-AR" sz="1200">
                <a:solidFill>
                  <a:srgbClr val="980000"/>
                </a:solidFill>
              </a:rPr>
              <a:t>}</a:t>
            </a:r>
            <a:endParaRPr sz="1200">
              <a:solidFill>
                <a:srgbClr val="980000"/>
              </a:solidFill>
            </a:endParaRPr>
          </a:p>
          <a:p>
            <a:pPr marL="0" lvl="0" indent="0" algn="l" rtl="0">
              <a:spcBef>
                <a:spcPts val="0"/>
              </a:spcBef>
              <a:spcAft>
                <a:spcPts val="0"/>
              </a:spcAft>
              <a:buNone/>
            </a:pPr>
            <a:endParaRPr sz="1200"/>
          </a:p>
          <a:p>
            <a:pPr marL="0" lvl="0" indent="0" algn="l" rtl="0">
              <a:spcBef>
                <a:spcPts val="0"/>
              </a:spcBef>
              <a:spcAft>
                <a:spcPts val="0"/>
              </a:spcAft>
              <a:buNone/>
            </a:pPr>
            <a:r>
              <a:rPr lang="es-AR" sz="1200">
                <a:solidFill>
                  <a:srgbClr val="980000"/>
                </a:solidFill>
              </a:rPr>
              <a:t>div.bloque3 {</a:t>
            </a:r>
            <a:endParaRPr sz="1200">
              <a:solidFill>
                <a:srgbClr val="980000"/>
              </a:solidFill>
            </a:endParaRPr>
          </a:p>
          <a:p>
            <a:pPr marL="0" lvl="0" indent="0" algn="l" rtl="0">
              <a:spcBef>
                <a:spcPts val="0"/>
              </a:spcBef>
              <a:spcAft>
                <a:spcPts val="0"/>
              </a:spcAft>
              <a:buNone/>
            </a:pPr>
            <a:r>
              <a:rPr lang="es-AR" sz="1200"/>
              <a:t>  width: 700px;</a:t>
            </a:r>
            <a:endParaRPr sz="1200"/>
          </a:p>
          <a:p>
            <a:pPr marL="0" lvl="0" indent="0" algn="l" rtl="0">
              <a:spcBef>
                <a:spcPts val="0"/>
              </a:spcBef>
              <a:spcAft>
                <a:spcPts val="0"/>
              </a:spcAft>
              <a:buNone/>
            </a:pPr>
            <a:r>
              <a:rPr lang="es-AR" sz="1200"/>
              <a:t>  border: 3px solid red;</a:t>
            </a:r>
            <a:endParaRPr sz="1200"/>
          </a:p>
          <a:p>
            <a:pPr marL="0" lvl="0" indent="0" algn="l" rtl="0">
              <a:spcBef>
                <a:spcPts val="0"/>
              </a:spcBef>
              <a:spcAft>
                <a:spcPts val="0"/>
              </a:spcAft>
              <a:buNone/>
            </a:pPr>
            <a:r>
              <a:rPr lang="es-AR" sz="1200"/>
              <a:t>  margin: 0 auto;</a:t>
            </a:r>
            <a:endParaRPr sz="1200"/>
          </a:p>
          <a:p>
            <a:pPr marL="0" lvl="0" indent="0" algn="l" rtl="0">
              <a:spcBef>
                <a:spcPts val="0"/>
              </a:spcBef>
              <a:spcAft>
                <a:spcPts val="0"/>
              </a:spcAft>
              <a:buNone/>
            </a:pPr>
            <a:r>
              <a:rPr lang="es-AR" sz="1200">
                <a:solidFill>
                  <a:srgbClr val="980000"/>
                </a:solidFill>
              </a:rPr>
              <a:t>}</a:t>
            </a:r>
            <a:endParaRPr sz="1200">
              <a:solidFill>
                <a:srgbClr val="980000"/>
              </a:solidFill>
            </a:endParaRPr>
          </a:p>
          <a:p>
            <a:pPr marL="0" lvl="0" indent="0" algn="l" rtl="0">
              <a:spcBef>
                <a:spcPts val="0"/>
              </a:spcBef>
              <a:spcAft>
                <a:spcPts val="0"/>
              </a:spcAft>
              <a:buNone/>
            </a:pPr>
            <a:endParaRPr sz="1200"/>
          </a:p>
          <a:p>
            <a:pPr marL="0" lvl="0" indent="0" algn="l" rtl="0">
              <a:spcBef>
                <a:spcPts val="0"/>
              </a:spcBef>
              <a:spcAft>
                <a:spcPts val="0"/>
              </a:spcAft>
              <a:buNone/>
            </a:pPr>
            <a:endParaRPr sz="1200"/>
          </a:p>
        </p:txBody>
      </p:sp>
      <p:pic>
        <p:nvPicPr>
          <p:cNvPr id="336" name="Google Shape;336;p44"/>
          <p:cNvPicPr preferRelativeResize="0"/>
          <p:nvPr/>
        </p:nvPicPr>
        <p:blipFill>
          <a:blip r:embed="rId5">
            <a:alphaModFix/>
          </a:blip>
          <a:stretch>
            <a:fillRect/>
          </a:stretch>
        </p:blipFill>
        <p:spPr>
          <a:xfrm>
            <a:off x="200475" y="6214546"/>
            <a:ext cx="618575" cy="584225"/>
          </a:xfrm>
          <a:prstGeom prst="rect">
            <a:avLst/>
          </a:prstGeom>
          <a:noFill/>
          <a:ln>
            <a:noFill/>
          </a:ln>
        </p:spPr>
      </p:pic>
      <p:sp>
        <p:nvSpPr>
          <p:cNvPr id="337" name="Google Shape;337;p44"/>
          <p:cNvSpPr txBox="1"/>
          <p:nvPr/>
        </p:nvSpPr>
        <p:spPr>
          <a:xfrm>
            <a:off x="1086600" y="945750"/>
            <a:ext cx="6970800" cy="97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AR" sz="2400" b="1">
                <a:solidFill>
                  <a:schemeClr val="dk1"/>
                </a:solidFill>
              </a:rPr>
              <a:t>Posicionando elementos con opción “auto”</a:t>
            </a:r>
            <a:endParaRPr sz="2400" b="1">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7"/>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Layout - Un bosquejo</a:t>
            </a:r>
            <a:endParaRPr/>
          </a:p>
        </p:txBody>
      </p:sp>
      <p:sp>
        <p:nvSpPr>
          <p:cNvPr id="355" name="Google Shape;355;p47"/>
          <p:cNvSpPr txBox="1">
            <a:spLocks noGrp="1"/>
          </p:cNvSpPr>
          <p:nvPr>
            <p:ph type="body" idx="4294967295"/>
          </p:nvPr>
        </p:nvSpPr>
        <p:spPr>
          <a:xfrm>
            <a:off x="311700" y="721449"/>
            <a:ext cx="8520600" cy="56964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endParaRPr b="1"/>
          </a:p>
          <a:p>
            <a:pPr marL="0" lvl="0" indent="0" algn="ctr" rtl="0">
              <a:spcBef>
                <a:spcPts val="1000"/>
              </a:spcBef>
              <a:spcAft>
                <a:spcPts val="0"/>
              </a:spcAft>
              <a:buNone/>
            </a:pPr>
            <a:r>
              <a:rPr lang="es-AR" b="1"/>
              <a:t>¿Cómo queremos que se vea?</a:t>
            </a:r>
            <a:endParaRPr b="1"/>
          </a:p>
          <a:p>
            <a:pPr marL="0" lvl="0" indent="0" algn="l" rtl="0">
              <a:spcBef>
                <a:spcPts val="1000"/>
              </a:spcBef>
              <a:spcAft>
                <a:spcPts val="0"/>
              </a:spcAft>
              <a:buClr>
                <a:schemeClr val="dk1"/>
              </a:buClr>
              <a:buSzPts val="1100"/>
              <a:buFont typeface="Arial"/>
              <a:buNone/>
            </a:pPr>
            <a:endParaRPr/>
          </a:p>
        </p:txBody>
      </p:sp>
      <p:pic>
        <p:nvPicPr>
          <p:cNvPr id="356" name="Google Shape;356;p47" descr="box_model_blocks.png"/>
          <p:cNvPicPr preferRelativeResize="0"/>
          <p:nvPr/>
        </p:nvPicPr>
        <p:blipFill>
          <a:blip r:embed="rId3">
            <a:alphaModFix/>
          </a:blip>
          <a:stretch>
            <a:fillRect/>
          </a:stretch>
        </p:blipFill>
        <p:spPr>
          <a:xfrm>
            <a:off x="363025" y="2513750"/>
            <a:ext cx="3765376" cy="2434100"/>
          </a:xfrm>
          <a:prstGeom prst="rect">
            <a:avLst/>
          </a:prstGeom>
          <a:noFill/>
          <a:ln>
            <a:noFill/>
          </a:ln>
        </p:spPr>
      </p:pic>
      <p:pic>
        <p:nvPicPr>
          <p:cNvPr id="357" name="Google Shape;357;p47" descr="box_model_blocks_edit_flujo.png"/>
          <p:cNvPicPr preferRelativeResize="0"/>
          <p:nvPr/>
        </p:nvPicPr>
        <p:blipFill>
          <a:blip r:embed="rId4">
            <a:alphaModFix/>
          </a:blip>
          <a:stretch>
            <a:fillRect/>
          </a:stretch>
        </p:blipFill>
        <p:spPr>
          <a:xfrm>
            <a:off x="4910225" y="2513749"/>
            <a:ext cx="3922076" cy="4012326"/>
          </a:xfrm>
          <a:prstGeom prst="rect">
            <a:avLst/>
          </a:prstGeom>
          <a:noFill/>
          <a:ln>
            <a:noFill/>
          </a:ln>
        </p:spPr>
      </p:pic>
      <p:sp>
        <p:nvSpPr>
          <p:cNvPr id="358" name="Google Shape;358;p47"/>
          <p:cNvSpPr txBox="1"/>
          <p:nvPr/>
        </p:nvSpPr>
        <p:spPr>
          <a:xfrm>
            <a:off x="1521963" y="2114750"/>
            <a:ext cx="1447500" cy="39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b="1"/>
              <a:t>EXPECTATIVA</a:t>
            </a:r>
            <a:endParaRPr b="1"/>
          </a:p>
        </p:txBody>
      </p:sp>
      <p:sp>
        <p:nvSpPr>
          <p:cNvPr id="359" name="Google Shape;359;p47"/>
          <p:cNvSpPr txBox="1"/>
          <p:nvPr/>
        </p:nvSpPr>
        <p:spPr>
          <a:xfrm>
            <a:off x="6147500" y="2114750"/>
            <a:ext cx="1447500" cy="39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AR" b="1"/>
              <a:t>REALIDAD</a:t>
            </a:r>
            <a:endParaRPr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8"/>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Posicionamiento</a:t>
            </a:r>
            <a:endParaRPr/>
          </a:p>
          <a:p>
            <a:pPr marL="0" lvl="0" indent="0" algn="ctr" rtl="0">
              <a:spcBef>
                <a:spcPts val="0"/>
              </a:spcBef>
              <a:spcAft>
                <a:spcPts val="0"/>
              </a:spcAft>
              <a:buNone/>
            </a:pPr>
            <a:r>
              <a:rPr lang="es-AR" sz="1800"/>
              <a:t>Bloques flujo normal sin posicionamiento</a:t>
            </a:r>
            <a:endParaRPr sz="1800"/>
          </a:p>
        </p:txBody>
      </p:sp>
      <p:sp>
        <p:nvSpPr>
          <p:cNvPr id="365" name="Google Shape;365;p48"/>
          <p:cNvSpPr txBox="1">
            <a:spLocks noGrp="1"/>
          </p:cNvSpPr>
          <p:nvPr>
            <p:ph type="body" idx="4294967295"/>
          </p:nvPr>
        </p:nvSpPr>
        <p:spPr>
          <a:xfrm>
            <a:off x="311700" y="1873250"/>
            <a:ext cx="4575600" cy="4544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Font typeface="Arial"/>
              <a:buNone/>
            </a:pPr>
            <a:r>
              <a:rPr lang="es-AR">
                <a:solidFill>
                  <a:schemeClr val="dk1"/>
                </a:solidFill>
              </a:rPr>
              <a:t>¿Qué pasó?</a:t>
            </a:r>
            <a:endParaRPr>
              <a:solidFill>
                <a:schemeClr val="dk1"/>
              </a:solidFill>
            </a:endParaRPr>
          </a:p>
          <a:p>
            <a:pPr marL="457200" lvl="0" indent="-406400" algn="l" rtl="0">
              <a:spcBef>
                <a:spcPts val="1000"/>
              </a:spcBef>
              <a:spcAft>
                <a:spcPts val="0"/>
              </a:spcAft>
              <a:buClr>
                <a:schemeClr val="dk1"/>
              </a:buClr>
              <a:buSzPts val="2800"/>
              <a:buChar char="-"/>
            </a:pPr>
            <a:r>
              <a:rPr lang="es-AR">
                <a:solidFill>
                  <a:schemeClr val="dk1"/>
                </a:solidFill>
              </a:rPr>
              <a:t>Definimos medidas de las columnas, pero el flujo de la página las apilo una abajo de otra.</a:t>
            </a:r>
            <a:br>
              <a:rPr lang="es-AR">
                <a:solidFill>
                  <a:schemeClr val="dk1"/>
                </a:solidFill>
              </a:rPr>
            </a:br>
            <a:endParaRPr>
              <a:solidFill>
                <a:schemeClr val="dk1"/>
              </a:solidFill>
            </a:endParaRPr>
          </a:p>
          <a:p>
            <a:pPr marL="457200" lvl="0" indent="-406400" algn="l" rtl="0">
              <a:spcBef>
                <a:spcPts val="0"/>
              </a:spcBef>
              <a:spcAft>
                <a:spcPts val="0"/>
              </a:spcAft>
              <a:buClr>
                <a:schemeClr val="dk1"/>
              </a:buClr>
              <a:buSzPts val="2800"/>
              <a:buChar char="-"/>
            </a:pPr>
            <a:r>
              <a:rPr lang="es-AR">
                <a:solidFill>
                  <a:schemeClr val="dk1"/>
                </a:solidFill>
              </a:rPr>
              <a:t>Cada caja pone un “enter”</a:t>
            </a:r>
            <a:endParaRPr>
              <a:solidFill>
                <a:schemeClr val="dk1"/>
              </a:solidFill>
            </a:endParaRPr>
          </a:p>
        </p:txBody>
      </p:sp>
      <p:pic>
        <p:nvPicPr>
          <p:cNvPr id="366" name="Google Shape;366;p48" descr="box_model_blocks_edit_flujo.png"/>
          <p:cNvPicPr preferRelativeResize="0"/>
          <p:nvPr/>
        </p:nvPicPr>
        <p:blipFill>
          <a:blip r:embed="rId3">
            <a:alphaModFix/>
          </a:blip>
          <a:stretch>
            <a:fillRect/>
          </a:stretch>
        </p:blipFill>
        <p:spPr>
          <a:xfrm>
            <a:off x="5139450" y="1873250"/>
            <a:ext cx="3532401" cy="3613676"/>
          </a:xfrm>
          <a:prstGeom prst="rect">
            <a:avLst/>
          </a:prstGeom>
          <a:noFill/>
          <a:ln>
            <a:noFill/>
          </a:ln>
        </p:spPr>
      </p:pic>
      <p:sp>
        <p:nvSpPr>
          <p:cNvPr id="367" name="Google Shape;367;p48"/>
          <p:cNvSpPr/>
          <p:nvPr/>
        </p:nvSpPr>
        <p:spPr>
          <a:xfrm>
            <a:off x="5168709" y="2145247"/>
            <a:ext cx="3915700" cy="3672650"/>
          </a:xfrm>
          <a:custGeom>
            <a:avLst/>
            <a:gdLst/>
            <a:ahLst/>
            <a:cxnLst/>
            <a:rect l="l" t="t" r="r" b="b"/>
            <a:pathLst>
              <a:path w="156628" h="146906" extrusionOk="0">
                <a:moveTo>
                  <a:pt x="11451" y="1734"/>
                </a:moveTo>
                <a:cubicBezTo>
                  <a:pt x="34468" y="1813"/>
                  <a:pt x="149554" y="-2508"/>
                  <a:pt x="149554" y="2205"/>
                </a:cubicBezTo>
                <a:cubicBezTo>
                  <a:pt x="149554" y="6918"/>
                  <a:pt x="20171" y="24358"/>
                  <a:pt x="11451" y="30014"/>
                </a:cubicBezTo>
                <a:cubicBezTo>
                  <a:pt x="2731" y="35670"/>
                  <a:pt x="98021" y="28128"/>
                  <a:pt x="97235" y="36141"/>
                </a:cubicBezTo>
                <a:cubicBezTo>
                  <a:pt x="96450" y="44154"/>
                  <a:pt x="11451" y="70471"/>
                  <a:pt x="6738" y="78091"/>
                </a:cubicBezTo>
                <a:cubicBezTo>
                  <a:pt x="2025" y="85711"/>
                  <a:pt x="68719" y="73927"/>
                  <a:pt x="68955" y="81861"/>
                </a:cubicBezTo>
                <a:cubicBezTo>
                  <a:pt x="69191" y="89795"/>
                  <a:pt x="-6459" y="118469"/>
                  <a:pt x="8152" y="125696"/>
                </a:cubicBezTo>
                <a:cubicBezTo>
                  <a:pt x="22764" y="132923"/>
                  <a:pt x="155760" y="123340"/>
                  <a:pt x="156624" y="125225"/>
                </a:cubicBezTo>
                <a:cubicBezTo>
                  <a:pt x="157488" y="127110"/>
                  <a:pt x="38553" y="133395"/>
                  <a:pt x="13336" y="137008"/>
                </a:cubicBezTo>
                <a:cubicBezTo>
                  <a:pt x="-11881" y="140622"/>
                  <a:pt x="6659" y="145256"/>
                  <a:pt x="5324" y="146906"/>
                </a:cubicBezTo>
              </a:path>
            </a:pathLst>
          </a:custGeom>
          <a:noFill/>
          <a:ln w="28575" cap="flat" cmpd="sng">
            <a:solidFill>
              <a:schemeClr val="accent2"/>
            </a:solidFill>
            <a:prstDash val="solid"/>
            <a:round/>
            <a:headEnd type="diamond" w="med" len="med"/>
            <a:tailEnd type="oval" w="med" len="med"/>
          </a:ln>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5"/>
          <p:cNvSpPr txBox="1">
            <a:spLocks noGrp="1"/>
          </p:cNvSpPr>
          <p:nvPr>
            <p:ph type="title"/>
          </p:nvPr>
        </p:nvSpPr>
        <p:spPr>
          <a:xfrm>
            <a:off x="628663" y="-101671"/>
            <a:ext cx="7886700" cy="1220400"/>
          </a:xfrm>
          <a:prstGeom prst="rect">
            <a:avLst/>
          </a:prstGeom>
        </p:spPr>
        <p:txBody>
          <a:bodyPr spcFirstLastPara="1" wrap="square" lIns="91425" tIns="45700" rIns="91425" bIns="45700" anchor="ctr" anchorCtr="0">
            <a:noAutofit/>
          </a:bodyPr>
          <a:lstStyle/>
          <a:p>
            <a:pPr lvl="0"/>
            <a:r>
              <a:rPr lang="es-AR" dirty="0"/>
              <a:t>Terminología en HTML</a:t>
            </a:r>
            <a:endParaRPr dirty="0"/>
          </a:p>
        </p:txBody>
      </p:sp>
      <p:pic>
        <p:nvPicPr>
          <p:cNvPr id="277" name="Google Shape;277;p35"/>
          <p:cNvPicPr preferRelativeResize="0"/>
          <p:nvPr/>
        </p:nvPicPr>
        <p:blipFill rotWithShape="1">
          <a:blip r:embed="rId3">
            <a:alphaModFix/>
          </a:blip>
          <a:srcRect l="6742"/>
          <a:stretch/>
        </p:blipFill>
        <p:spPr>
          <a:xfrm>
            <a:off x="899885" y="746617"/>
            <a:ext cx="7344229" cy="3157655"/>
          </a:xfrm>
          <a:prstGeom prst="rect">
            <a:avLst/>
          </a:prstGeom>
          <a:noFill/>
          <a:ln>
            <a:noFill/>
          </a:ln>
        </p:spPr>
      </p:pic>
      <p:sp>
        <p:nvSpPr>
          <p:cNvPr id="4" name="Google Shape;282;p36">
            <a:extLst>
              <a:ext uri="{FF2B5EF4-FFF2-40B4-BE49-F238E27FC236}">
                <a16:creationId xmlns:a16="http://schemas.microsoft.com/office/drawing/2014/main" id="{79415CA6-BEB4-4FA1-8D9E-669856F51656}"/>
              </a:ext>
            </a:extLst>
          </p:cNvPr>
          <p:cNvSpPr txBox="1">
            <a:spLocks/>
          </p:cNvSpPr>
          <p:nvPr/>
        </p:nvSpPr>
        <p:spPr>
          <a:xfrm>
            <a:off x="621750" y="3178558"/>
            <a:ext cx="7886700" cy="122040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000"/>
              <a:buFont typeface="Arial"/>
              <a:buNone/>
              <a:defRPr sz="4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s-AR"/>
              <a:t>HTML Estructura y Sintaxis</a:t>
            </a:r>
          </a:p>
        </p:txBody>
      </p:sp>
      <p:sp>
        <p:nvSpPr>
          <p:cNvPr id="5" name="Google Shape;283;p36">
            <a:extLst>
              <a:ext uri="{FF2B5EF4-FFF2-40B4-BE49-F238E27FC236}">
                <a16:creationId xmlns:a16="http://schemas.microsoft.com/office/drawing/2014/main" id="{90437627-2F42-4FCD-9D0C-7DCB3CC040A2}"/>
              </a:ext>
            </a:extLst>
          </p:cNvPr>
          <p:cNvSpPr txBox="1">
            <a:spLocks/>
          </p:cNvSpPr>
          <p:nvPr/>
        </p:nvSpPr>
        <p:spPr>
          <a:xfrm>
            <a:off x="304800" y="3992833"/>
            <a:ext cx="8520600" cy="246595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buFont typeface="Arial"/>
              <a:buNone/>
            </a:pPr>
            <a:r>
              <a:rPr lang="es-ES" dirty="0"/>
              <a:t>Todos los documentos HTML tienen una estructura con los siguientes elementos</a:t>
            </a:r>
          </a:p>
          <a:p>
            <a:pPr marL="914400">
              <a:buFont typeface="Arial"/>
              <a:buChar char="●"/>
            </a:pPr>
            <a:r>
              <a:rPr lang="es-ES" dirty="0" err="1"/>
              <a:t>doctype</a:t>
            </a:r>
            <a:endParaRPr lang="es-ES" dirty="0"/>
          </a:p>
          <a:p>
            <a:pPr marL="914400">
              <a:spcBef>
                <a:spcPts val="0"/>
              </a:spcBef>
              <a:buFont typeface="Arial"/>
              <a:buChar char="●"/>
            </a:pPr>
            <a:r>
              <a:rPr lang="es-ES" dirty="0" err="1"/>
              <a:t>html</a:t>
            </a:r>
            <a:endParaRPr lang="es-ES" dirty="0"/>
          </a:p>
          <a:p>
            <a:pPr marL="914400">
              <a:spcBef>
                <a:spcPts val="0"/>
              </a:spcBef>
              <a:buFont typeface="Arial"/>
              <a:buChar char="●"/>
            </a:pPr>
            <a:r>
              <a:rPr lang="es-ES" dirty="0"/>
              <a:t>head</a:t>
            </a:r>
          </a:p>
          <a:p>
            <a:pPr marL="914400">
              <a:spcBef>
                <a:spcPts val="0"/>
              </a:spcBef>
              <a:buFont typeface="Arial"/>
              <a:buChar char="●"/>
            </a:pPr>
            <a:r>
              <a:rPr lang="es-ES" dirty="0" err="1"/>
              <a:t>body</a:t>
            </a:r>
            <a:endParaRPr lang="es-ES" dirty="0"/>
          </a:p>
          <a:p>
            <a:pPr marL="0" indent="1536700">
              <a:buFont typeface="Arial"/>
              <a:buNone/>
            </a:pPr>
            <a:endParaRPr lang="es-ES" dirty="0"/>
          </a:p>
          <a:p>
            <a:pPr marL="0" indent="0">
              <a:buFont typeface="Arial"/>
              <a:buNone/>
            </a:pPr>
            <a:endParaRPr lang="es-E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9"/>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Tipos de Cajas (Type of Boxes)</a:t>
            </a:r>
            <a:endParaRPr/>
          </a:p>
        </p:txBody>
      </p:sp>
      <p:sp>
        <p:nvSpPr>
          <p:cNvPr id="373" name="Google Shape;373;p49"/>
          <p:cNvSpPr txBox="1">
            <a:spLocks noGrp="1"/>
          </p:cNvSpPr>
          <p:nvPr>
            <p:ph type="body" idx="4294967295"/>
          </p:nvPr>
        </p:nvSpPr>
        <p:spPr>
          <a:xfrm>
            <a:off x="311700" y="1310925"/>
            <a:ext cx="8520600" cy="52593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a:solidFill>
                  <a:schemeClr val="dk1"/>
                </a:solidFill>
              </a:rPr>
              <a:t>CSS puede definir la manera en la que los elementos de una página</a:t>
            </a:r>
            <a:r>
              <a:rPr lang="es-AR" b="1">
                <a:solidFill>
                  <a:schemeClr val="dk1"/>
                </a:solidFill>
              </a:rPr>
              <a:t> “encajan” </a:t>
            </a:r>
            <a:r>
              <a:rPr lang="es-AR">
                <a:solidFill>
                  <a:schemeClr val="dk1"/>
                </a:solidFill>
              </a:rPr>
              <a:t>uno con otros.</a:t>
            </a:r>
            <a:br>
              <a:rPr lang="es-AR">
                <a:solidFill>
                  <a:schemeClr val="dk1"/>
                </a:solidFill>
              </a:rPr>
            </a:br>
            <a:r>
              <a:rPr lang="es-AR">
                <a:solidFill>
                  <a:schemeClr val="dk1"/>
                </a:solidFill>
              </a:rPr>
              <a:t>Estas maneras se pueden categorizar en:</a:t>
            </a:r>
            <a:endParaRPr>
              <a:solidFill>
                <a:schemeClr val="dk1"/>
              </a:solidFill>
            </a:endParaRPr>
          </a:p>
          <a:p>
            <a:pPr marL="1371600" lvl="0" indent="-406400" algn="l" rtl="0">
              <a:lnSpc>
                <a:spcPct val="100000"/>
              </a:lnSpc>
              <a:spcBef>
                <a:spcPts val="1000"/>
              </a:spcBef>
              <a:spcAft>
                <a:spcPts val="0"/>
              </a:spcAft>
              <a:buSzPts val="2800"/>
              <a:buChar char="•"/>
            </a:pPr>
            <a:r>
              <a:rPr lang="es-AR" b="1">
                <a:solidFill>
                  <a:schemeClr val="accent2"/>
                </a:solidFill>
              </a:rPr>
              <a:t>BLOCK</a:t>
            </a:r>
            <a:endParaRPr b="1">
              <a:solidFill>
                <a:schemeClr val="accent2"/>
              </a:solidFill>
            </a:endParaRPr>
          </a:p>
          <a:p>
            <a:pPr marL="1371600" lvl="0" indent="-406400" algn="l" rtl="0">
              <a:lnSpc>
                <a:spcPct val="100000"/>
              </a:lnSpc>
              <a:spcBef>
                <a:spcPts val="0"/>
              </a:spcBef>
              <a:spcAft>
                <a:spcPts val="0"/>
              </a:spcAft>
              <a:buSzPts val="2800"/>
              <a:buChar char="•"/>
            </a:pPr>
            <a:r>
              <a:rPr lang="es-AR" b="1">
                <a:solidFill>
                  <a:schemeClr val="accent2"/>
                </a:solidFill>
              </a:rPr>
              <a:t>INLINE</a:t>
            </a:r>
            <a:endParaRPr>
              <a:solidFill>
                <a:schemeClr val="dk1"/>
              </a:solidFill>
            </a:endParaRPr>
          </a:p>
          <a:p>
            <a:pPr marL="0" lvl="0" indent="0" algn="l" rtl="0">
              <a:lnSpc>
                <a:spcPct val="100000"/>
              </a:lnSpc>
              <a:spcBef>
                <a:spcPts val="1000"/>
              </a:spcBef>
              <a:spcAft>
                <a:spcPts val="0"/>
              </a:spcAft>
              <a:buNone/>
            </a:pPr>
            <a:endParaRPr b="1">
              <a:solidFill>
                <a:schemeClr val="accent2"/>
              </a:solidFill>
            </a:endParaRPr>
          </a:p>
          <a:p>
            <a:pPr marL="0" lvl="0" indent="0" algn="l" rtl="0">
              <a:lnSpc>
                <a:spcPct val="100000"/>
              </a:lnSpc>
              <a:spcBef>
                <a:spcPts val="1000"/>
              </a:spcBef>
              <a:spcAft>
                <a:spcPts val="0"/>
              </a:spcAft>
              <a:buNone/>
            </a:pPr>
            <a:r>
              <a:rPr lang="es-AR"/>
              <a:t>Se controlan con la propiedad </a:t>
            </a:r>
            <a:r>
              <a:rPr lang="es-AR" b="1"/>
              <a:t>display.</a:t>
            </a:r>
            <a:endParaRPr>
              <a:solidFill>
                <a:schemeClr val="dk1"/>
              </a:solidFill>
            </a:endParaRPr>
          </a:p>
          <a:p>
            <a:pPr marL="1828800" lvl="0" indent="0" algn="l" rtl="0">
              <a:spcBef>
                <a:spcPts val="1000"/>
              </a:spcBef>
              <a:spcAft>
                <a:spcPts val="0"/>
              </a:spcAft>
              <a:buNone/>
            </a:pPr>
            <a:r>
              <a:rPr lang="es-AR" sz="2800">
                <a:solidFill>
                  <a:schemeClr val="dk1"/>
                </a:solidFill>
                <a:latin typeface="Consolas"/>
                <a:ea typeface="Consolas"/>
                <a:cs typeface="Consolas"/>
                <a:sym typeface="Consolas"/>
              </a:rPr>
              <a:t>elemento {</a:t>
            </a:r>
            <a:endParaRPr sz="2800">
              <a:solidFill>
                <a:schemeClr val="dk1"/>
              </a:solidFill>
              <a:latin typeface="Consolas"/>
              <a:ea typeface="Consolas"/>
              <a:cs typeface="Consolas"/>
              <a:sym typeface="Consolas"/>
            </a:endParaRPr>
          </a:p>
          <a:p>
            <a:pPr marL="1828800" lvl="0" indent="0" algn="l" rtl="0">
              <a:spcBef>
                <a:spcPts val="1000"/>
              </a:spcBef>
              <a:spcAft>
                <a:spcPts val="0"/>
              </a:spcAft>
              <a:buNone/>
            </a:pPr>
            <a:r>
              <a:rPr lang="es-AR" sz="2800">
                <a:solidFill>
                  <a:schemeClr val="dk1"/>
                </a:solidFill>
                <a:latin typeface="Consolas"/>
                <a:ea typeface="Consolas"/>
                <a:cs typeface="Consolas"/>
                <a:sym typeface="Consolas"/>
              </a:rPr>
              <a:t>	display: block | inline ;</a:t>
            </a:r>
            <a:endParaRPr sz="2800">
              <a:solidFill>
                <a:schemeClr val="dk1"/>
              </a:solidFill>
              <a:latin typeface="Consolas"/>
              <a:ea typeface="Consolas"/>
              <a:cs typeface="Consolas"/>
              <a:sym typeface="Consolas"/>
            </a:endParaRPr>
          </a:p>
          <a:p>
            <a:pPr marL="1828800" lvl="0" indent="0" algn="l" rtl="0">
              <a:spcBef>
                <a:spcPts val="1000"/>
              </a:spcBef>
              <a:spcAft>
                <a:spcPts val="0"/>
              </a:spcAft>
              <a:buNone/>
            </a:pPr>
            <a:r>
              <a:rPr lang="es-AR" sz="2800">
                <a:solidFill>
                  <a:schemeClr val="dk1"/>
                </a:solidFill>
                <a:latin typeface="Consolas"/>
                <a:ea typeface="Consolas"/>
                <a:cs typeface="Consolas"/>
                <a:sym typeface="Consolas"/>
              </a:rPr>
              <a:t>}</a:t>
            </a:r>
            <a:endParaRPr sz="2800">
              <a:solidFill>
                <a:schemeClr val="dk1"/>
              </a:solidFill>
              <a:latin typeface="Consolas"/>
              <a:ea typeface="Consolas"/>
              <a:cs typeface="Consolas"/>
              <a:sym typeface="Consolas"/>
            </a:endParaRPr>
          </a:p>
          <a:p>
            <a:pPr marL="0" lvl="0" indent="1346200" algn="l" rtl="0">
              <a:spcBef>
                <a:spcPts val="1000"/>
              </a:spcBef>
              <a:spcAft>
                <a:spcPts val="0"/>
              </a:spcAft>
              <a:buNone/>
            </a:pPr>
            <a:endParaRPr>
              <a:solidFill>
                <a:schemeClr val="dk1"/>
              </a:solidFill>
            </a:endParaRPr>
          </a:p>
          <a:p>
            <a:pPr marL="0" lvl="0" indent="1346200" algn="l" rtl="0">
              <a:spcBef>
                <a:spcPts val="1000"/>
              </a:spcBef>
              <a:spcAft>
                <a:spcPts val="0"/>
              </a:spcAft>
              <a:buNone/>
            </a:pPr>
            <a:endParaRPr>
              <a:solidFill>
                <a:schemeClr val="dk1"/>
              </a:solidFill>
            </a:endParaRPr>
          </a:p>
          <a:p>
            <a:pPr marL="0" lvl="0" indent="1346200" algn="l" rtl="0">
              <a:spcBef>
                <a:spcPts val="1000"/>
              </a:spcBef>
              <a:spcAft>
                <a:spcPts val="0"/>
              </a:spcAft>
              <a:buNone/>
            </a:pPr>
            <a:endParaRPr>
              <a:solidFill>
                <a:schemeClr val="dk1"/>
              </a:solidFill>
            </a:endParaRPr>
          </a:p>
          <a:p>
            <a:pPr marL="0" lvl="0" indent="1346200" algn="l" rtl="0">
              <a:spcBef>
                <a:spcPts val="1000"/>
              </a:spcBef>
              <a:spcAft>
                <a:spcPts val="0"/>
              </a:spcAft>
              <a:buNone/>
            </a:pPr>
            <a:endParaRPr>
              <a:solidFill>
                <a:schemeClr val="dk1"/>
              </a:solidFill>
            </a:endParaRPr>
          </a:p>
          <a:p>
            <a:pPr marL="0" lvl="0" indent="0" algn="l" rtl="0">
              <a:spcBef>
                <a:spcPts val="1000"/>
              </a:spcBef>
              <a:spcAft>
                <a:spcPts val="0"/>
              </a:spcAft>
              <a:buNone/>
            </a:pPr>
            <a:endParaRPr>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1"/>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Tipos de Cajas - Block vs Inline</a:t>
            </a:r>
            <a:endParaRPr/>
          </a:p>
        </p:txBody>
      </p:sp>
      <p:cxnSp>
        <p:nvCxnSpPr>
          <p:cNvPr id="394" name="Google Shape;394;p51"/>
          <p:cNvCxnSpPr/>
          <p:nvPr/>
        </p:nvCxnSpPr>
        <p:spPr>
          <a:xfrm flipH="1">
            <a:off x="4340815" y="2186375"/>
            <a:ext cx="19800" cy="1125300"/>
          </a:xfrm>
          <a:prstGeom prst="straightConnector1">
            <a:avLst/>
          </a:prstGeom>
          <a:noFill/>
          <a:ln w="9525" cap="flat" cmpd="sng">
            <a:solidFill>
              <a:schemeClr val="dk2"/>
            </a:solidFill>
            <a:prstDash val="solid"/>
            <a:round/>
            <a:headEnd type="none" w="med" len="med"/>
            <a:tailEnd type="none" w="med" len="med"/>
          </a:ln>
        </p:spPr>
      </p:cxnSp>
      <p:sp>
        <p:nvSpPr>
          <p:cNvPr id="395" name="Google Shape;395;p51"/>
          <p:cNvSpPr txBox="1"/>
          <p:nvPr/>
        </p:nvSpPr>
        <p:spPr>
          <a:xfrm>
            <a:off x="358575" y="2054725"/>
            <a:ext cx="3658500" cy="11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AR" sz="2400"/>
              <a:t>Las cajas </a:t>
            </a:r>
            <a:r>
              <a:rPr lang="es-AR" sz="2400" b="1"/>
              <a:t>block </a:t>
            </a:r>
            <a:r>
              <a:rPr lang="es-AR" sz="2400"/>
              <a:t>por defecto se apilan una encima de otra.</a:t>
            </a:r>
            <a:endParaRPr sz="2400"/>
          </a:p>
        </p:txBody>
      </p:sp>
      <p:sp>
        <p:nvSpPr>
          <p:cNvPr id="396" name="Google Shape;396;p51"/>
          <p:cNvSpPr txBox="1"/>
          <p:nvPr/>
        </p:nvSpPr>
        <p:spPr>
          <a:xfrm>
            <a:off x="4701975" y="2034025"/>
            <a:ext cx="3658500" cy="1125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AR" sz="2400"/>
              <a:t>Las cajas </a:t>
            </a:r>
            <a:r>
              <a:rPr lang="es-AR" sz="2400" b="1"/>
              <a:t>inline </a:t>
            </a:r>
            <a:r>
              <a:rPr lang="es-AR" sz="2400"/>
              <a:t>no mueven los elementos alrededor de ellas.</a:t>
            </a:r>
            <a:endParaRPr sz="2400"/>
          </a:p>
        </p:txBody>
      </p:sp>
      <p:sp>
        <p:nvSpPr>
          <p:cNvPr id="397" name="Google Shape;397;p51"/>
          <p:cNvSpPr/>
          <p:nvPr/>
        </p:nvSpPr>
        <p:spPr>
          <a:xfrm>
            <a:off x="2814269" y="4002000"/>
            <a:ext cx="5955000" cy="873600"/>
          </a:xfrm>
          <a:prstGeom prst="rect">
            <a:avLst/>
          </a:prstGeom>
          <a:noFill/>
          <a:ln w="9525" cap="flat" cmpd="sng">
            <a:solidFill>
              <a:schemeClr val="accent2"/>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AR" sz="2400"/>
              <a:t>Este es un simple párrafo de ejemplo.</a:t>
            </a:r>
            <a:endParaRPr sz="2400"/>
          </a:p>
        </p:txBody>
      </p:sp>
      <p:sp>
        <p:nvSpPr>
          <p:cNvPr id="398" name="Google Shape;398;p51"/>
          <p:cNvSpPr/>
          <p:nvPr/>
        </p:nvSpPr>
        <p:spPr>
          <a:xfrm>
            <a:off x="2814269" y="4979270"/>
            <a:ext cx="5955000" cy="873600"/>
          </a:xfrm>
          <a:prstGeom prst="rect">
            <a:avLst/>
          </a:prstGeom>
          <a:noFill/>
          <a:ln w="9525" cap="flat" cmpd="sng">
            <a:solidFill>
              <a:schemeClr val="accent1"/>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AR" sz="2400"/>
              <a:t>Este es </a:t>
            </a:r>
            <a:r>
              <a:rPr lang="es-AR" sz="2400" b="1" i="1">
                <a:solidFill>
                  <a:srgbClr val="6AA84F"/>
                </a:solidFill>
              </a:rPr>
              <a:t>otro simple</a:t>
            </a:r>
            <a:r>
              <a:rPr lang="es-AR" sz="2400"/>
              <a:t> párrafo de ejemplo.</a:t>
            </a:r>
            <a:endParaRPr sz="2400"/>
          </a:p>
        </p:txBody>
      </p:sp>
      <p:sp>
        <p:nvSpPr>
          <p:cNvPr id="399" name="Google Shape;399;p51"/>
          <p:cNvSpPr/>
          <p:nvPr/>
        </p:nvSpPr>
        <p:spPr>
          <a:xfrm>
            <a:off x="3344325" y="4914450"/>
            <a:ext cx="1377900" cy="380100"/>
          </a:xfrm>
          <a:prstGeom prst="rect">
            <a:avLst/>
          </a:prstGeom>
          <a:noFill/>
          <a:ln w="9525" cap="flat" cmpd="sng">
            <a:solidFill>
              <a:srgbClr val="FF990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51"/>
          <p:cNvSpPr txBox="1"/>
          <p:nvPr/>
        </p:nvSpPr>
        <p:spPr>
          <a:xfrm>
            <a:off x="0" y="4748375"/>
            <a:ext cx="2247300" cy="487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AR" sz="2400" b="1"/>
              <a:t>BLOCK BOX</a:t>
            </a:r>
            <a:endParaRPr sz="2400" b="1"/>
          </a:p>
        </p:txBody>
      </p:sp>
      <p:cxnSp>
        <p:nvCxnSpPr>
          <p:cNvPr id="401" name="Google Shape;401;p51"/>
          <p:cNvCxnSpPr>
            <a:stCxn id="397" idx="1"/>
            <a:endCxn id="400" idx="3"/>
          </p:cNvCxnSpPr>
          <p:nvPr/>
        </p:nvCxnSpPr>
        <p:spPr>
          <a:xfrm flipH="1">
            <a:off x="2247269" y="4438800"/>
            <a:ext cx="567000" cy="553200"/>
          </a:xfrm>
          <a:prstGeom prst="straightConnector1">
            <a:avLst/>
          </a:prstGeom>
          <a:noFill/>
          <a:ln w="9525" cap="flat" cmpd="sng">
            <a:solidFill>
              <a:schemeClr val="dk2"/>
            </a:solidFill>
            <a:prstDash val="solid"/>
            <a:round/>
            <a:headEnd type="none" w="med" len="med"/>
            <a:tailEnd type="triangle" w="med" len="med"/>
          </a:ln>
        </p:spPr>
      </p:cxnSp>
      <p:cxnSp>
        <p:nvCxnSpPr>
          <p:cNvPr id="402" name="Google Shape;402;p51"/>
          <p:cNvCxnSpPr>
            <a:endCxn id="400" idx="3"/>
          </p:cNvCxnSpPr>
          <p:nvPr/>
        </p:nvCxnSpPr>
        <p:spPr>
          <a:xfrm rot="10800000">
            <a:off x="2247300" y="4992125"/>
            <a:ext cx="506400" cy="323100"/>
          </a:xfrm>
          <a:prstGeom prst="straightConnector1">
            <a:avLst/>
          </a:prstGeom>
          <a:noFill/>
          <a:ln w="9525" cap="flat" cmpd="sng">
            <a:solidFill>
              <a:schemeClr val="dk2"/>
            </a:solidFill>
            <a:prstDash val="solid"/>
            <a:round/>
            <a:headEnd type="none" w="med" len="med"/>
            <a:tailEnd type="triangle" w="med" len="med"/>
          </a:ln>
        </p:spPr>
      </p:cxnSp>
      <p:sp>
        <p:nvSpPr>
          <p:cNvPr id="403" name="Google Shape;403;p51"/>
          <p:cNvSpPr txBox="1"/>
          <p:nvPr/>
        </p:nvSpPr>
        <p:spPr>
          <a:xfrm>
            <a:off x="5320478" y="5904675"/>
            <a:ext cx="2694000" cy="48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sz="2400" b="1"/>
              <a:t>INLINE BOX</a:t>
            </a:r>
            <a:endParaRPr sz="2400" b="1"/>
          </a:p>
        </p:txBody>
      </p:sp>
      <p:cxnSp>
        <p:nvCxnSpPr>
          <p:cNvPr id="404" name="Google Shape;404;p51"/>
          <p:cNvCxnSpPr>
            <a:endCxn id="403" idx="1"/>
          </p:cNvCxnSpPr>
          <p:nvPr/>
        </p:nvCxnSpPr>
        <p:spPr>
          <a:xfrm>
            <a:off x="4794878" y="5776425"/>
            <a:ext cx="525600" cy="3720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50"/>
          <p:cNvSpPr txBox="1">
            <a:spLocks noGrp="1"/>
          </p:cNvSpPr>
          <p:nvPr>
            <p:ph type="title"/>
          </p:nvPr>
        </p:nvSpPr>
        <p:spPr>
          <a:xfrm>
            <a:off x="69291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1100"/>
              <a:buFont typeface="Arial"/>
              <a:buNone/>
            </a:pPr>
            <a:r>
              <a:rPr lang="es-AR"/>
              <a:t>Tipos de Cajas</a:t>
            </a:r>
            <a:endParaRPr/>
          </a:p>
          <a:p>
            <a:pPr marL="0" lvl="0" indent="0" algn="ctr" rtl="0">
              <a:spcBef>
                <a:spcPts val="0"/>
              </a:spcBef>
              <a:spcAft>
                <a:spcPts val="0"/>
              </a:spcAft>
              <a:buClr>
                <a:schemeClr val="dk1"/>
              </a:buClr>
              <a:buSzPts val="1100"/>
              <a:buFont typeface="Arial"/>
              <a:buNone/>
            </a:pPr>
            <a:r>
              <a:rPr lang="es-AR"/>
              <a:t>Block vs Inline</a:t>
            </a:r>
            <a:endParaRPr/>
          </a:p>
        </p:txBody>
      </p:sp>
      <p:sp>
        <p:nvSpPr>
          <p:cNvPr id="379" name="Google Shape;379;p50"/>
          <p:cNvSpPr/>
          <p:nvPr/>
        </p:nvSpPr>
        <p:spPr>
          <a:xfrm>
            <a:off x="705175" y="2663475"/>
            <a:ext cx="3381000" cy="68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AR" sz="1800">
                <a:solidFill>
                  <a:srgbClr val="666666"/>
                </a:solidFill>
              </a:rPr>
              <a:t>element-1 {display: block}</a:t>
            </a:r>
            <a:endParaRPr sz="1800">
              <a:solidFill>
                <a:srgbClr val="666666"/>
              </a:solidFill>
            </a:endParaRPr>
          </a:p>
        </p:txBody>
      </p:sp>
      <p:sp>
        <p:nvSpPr>
          <p:cNvPr id="380" name="Google Shape;380;p50"/>
          <p:cNvSpPr/>
          <p:nvPr/>
        </p:nvSpPr>
        <p:spPr>
          <a:xfrm>
            <a:off x="705175" y="3501675"/>
            <a:ext cx="3381000" cy="68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AR" sz="1800">
                <a:solidFill>
                  <a:srgbClr val="666666"/>
                </a:solidFill>
              </a:rPr>
              <a:t>element-2 {display: block}</a:t>
            </a:r>
            <a:endParaRPr sz="1800">
              <a:solidFill>
                <a:srgbClr val="666666"/>
              </a:solidFill>
            </a:endParaRPr>
          </a:p>
        </p:txBody>
      </p:sp>
      <p:sp>
        <p:nvSpPr>
          <p:cNvPr id="381" name="Google Shape;381;p50"/>
          <p:cNvSpPr/>
          <p:nvPr/>
        </p:nvSpPr>
        <p:spPr>
          <a:xfrm>
            <a:off x="705175" y="4339875"/>
            <a:ext cx="3381000" cy="68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AR" sz="1800">
                <a:solidFill>
                  <a:srgbClr val="666666"/>
                </a:solidFill>
              </a:rPr>
              <a:t>element-3 {display: block}</a:t>
            </a:r>
            <a:endParaRPr sz="1800">
              <a:solidFill>
                <a:srgbClr val="666666"/>
              </a:solidFill>
            </a:endParaRPr>
          </a:p>
        </p:txBody>
      </p:sp>
      <p:sp>
        <p:nvSpPr>
          <p:cNvPr id="382" name="Google Shape;382;p50"/>
          <p:cNvSpPr/>
          <p:nvPr/>
        </p:nvSpPr>
        <p:spPr>
          <a:xfrm>
            <a:off x="705175" y="5178075"/>
            <a:ext cx="3381000" cy="681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AR" sz="1800">
                <a:solidFill>
                  <a:srgbClr val="666666"/>
                </a:solidFill>
              </a:rPr>
              <a:t>element-4 {display: block}</a:t>
            </a:r>
            <a:endParaRPr sz="1800">
              <a:solidFill>
                <a:srgbClr val="666666"/>
              </a:solidFill>
            </a:endParaRPr>
          </a:p>
        </p:txBody>
      </p:sp>
      <p:sp>
        <p:nvSpPr>
          <p:cNvPr id="383" name="Google Shape;383;p50"/>
          <p:cNvSpPr txBox="1"/>
          <p:nvPr/>
        </p:nvSpPr>
        <p:spPr>
          <a:xfrm>
            <a:off x="64250" y="1967738"/>
            <a:ext cx="4436100" cy="898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300"/>
              </a:spcAft>
              <a:buNone/>
            </a:pPr>
            <a:r>
              <a:rPr lang="es-AR" sz="1800">
                <a:solidFill>
                  <a:schemeClr val="dk1"/>
                </a:solidFill>
                <a:latin typeface="Consolas"/>
                <a:ea typeface="Consolas"/>
                <a:cs typeface="Consolas"/>
                <a:sym typeface="Consolas"/>
              </a:rPr>
              <a:t>&lt;h1&gt;...&lt;h5&gt;, &lt;p&gt;, &lt;div&gt; ....</a:t>
            </a:r>
            <a:endParaRPr sz="1800"/>
          </a:p>
        </p:txBody>
      </p:sp>
      <p:sp>
        <p:nvSpPr>
          <p:cNvPr id="384" name="Google Shape;384;p50"/>
          <p:cNvSpPr/>
          <p:nvPr/>
        </p:nvSpPr>
        <p:spPr>
          <a:xfrm>
            <a:off x="5258500" y="3095475"/>
            <a:ext cx="975900" cy="192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AR">
                <a:solidFill>
                  <a:srgbClr val="666666"/>
                </a:solidFill>
              </a:rPr>
              <a:t>element-1 { display: inline}</a:t>
            </a:r>
            <a:endParaRPr>
              <a:solidFill>
                <a:srgbClr val="666666"/>
              </a:solidFill>
            </a:endParaRPr>
          </a:p>
        </p:txBody>
      </p:sp>
      <p:sp>
        <p:nvSpPr>
          <p:cNvPr id="385" name="Google Shape;385;p50"/>
          <p:cNvSpPr txBox="1"/>
          <p:nvPr/>
        </p:nvSpPr>
        <p:spPr>
          <a:xfrm>
            <a:off x="4629725" y="2093475"/>
            <a:ext cx="4198200" cy="1124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300"/>
              </a:spcAft>
              <a:buNone/>
            </a:pPr>
            <a:r>
              <a:rPr lang="es-AR" sz="1800">
                <a:solidFill>
                  <a:schemeClr val="dk1"/>
                </a:solidFill>
                <a:latin typeface="Consolas"/>
                <a:ea typeface="Consolas"/>
                <a:cs typeface="Consolas"/>
                <a:sym typeface="Consolas"/>
              </a:rPr>
              <a:t>&lt;a&gt;, &lt;span&gt;, &lt;strong&gt;, &lt;img&gt; ...</a:t>
            </a:r>
            <a:endParaRPr sz="1800"/>
          </a:p>
        </p:txBody>
      </p:sp>
      <p:sp>
        <p:nvSpPr>
          <p:cNvPr id="386" name="Google Shape;386;p50"/>
          <p:cNvSpPr/>
          <p:nvPr/>
        </p:nvSpPr>
        <p:spPr>
          <a:xfrm>
            <a:off x="6339529" y="3095475"/>
            <a:ext cx="975900" cy="192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AR">
                <a:solidFill>
                  <a:srgbClr val="666666"/>
                </a:solidFill>
              </a:rPr>
              <a:t>element-2 { display: inline}</a:t>
            </a:r>
            <a:endParaRPr>
              <a:solidFill>
                <a:srgbClr val="666666"/>
              </a:solidFill>
            </a:endParaRPr>
          </a:p>
        </p:txBody>
      </p:sp>
      <p:sp>
        <p:nvSpPr>
          <p:cNvPr id="387" name="Google Shape;387;p50"/>
          <p:cNvSpPr/>
          <p:nvPr/>
        </p:nvSpPr>
        <p:spPr>
          <a:xfrm>
            <a:off x="7420558" y="3095475"/>
            <a:ext cx="975900" cy="1925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s-AR">
                <a:solidFill>
                  <a:srgbClr val="666666"/>
                </a:solidFill>
              </a:rPr>
              <a:t>element-3 { display: inline}</a:t>
            </a:r>
            <a:endParaRPr>
              <a:solidFill>
                <a:srgbClr val="666666"/>
              </a:solidFill>
            </a:endParaRPr>
          </a:p>
        </p:txBody>
      </p:sp>
      <p:cxnSp>
        <p:nvCxnSpPr>
          <p:cNvPr id="388" name="Google Shape;388;p50"/>
          <p:cNvCxnSpPr/>
          <p:nvPr/>
        </p:nvCxnSpPr>
        <p:spPr>
          <a:xfrm>
            <a:off x="4629725" y="1572975"/>
            <a:ext cx="0" cy="47517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2"/>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Otras Propiedades de Posicionamiento</a:t>
            </a:r>
            <a:endParaRPr/>
          </a:p>
        </p:txBody>
      </p:sp>
      <p:sp>
        <p:nvSpPr>
          <p:cNvPr id="410" name="Google Shape;410;p52"/>
          <p:cNvSpPr txBox="1">
            <a:spLocks noGrp="1"/>
          </p:cNvSpPr>
          <p:nvPr>
            <p:ph type="body" idx="4294967295"/>
          </p:nvPr>
        </p:nvSpPr>
        <p:spPr>
          <a:xfrm>
            <a:off x="299900" y="1576800"/>
            <a:ext cx="4142400" cy="2152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b="1" dirty="0">
                <a:solidFill>
                  <a:schemeClr val="accent2"/>
                </a:solidFill>
                <a:latin typeface="Consolas"/>
                <a:ea typeface="Consolas"/>
                <a:cs typeface="Consolas"/>
                <a:sym typeface="Consolas"/>
              </a:rPr>
              <a:t>display</a:t>
            </a:r>
            <a:r>
              <a:rPr lang="es-AR" b="1" dirty="0">
                <a:latin typeface="Consolas"/>
                <a:ea typeface="Consolas"/>
                <a:cs typeface="Consolas"/>
                <a:sym typeface="Consolas"/>
              </a:rPr>
              <a:t>: </a:t>
            </a:r>
            <a:r>
              <a:rPr lang="es-AR" b="1" dirty="0" err="1">
                <a:latin typeface="Consolas"/>
                <a:ea typeface="Consolas"/>
                <a:cs typeface="Consolas"/>
                <a:sym typeface="Consolas"/>
              </a:rPr>
              <a:t>inline</a:t>
            </a:r>
            <a:r>
              <a:rPr lang="es-AR" b="1" dirty="0">
                <a:latin typeface="Consolas"/>
                <a:ea typeface="Consolas"/>
                <a:cs typeface="Consolas"/>
                <a:sym typeface="Consolas"/>
              </a:rPr>
              <a:t>-block</a:t>
            </a:r>
            <a:r>
              <a:rPr lang="es-AR" b="1" dirty="0"/>
              <a:t>;</a:t>
            </a:r>
            <a:r>
              <a:rPr lang="es-AR" dirty="0"/>
              <a:t>   es una combinación de los dos tipos anteriores.</a:t>
            </a: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r" rtl="0">
              <a:spcBef>
                <a:spcPts val="1000"/>
              </a:spcBef>
              <a:spcAft>
                <a:spcPts val="0"/>
              </a:spcAft>
              <a:buNone/>
            </a:pPr>
            <a:r>
              <a:rPr lang="es-AR" sz="1400" dirty="0"/>
              <a:t> </a:t>
            </a:r>
            <a:r>
              <a:rPr lang="es-AR" sz="1400" u="sng" dirty="0">
                <a:solidFill>
                  <a:schemeClr val="hlink"/>
                </a:solidFill>
                <a:hlinkClick r:id="rId3"/>
              </a:rPr>
              <a:t>https://codepen.io/webUnicen/pen/RMJZGz</a:t>
            </a:r>
            <a:endParaRPr sz="1400" dirty="0"/>
          </a:p>
          <a:p>
            <a:pPr marL="0" lvl="0" indent="0" algn="l" rtl="0">
              <a:spcBef>
                <a:spcPts val="1000"/>
              </a:spcBef>
              <a:spcAft>
                <a:spcPts val="0"/>
              </a:spcAft>
              <a:buNone/>
            </a:pPr>
            <a:endParaRPr dirty="0"/>
          </a:p>
        </p:txBody>
      </p:sp>
      <p:pic>
        <p:nvPicPr>
          <p:cNvPr id="411" name="Google Shape;411;p52"/>
          <p:cNvPicPr preferRelativeResize="0"/>
          <p:nvPr/>
        </p:nvPicPr>
        <p:blipFill>
          <a:blip r:embed="rId4">
            <a:alphaModFix/>
          </a:blip>
          <a:stretch>
            <a:fillRect/>
          </a:stretch>
        </p:blipFill>
        <p:spPr>
          <a:xfrm>
            <a:off x="299900" y="3429000"/>
            <a:ext cx="4644801" cy="3094330"/>
          </a:xfrm>
          <a:prstGeom prst="rect">
            <a:avLst/>
          </a:prstGeom>
          <a:noFill/>
          <a:ln>
            <a:noFill/>
          </a:ln>
        </p:spPr>
      </p:pic>
      <p:sp>
        <p:nvSpPr>
          <p:cNvPr id="412" name="Google Shape;412;p52"/>
          <p:cNvSpPr txBox="1">
            <a:spLocks noGrp="1"/>
          </p:cNvSpPr>
          <p:nvPr>
            <p:ph type="body" idx="4294967295"/>
          </p:nvPr>
        </p:nvSpPr>
        <p:spPr>
          <a:xfrm>
            <a:off x="4971850" y="1685575"/>
            <a:ext cx="4076100" cy="4567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b="1" dirty="0">
                <a:solidFill>
                  <a:schemeClr val="accent2"/>
                </a:solidFill>
                <a:latin typeface="Consolas"/>
                <a:ea typeface="Consolas"/>
                <a:cs typeface="Consolas"/>
                <a:sym typeface="Consolas"/>
              </a:rPr>
              <a:t>display</a:t>
            </a:r>
            <a:r>
              <a:rPr lang="es-AR" b="1" dirty="0">
                <a:latin typeface="Consolas"/>
                <a:ea typeface="Consolas"/>
                <a:cs typeface="Consolas"/>
                <a:sym typeface="Consolas"/>
              </a:rPr>
              <a:t>: </a:t>
            </a:r>
            <a:r>
              <a:rPr lang="es-AR" b="1" dirty="0" err="1">
                <a:latin typeface="Consolas"/>
                <a:ea typeface="Consolas"/>
                <a:cs typeface="Consolas"/>
                <a:sym typeface="Consolas"/>
              </a:rPr>
              <a:t>none</a:t>
            </a:r>
            <a:r>
              <a:rPr lang="es-AR" b="1" dirty="0"/>
              <a:t>;</a:t>
            </a:r>
            <a:r>
              <a:rPr lang="es-AR" dirty="0"/>
              <a:t>   </a:t>
            </a:r>
            <a:endParaRPr dirty="0"/>
          </a:p>
          <a:p>
            <a:pPr marL="0" lvl="0" indent="0" algn="l" rtl="0">
              <a:spcBef>
                <a:spcPts val="1000"/>
              </a:spcBef>
              <a:spcAft>
                <a:spcPts val="0"/>
              </a:spcAft>
              <a:buNone/>
            </a:pPr>
            <a:r>
              <a:rPr lang="es-AR" dirty="0"/>
              <a:t>oculta el elemento de la página.</a:t>
            </a:r>
            <a:endParaRPr dirty="0"/>
          </a:p>
          <a:p>
            <a:pPr marL="0" lvl="0" indent="0" algn="l" rtl="0">
              <a:spcBef>
                <a:spcPts val="1000"/>
              </a:spcBef>
              <a:spcAft>
                <a:spcPts val="0"/>
              </a:spcAft>
              <a:buNone/>
            </a:pPr>
            <a:endParaRPr dirty="0"/>
          </a:p>
          <a:p>
            <a:pPr marL="0" lvl="0" indent="0" algn="l" rtl="0">
              <a:spcBef>
                <a:spcPts val="1000"/>
              </a:spcBef>
              <a:spcAft>
                <a:spcPts val="0"/>
              </a:spcAft>
              <a:buNone/>
            </a:pPr>
            <a:r>
              <a:rPr lang="es-AR" sz="2000" dirty="0"/>
              <a:t>Se usa comúnmente con JavaScript para ocultar y mostrar elementos sin eliminarlos ni volver a crearlos.</a:t>
            </a:r>
            <a:endParaRPr sz="2000"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p:txBody>
      </p:sp>
      <p:pic>
        <p:nvPicPr>
          <p:cNvPr id="413" name="Google Shape;413;p52"/>
          <p:cNvPicPr preferRelativeResize="0"/>
          <p:nvPr/>
        </p:nvPicPr>
        <p:blipFill>
          <a:blip r:embed="rId5">
            <a:alphaModFix/>
          </a:blip>
          <a:stretch>
            <a:fillRect/>
          </a:stretch>
        </p:blipFill>
        <p:spPr>
          <a:xfrm>
            <a:off x="8274550" y="339822"/>
            <a:ext cx="808500" cy="7635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5"/>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Flotar Elementos</a:t>
            </a:r>
            <a:endParaRPr/>
          </a:p>
        </p:txBody>
      </p:sp>
      <p:sp>
        <p:nvSpPr>
          <p:cNvPr id="437" name="Google Shape;437;p55"/>
          <p:cNvSpPr txBox="1">
            <a:spLocks noGrp="1"/>
          </p:cNvSpPr>
          <p:nvPr>
            <p:ph type="body" idx="4294967295"/>
          </p:nvPr>
        </p:nvSpPr>
        <p:spPr>
          <a:xfrm>
            <a:off x="311700" y="1407250"/>
            <a:ext cx="8520600" cy="1883100"/>
          </a:xfrm>
          <a:prstGeom prst="rect">
            <a:avLst/>
          </a:prstGeom>
        </p:spPr>
        <p:txBody>
          <a:bodyPr spcFirstLastPara="1" wrap="square" lIns="91425" tIns="45700" rIns="91425" bIns="45700" anchor="t" anchorCtr="0">
            <a:noAutofit/>
          </a:bodyPr>
          <a:lstStyle/>
          <a:p>
            <a:pPr marL="0" lvl="0" indent="0" algn="l" rtl="0">
              <a:lnSpc>
                <a:spcPct val="100000"/>
              </a:lnSpc>
              <a:spcBef>
                <a:spcPts val="1000"/>
              </a:spcBef>
              <a:spcAft>
                <a:spcPts val="0"/>
              </a:spcAft>
              <a:buNone/>
            </a:pPr>
            <a:r>
              <a:rPr lang="es-AR" dirty="0">
                <a:solidFill>
                  <a:schemeClr val="dk1"/>
                </a:solidFill>
              </a:rPr>
              <a:t>La propiedad CSS </a:t>
            </a:r>
            <a:r>
              <a:rPr lang="es-AR" b="1" dirty="0" err="1">
                <a:solidFill>
                  <a:schemeClr val="dk1"/>
                </a:solidFill>
              </a:rPr>
              <a:t>float</a:t>
            </a:r>
            <a:r>
              <a:rPr lang="es-AR" b="1" dirty="0">
                <a:solidFill>
                  <a:schemeClr val="dk1"/>
                </a:solidFill>
              </a:rPr>
              <a:t> </a:t>
            </a:r>
            <a:r>
              <a:rPr lang="es-AR" dirty="0">
                <a:solidFill>
                  <a:schemeClr val="dk1"/>
                </a:solidFill>
              </a:rPr>
              <a:t>permite a los elementos colocarse del lado </a:t>
            </a:r>
            <a:r>
              <a:rPr lang="es-AR" dirty="0">
                <a:solidFill>
                  <a:schemeClr val="accent2"/>
                </a:solidFill>
              </a:rPr>
              <a:t>izquierdo </a:t>
            </a:r>
            <a:r>
              <a:rPr lang="es-AR" dirty="0">
                <a:solidFill>
                  <a:schemeClr val="dk1"/>
                </a:solidFill>
              </a:rPr>
              <a:t>o </a:t>
            </a:r>
            <a:r>
              <a:rPr lang="es-AR" dirty="0">
                <a:solidFill>
                  <a:schemeClr val="accent2"/>
                </a:solidFill>
              </a:rPr>
              <a:t>derecho </a:t>
            </a:r>
            <a:r>
              <a:rPr lang="es-AR" dirty="0">
                <a:solidFill>
                  <a:schemeClr val="dk1"/>
                </a:solidFill>
              </a:rPr>
              <a:t>de su contenedor, permitiendo que el texto y los elementos en línea se envuelvan alrededor de él.</a:t>
            </a:r>
            <a:endParaRPr dirty="0">
              <a:solidFill>
                <a:schemeClr val="dk1"/>
              </a:solidFill>
            </a:endParaRPr>
          </a:p>
          <a:p>
            <a:pPr marL="0" lvl="0" indent="0" algn="l" rtl="0">
              <a:lnSpc>
                <a:spcPct val="100000"/>
              </a:lnSpc>
              <a:spcBef>
                <a:spcPts val="1000"/>
              </a:spcBef>
              <a:spcAft>
                <a:spcPts val="0"/>
              </a:spcAft>
              <a:buNone/>
            </a:pPr>
            <a:endParaRPr lang="es-AR" dirty="0">
              <a:solidFill>
                <a:schemeClr val="dk1"/>
              </a:solidFill>
            </a:endParaRPr>
          </a:p>
          <a:p>
            <a:pPr marL="0" lvl="0" indent="0" algn="l" rtl="0">
              <a:lnSpc>
                <a:spcPct val="100000"/>
              </a:lnSpc>
              <a:spcBef>
                <a:spcPts val="1000"/>
              </a:spcBef>
              <a:spcAft>
                <a:spcPts val="0"/>
              </a:spcAft>
              <a:buNone/>
            </a:pPr>
            <a:endParaRPr sz="2000" dirty="0">
              <a:solidFill>
                <a:schemeClr val="dk1"/>
              </a:solidFill>
            </a:endParaRPr>
          </a:p>
          <a:p>
            <a:pPr marL="457200" lvl="0" indent="0" algn="l" rtl="0">
              <a:lnSpc>
                <a:spcPct val="100000"/>
              </a:lnSpc>
              <a:spcBef>
                <a:spcPts val="1000"/>
              </a:spcBef>
              <a:spcAft>
                <a:spcPts val="0"/>
              </a:spcAft>
              <a:buNone/>
            </a:pPr>
            <a:endParaRPr sz="2000" dirty="0"/>
          </a:p>
          <a:p>
            <a:pPr marL="0" lvl="0" indent="0" algn="l" rtl="0">
              <a:spcBef>
                <a:spcPts val="1000"/>
              </a:spcBef>
              <a:spcAft>
                <a:spcPts val="0"/>
              </a:spcAft>
              <a:buNone/>
            </a:pPr>
            <a:endParaRPr sz="2000" dirty="0"/>
          </a:p>
          <a:p>
            <a:pPr marL="0" lvl="0" indent="0" algn="l" rtl="0">
              <a:spcBef>
                <a:spcPts val="1000"/>
              </a:spcBef>
              <a:spcAft>
                <a:spcPts val="0"/>
              </a:spcAft>
              <a:buNone/>
            </a:pPr>
            <a:endParaRPr lang="es-AR" dirty="0"/>
          </a:p>
          <a:p>
            <a:pPr marL="0" lvl="0" indent="0" algn="l" rtl="0">
              <a:spcBef>
                <a:spcPts val="1000"/>
              </a:spcBef>
              <a:spcAft>
                <a:spcPts val="0"/>
              </a:spcAft>
              <a:buNone/>
            </a:pPr>
            <a:endParaRPr dirty="0"/>
          </a:p>
          <a:p>
            <a:pPr marL="0" lvl="0" indent="0" algn="l" rtl="0">
              <a:spcBef>
                <a:spcPts val="1000"/>
              </a:spcBef>
              <a:spcAft>
                <a:spcPts val="0"/>
              </a:spcAft>
              <a:buNone/>
            </a:pPr>
            <a:r>
              <a:rPr lang="es-AR" sz="1800" dirty="0" err="1"/>
              <a:t>Ref</a:t>
            </a:r>
            <a:r>
              <a:rPr lang="es-AR" sz="1800" dirty="0"/>
              <a:t>: </a:t>
            </a:r>
            <a:r>
              <a:rPr lang="es-AR" sz="1800" u="sng" dirty="0">
                <a:solidFill>
                  <a:schemeClr val="hlink"/>
                </a:solidFill>
                <a:hlinkClick r:id="rId3"/>
              </a:rPr>
              <a:t>https://developer.mozilla.org/en/docs/Web/CSS/float</a:t>
            </a:r>
            <a:endParaRPr sz="1800" dirty="0"/>
          </a:p>
          <a:p>
            <a:pPr marL="0" lvl="0" indent="0" algn="l" rtl="0">
              <a:spcBef>
                <a:spcPts val="1000"/>
              </a:spcBef>
              <a:spcAft>
                <a:spcPts val="0"/>
              </a:spcAft>
              <a:buNone/>
            </a:pPr>
            <a:endParaRPr dirty="0"/>
          </a:p>
        </p:txBody>
      </p:sp>
      <p:pic>
        <p:nvPicPr>
          <p:cNvPr id="438" name="Google Shape;438;p55"/>
          <p:cNvPicPr preferRelativeResize="0"/>
          <p:nvPr/>
        </p:nvPicPr>
        <p:blipFill rotWithShape="1">
          <a:blip r:embed="rId4">
            <a:alphaModFix/>
          </a:blip>
          <a:srcRect r="20217"/>
          <a:stretch/>
        </p:blipFill>
        <p:spPr>
          <a:xfrm>
            <a:off x="395025" y="3567651"/>
            <a:ext cx="4103625" cy="2571750"/>
          </a:xfrm>
          <a:prstGeom prst="rect">
            <a:avLst/>
          </a:prstGeom>
          <a:noFill/>
          <a:ln>
            <a:noFill/>
          </a:ln>
        </p:spPr>
      </p:pic>
      <p:sp>
        <p:nvSpPr>
          <p:cNvPr id="439" name="Google Shape;439;p55"/>
          <p:cNvSpPr/>
          <p:nvPr/>
        </p:nvSpPr>
        <p:spPr>
          <a:xfrm>
            <a:off x="4058125" y="3797550"/>
            <a:ext cx="707100" cy="553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5"/>
          <p:cNvSpPr txBox="1"/>
          <p:nvPr/>
        </p:nvSpPr>
        <p:spPr>
          <a:xfrm>
            <a:off x="4872075" y="3924700"/>
            <a:ext cx="3876900" cy="24402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s-AR" sz="1600"/>
              <a:t>A diferencia de </a:t>
            </a:r>
            <a:r>
              <a:rPr lang="es-AR" sz="1600" b="1"/>
              <a:t>inline-block </a:t>
            </a:r>
            <a:r>
              <a:rPr lang="es-AR" sz="1600"/>
              <a:t>podemos indicar cómo se posicionan los elementos dentro del flujo de la página (izquierda/ derecha y como se comportan algunos elementos por dentro).</a:t>
            </a:r>
            <a:endParaRPr sz="1600"/>
          </a:p>
          <a:p>
            <a:pPr marL="457200" lvl="0" indent="-330200" algn="l" rtl="0">
              <a:spcBef>
                <a:spcPts val="1000"/>
              </a:spcBef>
              <a:spcAft>
                <a:spcPts val="1000"/>
              </a:spcAft>
              <a:buSzPts val="1600"/>
              <a:buChar char="●"/>
            </a:pPr>
            <a:r>
              <a:rPr lang="es-AR" sz="1600"/>
              <a:t>Muy útil para diseñar el layout del sitio.</a:t>
            </a:r>
            <a:endParaRPr sz="16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55" name="Google Shape;455;p56"/>
          <p:cNvSpPr txBox="1"/>
          <p:nvPr/>
        </p:nvSpPr>
        <p:spPr>
          <a:xfrm>
            <a:off x="3793091" y="6304200"/>
            <a:ext cx="5394501" cy="553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AR" sz="1600" u="sng">
                <a:solidFill>
                  <a:schemeClr val="hlink"/>
                </a:solidFill>
                <a:hlinkClick r:id="rId3"/>
              </a:rPr>
              <a:t>https://codepen.io/webUnicen/pen/wmXqQg</a:t>
            </a:r>
            <a:endParaRPr sz="1600"/>
          </a:p>
        </p:txBody>
      </p:sp>
      <p:sp>
        <p:nvSpPr>
          <p:cNvPr id="445" name="Google Shape;445;p56"/>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Layouts usando float</a:t>
            </a:r>
            <a:endParaRPr/>
          </a:p>
        </p:txBody>
      </p:sp>
      <p:sp>
        <p:nvSpPr>
          <p:cNvPr id="446" name="Google Shape;446;p56"/>
          <p:cNvSpPr txBox="1">
            <a:spLocks noGrp="1"/>
          </p:cNvSpPr>
          <p:nvPr>
            <p:ph type="body" idx="4294967295"/>
          </p:nvPr>
        </p:nvSpPr>
        <p:spPr>
          <a:xfrm>
            <a:off x="311700" y="1496100"/>
            <a:ext cx="8520600" cy="1441200"/>
          </a:xfrm>
          <a:prstGeom prst="rect">
            <a:avLst/>
          </a:prstGeom>
        </p:spPr>
        <p:txBody>
          <a:bodyPr spcFirstLastPara="1" wrap="square" lIns="91425" tIns="45700" rIns="91425" bIns="45700" anchor="t" anchorCtr="0">
            <a:noAutofit/>
          </a:bodyPr>
          <a:lstStyle/>
          <a:p>
            <a:pPr marL="0" lvl="0" indent="0" algn="l" rtl="0">
              <a:lnSpc>
                <a:spcPct val="100000"/>
              </a:lnSpc>
              <a:spcBef>
                <a:spcPts val="1000"/>
              </a:spcBef>
              <a:spcAft>
                <a:spcPts val="0"/>
              </a:spcAft>
              <a:buNone/>
            </a:pPr>
            <a:r>
              <a:rPr lang="es-AR">
                <a:solidFill>
                  <a:schemeClr val="dk1"/>
                </a:solidFill>
              </a:rPr>
              <a:t>Creemos el layout de ejemplo flotando los elementos</a:t>
            </a:r>
            <a:endParaRPr>
              <a:solidFill>
                <a:schemeClr val="dk1"/>
              </a:solidFill>
            </a:endParaRPr>
          </a:p>
          <a:p>
            <a:pPr marL="0" lvl="0" indent="0" algn="l" rtl="0">
              <a:lnSpc>
                <a:spcPct val="100000"/>
              </a:lnSpc>
              <a:spcBef>
                <a:spcPts val="1000"/>
              </a:spcBef>
              <a:spcAft>
                <a:spcPts val="0"/>
              </a:spcAft>
              <a:buNone/>
            </a:pPr>
            <a:endParaRPr>
              <a:solidFill>
                <a:schemeClr val="dk1"/>
              </a:solidFill>
            </a:endParaRPr>
          </a:p>
          <a:p>
            <a:pPr marL="457200" lvl="0" indent="0" algn="l" rtl="0">
              <a:lnSpc>
                <a:spcPct val="100000"/>
              </a:lnSpc>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sz="1800"/>
          </a:p>
          <a:p>
            <a:pPr marL="0" lvl="0" indent="0" algn="l" rtl="0">
              <a:spcBef>
                <a:spcPts val="1000"/>
              </a:spcBef>
              <a:spcAft>
                <a:spcPts val="0"/>
              </a:spcAft>
              <a:buClr>
                <a:srgbClr val="000000"/>
              </a:buClr>
              <a:buSzPts val="1100"/>
              <a:buFont typeface="Arial"/>
              <a:buNone/>
            </a:pPr>
            <a:endParaRPr/>
          </a:p>
        </p:txBody>
      </p:sp>
      <p:sp>
        <p:nvSpPr>
          <p:cNvPr id="447" name="Google Shape;447;p56"/>
          <p:cNvSpPr/>
          <p:nvPr/>
        </p:nvSpPr>
        <p:spPr>
          <a:xfrm>
            <a:off x="4187924" y="3149607"/>
            <a:ext cx="707100" cy="553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48" name="Google Shape;448;p56"/>
          <p:cNvPicPr preferRelativeResize="0"/>
          <p:nvPr/>
        </p:nvPicPr>
        <p:blipFill>
          <a:blip r:embed="rId4">
            <a:alphaModFix/>
          </a:blip>
          <a:stretch>
            <a:fillRect/>
          </a:stretch>
        </p:blipFill>
        <p:spPr>
          <a:xfrm>
            <a:off x="3303116" y="6257187"/>
            <a:ext cx="489975" cy="462775"/>
          </a:xfrm>
          <a:prstGeom prst="rect">
            <a:avLst/>
          </a:prstGeom>
          <a:noFill/>
          <a:ln>
            <a:noFill/>
          </a:ln>
        </p:spPr>
      </p:pic>
      <p:grpSp>
        <p:nvGrpSpPr>
          <p:cNvPr id="449" name="Google Shape;449;p56"/>
          <p:cNvGrpSpPr/>
          <p:nvPr/>
        </p:nvGrpSpPr>
        <p:grpSpPr>
          <a:xfrm>
            <a:off x="1093120" y="2221640"/>
            <a:ext cx="7195200" cy="4177750"/>
            <a:chOff x="779199" y="1819457"/>
            <a:chExt cx="7195200" cy="4177750"/>
          </a:xfrm>
        </p:grpSpPr>
        <p:pic>
          <p:nvPicPr>
            <p:cNvPr id="450" name="Google Shape;450;p56" descr="box_model_blocks.png"/>
            <p:cNvPicPr preferRelativeResize="0"/>
            <p:nvPr/>
          </p:nvPicPr>
          <p:blipFill>
            <a:blip r:embed="rId5">
              <a:alphaModFix/>
            </a:blip>
            <a:stretch>
              <a:fillRect/>
            </a:stretch>
          </p:blipFill>
          <p:spPr>
            <a:xfrm>
              <a:off x="779199" y="2292832"/>
              <a:ext cx="3461547" cy="2237687"/>
            </a:xfrm>
            <a:prstGeom prst="rect">
              <a:avLst/>
            </a:prstGeom>
            <a:noFill/>
            <a:ln>
              <a:noFill/>
            </a:ln>
          </p:spPr>
        </p:pic>
        <p:sp>
          <p:nvSpPr>
            <p:cNvPr id="451" name="Google Shape;451;p56"/>
            <p:cNvSpPr txBox="1"/>
            <p:nvPr/>
          </p:nvSpPr>
          <p:spPr>
            <a:xfrm>
              <a:off x="4974399" y="1819457"/>
              <a:ext cx="3000000" cy="2107800"/>
            </a:xfrm>
            <a:prstGeom prst="rect">
              <a:avLst/>
            </a:prstGeom>
            <a:noFill/>
            <a:ln>
              <a:noFill/>
            </a:ln>
          </p:spPr>
          <p:txBody>
            <a:bodyPr spcFirstLastPara="1" wrap="square" lIns="91425" tIns="91425" rIns="91425" bIns="91425" anchor="ctr" anchorCtr="0">
              <a:noAutofit/>
            </a:bodyPr>
            <a:lstStyle/>
            <a:p>
              <a:pPr marL="38100" marR="38100" lvl="0" indent="0" algn="l" rtl="0">
                <a:lnSpc>
                  <a:spcPct val="150000"/>
                </a:lnSpc>
                <a:spcBef>
                  <a:spcPts val="0"/>
                </a:spcBef>
                <a:spcAft>
                  <a:spcPts val="0"/>
                </a:spcAft>
                <a:buNone/>
              </a:pPr>
              <a:r>
                <a:rPr lang="es-AR" sz="1050">
                  <a:solidFill>
                    <a:srgbClr val="963DFF"/>
                  </a:solidFill>
                  <a:highlight>
                    <a:srgbClr val="FFFFFF"/>
                  </a:highlight>
                  <a:latin typeface="Consolas"/>
                  <a:ea typeface="Consolas"/>
                  <a:cs typeface="Consolas"/>
                  <a:sym typeface="Consolas"/>
                </a:rPr>
                <a:t>.izquierda</a:t>
              </a:r>
              <a:r>
                <a:rPr lang="es-AR" sz="1050">
                  <a:solidFill>
                    <a:srgbClr val="3B3B3B"/>
                  </a:solidFill>
                  <a:highlight>
                    <a:srgbClr val="FFFFFF"/>
                  </a:highlight>
                  <a:latin typeface="Consolas"/>
                  <a:ea typeface="Consolas"/>
                  <a:cs typeface="Consolas"/>
                  <a:sym typeface="Consolas"/>
                </a:rPr>
                <a:t> {</a:t>
              </a:r>
              <a:br>
                <a:rPr lang="es-AR" sz="1050">
                  <a:solidFill>
                    <a:srgbClr val="3B3B3B"/>
                  </a:solidFill>
                  <a:highlight>
                    <a:srgbClr val="FFFFFF"/>
                  </a:highlight>
                  <a:latin typeface="Consolas"/>
                  <a:ea typeface="Consolas"/>
                  <a:cs typeface="Consolas"/>
                  <a:sym typeface="Consolas"/>
                </a:rPr>
              </a:br>
              <a:r>
                <a:rPr lang="es-AR" sz="1050">
                  <a:solidFill>
                    <a:srgbClr val="3B3B3B"/>
                  </a:solidFill>
                  <a:highlight>
                    <a:srgbClr val="FFFFFF"/>
                  </a:highlight>
                  <a:latin typeface="Consolas"/>
                  <a:ea typeface="Consolas"/>
                  <a:cs typeface="Consolas"/>
                  <a:sym typeface="Consolas"/>
                </a:rPr>
                <a:t>  </a:t>
              </a:r>
              <a:r>
                <a:rPr lang="es-AR" sz="1050">
                  <a:solidFill>
                    <a:srgbClr val="A535AE"/>
                  </a:solidFill>
                  <a:highlight>
                    <a:srgbClr val="FFFFFF"/>
                  </a:highlight>
                  <a:latin typeface="Consolas"/>
                  <a:ea typeface="Consolas"/>
                  <a:cs typeface="Consolas"/>
                  <a:sym typeface="Consolas"/>
                </a:rPr>
                <a:t>float</a:t>
              </a:r>
              <a:r>
                <a:rPr lang="es-AR" sz="1050">
                  <a:solidFill>
                    <a:srgbClr val="3B3B3B"/>
                  </a:solidFill>
                  <a:highlight>
                    <a:srgbClr val="FFFFFF"/>
                  </a:highlight>
                  <a:latin typeface="Consolas"/>
                  <a:ea typeface="Consolas"/>
                  <a:cs typeface="Consolas"/>
                  <a:sym typeface="Consolas"/>
                </a:rPr>
                <a:t>: </a:t>
              </a:r>
              <a:r>
                <a:rPr lang="es-AR" sz="1050">
                  <a:solidFill>
                    <a:srgbClr val="B7734C"/>
                  </a:solidFill>
                  <a:highlight>
                    <a:srgbClr val="FFFFFF"/>
                  </a:highlight>
                  <a:latin typeface="Consolas"/>
                  <a:ea typeface="Consolas"/>
                  <a:cs typeface="Consolas"/>
                  <a:sym typeface="Consolas"/>
                </a:rPr>
                <a:t>left</a:t>
              </a:r>
              <a:r>
                <a:rPr lang="es-AR" sz="1050">
                  <a:solidFill>
                    <a:srgbClr val="3B3B3B"/>
                  </a:solidFill>
                  <a:highlight>
                    <a:srgbClr val="FFFFFF"/>
                  </a:highlight>
                  <a:latin typeface="Consolas"/>
                  <a:ea typeface="Consolas"/>
                  <a:cs typeface="Consolas"/>
                  <a:sym typeface="Consolas"/>
                </a:rPr>
                <a:t>;</a:t>
              </a:r>
              <a:br>
                <a:rPr lang="es-AR" sz="1050">
                  <a:solidFill>
                    <a:srgbClr val="3B3B3B"/>
                  </a:solidFill>
                  <a:highlight>
                    <a:srgbClr val="FFFFFF"/>
                  </a:highlight>
                  <a:latin typeface="Consolas"/>
                  <a:ea typeface="Consolas"/>
                  <a:cs typeface="Consolas"/>
                  <a:sym typeface="Consolas"/>
                </a:rPr>
              </a:br>
              <a:r>
                <a:rPr lang="es-AR" sz="1050">
                  <a:solidFill>
                    <a:srgbClr val="3B3B3B"/>
                  </a:solidFill>
                  <a:highlight>
                    <a:srgbClr val="FFFFFF"/>
                  </a:highlight>
                  <a:latin typeface="Consolas"/>
                  <a:ea typeface="Consolas"/>
                  <a:cs typeface="Consolas"/>
                  <a:sym typeface="Consolas"/>
                </a:rPr>
                <a:t>  </a:t>
              </a:r>
              <a:r>
                <a:rPr lang="es-AR" sz="1050">
                  <a:solidFill>
                    <a:srgbClr val="A535AE"/>
                  </a:solidFill>
                  <a:highlight>
                    <a:srgbClr val="FFFFFF"/>
                  </a:highlight>
                  <a:latin typeface="Consolas"/>
                  <a:ea typeface="Consolas"/>
                  <a:cs typeface="Consolas"/>
                  <a:sym typeface="Consolas"/>
                </a:rPr>
                <a:t>width</a:t>
              </a:r>
              <a:r>
                <a:rPr lang="es-AR" sz="1050">
                  <a:solidFill>
                    <a:srgbClr val="3B3B3B"/>
                  </a:solidFill>
                  <a:highlight>
                    <a:srgbClr val="FFFFFF"/>
                  </a:highlight>
                  <a:latin typeface="Consolas"/>
                  <a:ea typeface="Consolas"/>
                  <a:cs typeface="Consolas"/>
                  <a:sym typeface="Consolas"/>
                </a:rPr>
                <a:t>: </a:t>
              </a:r>
              <a:r>
                <a:rPr lang="es-AR" sz="1050">
                  <a:solidFill>
                    <a:srgbClr val="A8017E"/>
                  </a:solidFill>
                  <a:highlight>
                    <a:srgbClr val="FFFFFF"/>
                  </a:highlight>
                  <a:latin typeface="Consolas"/>
                  <a:ea typeface="Consolas"/>
                  <a:cs typeface="Consolas"/>
                  <a:sym typeface="Consolas"/>
                </a:rPr>
                <a:t>400</a:t>
              </a:r>
              <a:r>
                <a:rPr lang="es-AR" sz="1050" b="1">
                  <a:solidFill>
                    <a:srgbClr val="006699"/>
                  </a:solidFill>
                  <a:highlight>
                    <a:srgbClr val="FFFFFF"/>
                  </a:highlight>
                  <a:latin typeface="Consolas"/>
                  <a:ea typeface="Consolas"/>
                  <a:cs typeface="Consolas"/>
                  <a:sym typeface="Consolas"/>
                </a:rPr>
                <a:t>px</a:t>
              </a:r>
              <a:r>
                <a:rPr lang="es-AR" sz="1050">
                  <a:solidFill>
                    <a:srgbClr val="3B3B3B"/>
                  </a:solidFill>
                  <a:highlight>
                    <a:srgbClr val="FFFFFF"/>
                  </a:highlight>
                  <a:latin typeface="Consolas"/>
                  <a:ea typeface="Consolas"/>
                  <a:cs typeface="Consolas"/>
                  <a:sym typeface="Consolas"/>
                </a:rPr>
                <a:t>;</a:t>
              </a:r>
              <a:br>
                <a:rPr lang="es-AR" sz="1050">
                  <a:solidFill>
                    <a:srgbClr val="3B3B3B"/>
                  </a:solidFill>
                  <a:highlight>
                    <a:srgbClr val="FFFFFF"/>
                  </a:highlight>
                  <a:latin typeface="Consolas"/>
                  <a:ea typeface="Consolas"/>
                  <a:cs typeface="Consolas"/>
                  <a:sym typeface="Consolas"/>
                </a:rPr>
              </a:br>
              <a:r>
                <a:rPr lang="es-AR" sz="1050">
                  <a:solidFill>
                    <a:srgbClr val="3B3B3B"/>
                  </a:solidFill>
                  <a:highlight>
                    <a:srgbClr val="FFFFFF"/>
                  </a:highlight>
                  <a:latin typeface="Consolas"/>
                  <a:ea typeface="Consolas"/>
                  <a:cs typeface="Consolas"/>
                  <a:sym typeface="Consolas"/>
                </a:rPr>
                <a:t>  </a:t>
              </a:r>
              <a:r>
                <a:rPr lang="es-AR" sz="1050">
                  <a:solidFill>
                    <a:srgbClr val="A535AE"/>
                  </a:solidFill>
                  <a:highlight>
                    <a:srgbClr val="FFFFFF"/>
                  </a:highlight>
                  <a:latin typeface="Consolas"/>
                  <a:ea typeface="Consolas"/>
                  <a:cs typeface="Consolas"/>
                  <a:sym typeface="Consolas"/>
                </a:rPr>
                <a:t>background-color</a:t>
              </a:r>
              <a:r>
                <a:rPr lang="es-AR" sz="1050">
                  <a:solidFill>
                    <a:srgbClr val="3B3B3B"/>
                  </a:solidFill>
                  <a:highlight>
                    <a:srgbClr val="FFFFFF"/>
                  </a:highlight>
                  <a:latin typeface="Consolas"/>
                  <a:ea typeface="Consolas"/>
                  <a:cs typeface="Consolas"/>
                  <a:sym typeface="Consolas"/>
                </a:rPr>
                <a:t>: #333333;</a:t>
              </a:r>
              <a:br>
                <a:rPr lang="es-AR" sz="1050">
                  <a:solidFill>
                    <a:srgbClr val="3B3B3B"/>
                  </a:solidFill>
                  <a:highlight>
                    <a:srgbClr val="FFFFFF"/>
                  </a:highlight>
                  <a:latin typeface="Consolas"/>
                  <a:ea typeface="Consolas"/>
                  <a:cs typeface="Consolas"/>
                  <a:sym typeface="Consolas"/>
                </a:rPr>
              </a:br>
              <a:r>
                <a:rPr lang="es-AR" sz="1050">
                  <a:solidFill>
                    <a:srgbClr val="3B3B3B"/>
                  </a:solidFill>
                  <a:highlight>
                    <a:srgbClr val="FFFFFF"/>
                  </a:highlight>
                  <a:latin typeface="Consolas"/>
                  <a:ea typeface="Consolas"/>
                  <a:cs typeface="Consolas"/>
                  <a:sym typeface="Consolas"/>
                </a:rPr>
                <a:t>  </a:t>
              </a:r>
              <a:r>
                <a:rPr lang="es-AR" sz="1050">
                  <a:solidFill>
                    <a:srgbClr val="A535AE"/>
                  </a:solidFill>
                  <a:highlight>
                    <a:srgbClr val="FFFFFF"/>
                  </a:highlight>
                  <a:latin typeface="Consolas"/>
                  <a:ea typeface="Consolas"/>
                  <a:cs typeface="Consolas"/>
                  <a:sym typeface="Consolas"/>
                </a:rPr>
                <a:t>color</a:t>
              </a:r>
              <a:r>
                <a:rPr lang="es-AR" sz="1050">
                  <a:solidFill>
                    <a:srgbClr val="3B3B3B"/>
                  </a:solidFill>
                  <a:highlight>
                    <a:srgbClr val="FFFFFF"/>
                  </a:highlight>
                  <a:latin typeface="Consolas"/>
                  <a:ea typeface="Consolas"/>
                  <a:cs typeface="Consolas"/>
                  <a:sym typeface="Consolas"/>
                </a:rPr>
                <a:t>: </a:t>
              </a:r>
              <a:r>
                <a:rPr lang="es-AR" sz="1050">
                  <a:solidFill>
                    <a:srgbClr val="B7734C"/>
                  </a:solidFill>
                  <a:highlight>
                    <a:srgbClr val="FFFFFF"/>
                  </a:highlight>
                  <a:latin typeface="Consolas"/>
                  <a:ea typeface="Consolas"/>
                  <a:cs typeface="Consolas"/>
                  <a:sym typeface="Consolas"/>
                </a:rPr>
                <a:t>white</a:t>
              </a:r>
              <a:r>
                <a:rPr lang="es-AR" sz="1050">
                  <a:solidFill>
                    <a:srgbClr val="3B3B3B"/>
                  </a:solidFill>
                  <a:highlight>
                    <a:srgbClr val="FFFFFF"/>
                  </a:highlight>
                  <a:latin typeface="Consolas"/>
                  <a:ea typeface="Consolas"/>
                  <a:cs typeface="Consolas"/>
                  <a:sym typeface="Consolas"/>
                </a:rPr>
                <a:t>;</a:t>
              </a:r>
              <a:br>
                <a:rPr lang="es-AR" sz="1050">
                  <a:solidFill>
                    <a:srgbClr val="3B3B3B"/>
                  </a:solidFill>
                  <a:highlight>
                    <a:srgbClr val="FFFFFF"/>
                  </a:highlight>
                  <a:latin typeface="Consolas"/>
                  <a:ea typeface="Consolas"/>
                  <a:cs typeface="Consolas"/>
                  <a:sym typeface="Consolas"/>
                </a:rPr>
              </a:br>
              <a:r>
                <a:rPr lang="es-AR" sz="1050">
                  <a:solidFill>
                    <a:srgbClr val="3B3B3B"/>
                  </a:solidFill>
                  <a:highlight>
                    <a:srgbClr val="FFFFFF"/>
                  </a:highlight>
                  <a:latin typeface="Consolas"/>
                  <a:ea typeface="Consolas"/>
                  <a:cs typeface="Consolas"/>
                  <a:sym typeface="Consolas"/>
                </a:rPr>
                <a:t>}</a:t>
              </a:r>
              <a:endParaRPr sz="1050">
                <a:solidFill>
                  <a:srgbClr val="3B3B3B"/>
                </a:solidFill>
                <a:highlight>
                  <a:srgbClr val="FFFFFF"/>
                </a:highlight>
                <a:latin typeface="Consolas"/>
                <a:ea typeface="Consolas"/>
                <a:cs typeface="Consolas"/>
                <a:sym typeface="Consolas"/>
              </a:endParaRPr>
            </a:p>
          </p:txBody>
        </p:sp>
        <p:sp>
          <p:nvSpPr>
            <p:cNvPr id="452" name="Google Shape;452;p56"/>
            <p:cNvSpPr txBox="1"/>
            <p:nvPr/>
          </p:nvSpPr>
          <p:spPr>
            <a:xfrm>
              <a:off x="4966999" y="2997207"/>
              <a:ext cx="3000000" cy="3000000"/>
            </a:xfrm>
            <a:prstGeom prst="rect">
              <a:avLst/>
            </a:prstGeom>
            <a:noFill/>
            <a:ln>
              <a:noFill/>
            </a:ln>
          </p:spPr>
          <p:txBody>
            <a:bodyPr spcFirstLastPara="1" wrap="square" lIns="91425" tIns="91425" rIns="91425" bIns="91425" anchor="ctr" anchorCtr="0">
              <a:noAutofit/>
            </a:bodyPr>
            <a:lstStyle/>
            <a:p>
              <a:pPr marL="38100" marR="38100" lvl="0" indent="0" algn="l" rtl="0">
                <a:lnSpc>
                  <a:spcPct val="150000"/>
                </a:lnSpc>
                <a:spcBef>
                  <a:spcPts val="0"/>
                </a:spcBef>
                <a:spcAft>
                  <a:spcPts val="0"/>
                </a:spcAft>
                <a:buNone/>
              </a:pPr>
              <a:r>
                <a:rPr lang="es-AR" sz="1050">
                  <a:solidFill>
                    <a:srgbClr val="963DFF"/>
                  </a:solidFill>
                  <a:highlight>
                    <a:srgbClr val="FFFFFF"/>
                  </a:highlight>
                  <a:latin typeface="Consolas"/>
                  <a:ea typeface="Consolas"/>
                  <a:cs typeface="Consolas"/>
                  <a:sym typeface="Consolas"/>
                </a:rPr>
                <a:t>.derecha</a:t>
              </a:r>
              <a:r>
                <a:rPr lang="es-AR" sz="1050">
                  <a:solidFill>
                    <a:srgbClr val="3B3B3B"/>
                  </a:solidFill>
                  <a:highlight>
                    <a:srgbClr val="FFFFFF"/>
                  </a:highlight>
                  <a:latin typeface="Consolas"/>
                  <a:ea typeface="Consolas"/>
                  <a:cs typeface="Consolas"/>
                  <a:sym typeface="Consolas"/>
                </a:rPr>
                <a:t> {</a:t>
              </a:r>
              <a:br>
                <a:rPr lang="es-AR" sz="1050">
                  <a:solidFill>
                    <a:srgbClr val="3B3B3B"/>
                  </a:solidFill>
                  <a:highlight>
                    <a:srgbClr val="FFFFFF"/>
                  </a:highlight>
                  <a:latin typeface="Consolas"/>
                  <a:ea typeface="Consolas"/>
                  <a:cs typeface="Consolas"/>
                  <a:sym typeface="Consolas"/>
                </a:rPr>
              </a:br>
              <a:r>
                <a:rPr lang="es-AR" sz="1050">
                  <a:solidFill>
                    <a:srgbClr val="3B3B3B"/>
                  </a:solidFill>
                  <a:highlight>
                    <a:srgbClr val="FFFFFF"/>
                  </a:highlight>
                  <a:latin typeface="Consolas"/>
                  <a:ea typeface="Consolas"/>
                  <a:cs typeface="Consolas"/>
                  <a:sym typeface="Consolas"/>
                </a:rPr>
                <a:t>  </a:t>
              </a:r>
              <a:r>
                <a:rPr lang="es-AR" sz="1050">
                  <a:solidFill>
                    <a:srgbClr val="A535AE"/>
                  </a:solidFill>
                  <a:highlight>
                    <a:srgbClr val="FFFFFF"/>
                  </a:highlight>
                  <a:latin typeface="Consolas"/>
                  <a:ea typeface="Consolas"/>
                  <a:cs typeface="Consolas"/>
                  <a:sym typeface="Consolas"/>
                </a:rPr>
                <a:t>float</a:t>
              </a:r>
              <a:r>
                <a:rPr lang="es-AR" sz="1050">
                  <a:solidFill>
                    <a:srgbClr val="3B3B3B"/>
                  </a:solidFill>
                  <a:highlight>
                    <a:srgbClr val="FFFFFF"/>
                  </a:highlight>
                  <a:latin typeface="Consolas"/>
                  <a:ea typeface="Consolas"/>
                  <a:cs typeface="Consolas"/>
                  <a:sym typeface="Consolas"/>
                </a:rPr>
                <a:t>: </a:t>
              </a:r>
              <a:r>
                <a:rPr lang="es-AR" sz="1050">
                  <a:solidFill>
                    <a:srgbClr val="B7734C"/>
                  </a:solidFill>
                  <a:highlight>
                    <a:srgbClr val="FFFFFF"/>
                  </a:highlight>
                  <a:latin typeface="Consolas"/>
                  <a:ea typeface="Consolas"/>
                  <a:cs typeface="Consolas"/>
                  <a:sym typeface="Consolas"/>
                </a:rPr>
                <a:t>left</a:t>
              </a:r>
              <a:r>
                <a:rPr lang="es-AR" sz="1050">
                  <a:solidFill>
                    <a:srgbClr val="3B3B3B"/>
                  </a:solidFill>
                  <a:highlight>
                    <a:srgbClr val="FFFFFF"/>
                  </a:highlight>
                  <a:latin typeface="Consolas"/>
                  <a:ea typeface="Consolas"/>
                  <a:cs typeface="Consolas"/>
                  <a:sym typeface="Consolas"/>
                </a:rPr>
                <a:t>;</a:t>
              </a:r>
              <a:br>
                <a:rPr lang="es-AR" sz="1050">
                  <a:solidFill>
                    <a:srgbClr val="3B3B3B"/>
                  </a:solidFill>
                  <a:highlight>
                    <a:srgbClr val="FFFFFF"/>
                  </a:highlight>
                  <a:latin typeface="Consolas"/>
                  <a:ea typeface="Consolas"/>
                  <a:cs typeface="Consolas"/>
                  <a:sym typeface="Consolas"/>
                </a:rPr>
              </a:br>
              <a:r>
                <a:rPr lang="es-AR" sz="1050">
                  <a:solidFill>
                    <a:srgbClr val="3B3B3B"/>
                  </a:solidFill>
                  <a:highlight>
                    <a:srgbClr val="FFFFFF"/>
                  </a:highlight>
                  <a:latin typeface="Consolas"/>
                  <a:ea typeface="Consolas"/>
                  <a:cs typeface="Consolas"/>
                  <a:sym typeface="Consolas"/>
                </a:rPr>
                <a:t>  </a:t>
              </a:r>
              <a:r>
                <a:rPr lang="es-AR" sz="1050">
                  <a:solidFill>
                    <a:srgbClr val="A535AE"/>
                  </a:solidFill>
                  <a:highlight>
                    <a:srgbClr val="FFFFFF"/>
                  </a:highlight>
                  <a:latin typeface="Consolas"/>
                  <a:ea typeface="Consolas"/>
                  <a:cs typeface="Consolas"/>
                  <a:sym typeface="Consolas"/>
                </a:rPr>
                <a:t>width</a:t>
              </a:r>
              <a:r>
                <a:rPr lang="es-AR" sz="1050">
                  <a:solidFill>
                    <a:srgbClr val="3B3B3B"/>
                  </a:solidFill>
                  <a:highlight>
                    <a:srgbClr val="FFFFFF"/>
                  </a:highlight>
                  <a:latin typeface="Consolas"/>
                  <a:ea typeface="Consolas"/>
                  <a:cs typeface="Consolas"/>
                  <a:sym typeface="Consolas"/>
                </a:rPr>
                <a:t>: </a:t>
              </a:r>
              <a:r>
                <a:rPr lang="es-AR" sz="1050">
                  <a:solidFill>
                    <a:srgbClr val="A8017E"/>
                  </a:solidFill>
                  <a:highlight>
                    <a:srgbClr val="FFFFFF"/>
                  </a:highlight>
                  <a:latin typeface="Consolas"/>
                  <a:ea typeface="Consolas"/>
                  <a:cs typeface="Consolas"/>
                  <a:sym typeface="Consolas"/>
                </a:rPr>
                <a:t>300</a:t>
              </a:r>
              <a:r>
                <a:rPr lang="es-AR" sz="1050" b="1">
                  <a:solidFill>
                    <a:srgbClr val="006699"/>
                  </a:solidFill>
                  <a:highlight>
                    <a:srgbClr val="FFFFFF"/>
                  </a:highlight>
                  <a:latin typeface="Consolas"/>
                  <a:ea typeface="Consolas"/>
                  <a:cs typeface="Consolas"/>
                  <a:sym typeface="Consolas"/>
                </a:rPr>
                <a:t>px</a:t>
              </a:r>
              <a:r>
                <a:rPr lang="es-AR" sz="1050">
                  <a:solidFill>
                    <a:srgbClr val="3B3B3B"/>
                  </a:solidFill>
                  <a:highlight>
                    <a:srgbClr val="FFFFFF"/>
                  </a:highlight>
                  <a:latin typeface="Consolas"/>
                  <a:ea typeface="Consolas"/>
                  <a:cs typeface="Consolas"/>
                  <a:sym typeface="Consolas"/>
                </a:rPr>
                <a:t>;</a:t>
              </a:r>
              <a:br>
                <a:rPr lang="es-AR" sz="1050">
                  <a:solidFill>
                    <a:srgbClr val="3B3B3B"/>
                  </a:solidFill>
                  <a:highlight>
                    <a:srgbClr val="FFFFFF"/>
                  </a:highlight>
                  <a:latin typeface="Consolas"/>
                  <a:ea typeface="Consolas"/>
                  <a:cs typeface="Consolas"/>
                  <a:sym typeface="Consolas"/>
                </a:rPr>
              </a:br>
              <a:r>
                <a:rPr lang="es-AR" sz="1050">
                  <a:solidFill>
                    <a:srgbClr val="3B3B3B"/>
                  </a:solidFill>
                  <a:highlight>
                    <a:srgbClr val="FFFFFF"/>
                  </a:highlight>
                  <a:latin typeface="Consolas"/>
                  <a:ea typeface="Consolas"/>
                  <a:cs typeface="Consolas"/>
                  <a:sym typeface="Consolas"/>
                </a:rPr>
                <a:t>  </a:t>
              </a:r>
              <a:r>
                <a:rPr lang="es-AR" sz="1050">
                  <a:solidFill>
                    <a:srgbClr val="A535AE"/>
                  </a:solidFill>
                  <a:highlight>
                    <a:srgbClr val="FFFFFF"/>
                  </a:highlight>
                  <a:latin typeface="Consolas"/>
                  <a:ea typeface="Consolas"/>
                  <a:cs typeface="Consolas"/>
                  <a:sym typeface="Consolas"/>
                </a:rPr>
                <a:t>background-color</a:t>
              </a:r>
              <a:r>
                <a:rPr lang="es-AR" sz="1050">
                  <a:solidFill>
                    <a:srgbClr val="3B3B3B"/>
                  </a:solidFill>
                  <a:highlight>
                    <a:srgbClr val="FFFFFF"/>
                  </a:highlight>
                  <a:latin typeface="Consolas"/>
                  <a:ea typeface="Consolas"/>
                  <a:cs typeface="Consolas"/>
                  <a:sym typeface="Consolas"/>
                </a:rPr>
                <a:t>: #666666;</a:t>
              </a:r>
              <a:br>
                <a:rPr lang="es-AR" sz="1050">
                  <a:solidFill>
                    <a:srgbClr val="3B3B3B"/>
                  </a:solidFill>
                  <a:highlight>
                    <a:srgbClr val="FFFFFF"/>
                  </a:highlight>
                  <a:latin typeface="Consolas"/>
                  <a:ea typeface="Consolas"/>
                  <a:cs typeface="Consolas"/>
                  <a:sym typeface="Consolas"/>
                </a:rPr>
              </a:br>
              <a:r>
                <a:rPr lang="es-AR" sz="1050">
                  <a:solidFill>
                    <a:srgbClr val="3B3B3B"/>
                  </a:solidFill>
                  <a:highlight>
                    <a:srgbClr val="FFFFFF"/>
                  </a:highlight>
                  <a:latin typeface="Consolas"/>
                  <a:ea typeface="Consolas"/>
                  <a:cs typeface="Consolas"/>
                  <a:sym typeface="Consolas"/>
                </a:rPr>
                <a:t>  </a:t>
              </a:r>
              <a:r>
                <a:rPr lang="es-AR" sz="1050">
                  <a:solidFill>
                    <a:srgbClr val="A535AE"/>
                  </a:solidFill>
                  <a:highlight>
                    <a:srgbClr val="FFFFFF"/>
                  </a:highlight>
                  <a:latin typeface="Consolas"/>
                  <a:ea typeface="Consolas"/>
                  <a:cs typeface="Consolas"/>
                  <a:sym typeface="Consolas"/>
                </a:rPr>
                <a:t>color</a:t>
              </a:r>
              <a:r>
                <a:rPr lang="es-AR" sz="1050">
                  <a:solidFill>
                    <a:srgbClr val="3B3B3B"/>
                  </a:solidFill>
                  <a:highlight>
                    <a:srgbClr val="FFFFFF"/>
                  </a:highlight>
                  <a:latin typeface="Consolas"/>
                  <a:ea typeface="Consolas"/>
                  <a:cs typeface="Consolas"/>
                  <a:sym typeface="Consolas"/>
                </a:rPr>
                <a:t>: </a:t>
              </a:r>
              <a:r>
                <a:rPr lang="es-AR" sz="1050">
                  <a:solidFill>
                    <a:srgbClr val="B7734C"/>
                  </a:solidFill>
                  <a:highlight>
                    <a:srgbClr val="FFFFFF"/>
                  </a:highlight>
                  <a:latin typeface="Consolas"/>
                  <a:ea typeface="Consolas"/>
                  <a:cs typeface="Consolas"/>
                  <a:sym typeface="Consolas"/>
                </a:rPr>
                <a:t>white</a:t>
              </a:r>
              <a:r>
                <a:rPr lang="es-AR" sz="1050">
                  <a:solidFill>
                    <a:srgbClr val="3B3B3B"/>
                  </a:solidFill>
                  <a:highlight>
                    <a:srgbClr val="FFFFFF"/>
                  </a:highlight>
                  <a:latin typeface="Consolas"/>
                  <a:ea typeface="Consolas"/>
                  <a:cs typeface="Consolas"/>
                  <a:sym typeface="Consolas"/>
                </a:rPr>
                <a:t>;</a:t>
              </a:r>
              <a:br>
                <a:rPr lang="es-AR" sz="1050">
                  <a:solidFill>
                    <a:srgbClr val="3B3B3B"/>
                  </a:solidFill>
                  <a:highlight>
                    <a:srgbClr val="FFFFFF"/>
                  </a:highlight>
                  <a:latin typeface="Consolas"/>
                  <a:ea typeface="Consolas"/>
                  <a:cs typeface="Consolas"/>
                  <a:sym typeface="Consolas"/>
                </a:rPr>
              </a:br>
              <a:r>
                <a:rPr lang="es-AR" sz="1050">
                  <a:solidFill>
                    <a:srgbClr val="3B3B3B"/>
                  </a:solidFill>
                  <a:highlight>
                    <a:srgbClr val="FFFFFF"/>
                  </a:highlight>
                  <a:latin typeface="Consolas"/>
                  <a:ea typeface="Consolas"/>
                  <a:cs typeface="Consolas"/>
                  <a:sym typeface="Consolas"/>
                </a:rPr>
                <a:t>}</a:t>
              </a:r>
              <a:endParaRPr sz="1050">
                <a:solidFill>
                  <a:srgbClr val="3B3B3B"/>
                </a:solidFill>
                <a:highlight>
                  <a:srgbClr val="FFFFFF"/>
                </a:highlight>
                <a:latin typeface="Consolas"/>
                <a:ea typeface="Consolas"/>
                <a:cs typeface="Consolas"/>
                <a:sym typeface="Consolas"/>
              </a:endParaRPr>
            </a:p>
          </p:txBody>
        </p:sp>
        <p:cxnSp>
          <p:nvCxnSpPr>
            <p:cNvPr id="453" name="Google Shape;453;p56"/>
            <p:cNvCxnSpPr/>
            <p:nvPr/>
          </p:nvCxnSpPr>
          <p:spPr>
            <a:xfrm>
              <a:off x="3444749" y="3423732"/>
              <a:ext cx="1139700" cy="687900"/>
            </a:xfrm>
            <a:prstGeom prst="straightConnector1">
              <a:avLst/>
            </a:prstGeom>
            <a:noFill/>
            <a:ln w="9525" cap="flat" cmpd="sng">
              <a:solidFill>
                <a:srgbClr val="000000"/>
              </a:solidFill>
              <a:prstDash val="solid"/>
              <a:round/>
              <a:headEnd type="none" w="med" len="med"/>
              <a:tailEnd type="stealth" w="med" len="med"/>
            </a:ln>
          </p:spPr>
        </p:cxnSp>
        <p:cxnSp>
          <p:nvCxnSpPr>
            <p:cNvPr id="454" name="Google Shape;454;p56"/>
            <p:cNvCxnSpPr/>
            <p:nvPr/>
          </p:nvCxnSpPr>
          <p:spPr>
            <a:xfrm rot="10800000" flipH="1">
              <a:off x="2048499" y="2653832"/>
              <a:ext cx="2925900" cy="615900"/>
            </a:xfrm>
            <a:prstGeom prst="straightConnector1">
              <a:avLst/>
            </a:prstGeom>
            <a:noFill/>
            <a:ln w="9525" cap="flat" cmpd="sng">
              <a:solidFill>
                <a:srgbClr val="000000"/>
              </a:solidFill>
              <a:prstDash val="solid"/>
              <a:round/>
              <a:headEnd type="none" w="med" len="med"/>
              <a:tailEnd type="stealth" w="med" len="med"/>
            </a:ln>
          </p:spPr>
        </p:cxn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7"/>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Flotar Elementos - Cosas Importantes</a:t>
            </a:r>
            <a:endParaRPr/>
          </a:p>
        </p:txBody>
      </p:sp>
      <p:sp>
        <p:nvSpPr>
          <p:cNvPr id="461" name="Google Shape;461;p57"/>
          <p:cNvSpPr txBox="1">
            <a:spLocks noGrp="1"/>
          </p:cNvSpPr>
          <p:nvPr>
            <p:ph type="body" idx="4294967295"/>
          </p:nvPr>
        </p:nvSpPr>
        <p:spPr>
          <a:xfrm>
            <a:off x="159300" y="1577850"/>
            <a:ext cx="8520600" cy="5144700"/>
          </a:xfrm>
          <a:prstGeom prst="rect">
            <a:avLst/>
          </a:prstGeom>
        </p:spPr>
        <p:txBody>
          <a:bodyPr spcFirstLastPara="1" wrap="square" lIns="91425" tIns="45700" rIns="91425" bIns="45700" anchor="t" anchorCtr="0">
            <a:noAutofit/>
          </a:bodyPr>
          <a:lstStyle/>
          <a:p>
            <a:pPr marL="457200" lvl="0" indent="-406400" algn="l" rtl="0">
              <a:lnSpc>
                <a:spcPct val="100000"/>
              </a:lnSpc>
              <a:spcBef>
                <a:spcPts val="1000"/>
              </a:spcBef>
              <a:spcAft>
                <a:spcPts val="0"/>
              </a:spcAft>
              <a:buClr>
                <a:schemeClr val="dk1"/>
              </a:buClr>
              <a:buSzPts val="2800"/>
              <a:buChar char="•"/>
            </a:pPr>
            <a:r>
              <a:rPr lang="es-AR">
                <a:solidFill>
                  <a:schemeClr val="dk1"/>
                </a:solidFill>
              </a:rPr>
              <a:t>Cuando se flotan elementos, van a ir hasta el borde de su contenedor padre.</a:t>
            </a:r>
            <a:endParaRPr>
              <a:solidFill>
                <a:schemeClr val="dk1"/>
              </a:solidFill>
            </a:endParaRPr>
          </a:p>
          <a:p>
            <a:pPr marL="0" lvl="0" indent="0" algn="l" rtl="0">
              <a:lnSpc>
                <a:spcPct val="100000"/>
              </a:lnSpc>
              <a:spcBef>
                <a:spcPts val="1000"/>
              </a:spcBef>
              <a:spcAft>
                <a:spcPts val="0"/>
              </a:spcAft>
              <a:buClr>
                <a:schemeClr val="dk1"/>
              </a:buClr>
              <a:buSzPts val="1100"/>
              <a:buFont typeface="Arial"/>
              <a:buNone/>
            </a:pPr>
            <a:endParaRPr>
              <a:solidFill>
                <a:schemeClr val="dk1"/>
              </a:solidFill>
            </a:endParaRPr>
          </a:p>
          <a:p>
            <a:pPr marL="457200" lvl="0" indent="-406400" algn="l" rtl="0">
              <a:lnSpc>
                <a:spcPct val="100000"/>
              </a:lnSpc>
              <a:spcBef>
                <a:spcPts val="1000"/>
              </a:spcBef>
              <a:spcAft>
                <a:spcPts val="0"/>
              </a:spcAft>
              <a:buClr>
                <a:schemeClr val="dk1"/>
              </a:buClr>
              <a:buSzPts val="2800"/>
              <a:buChar char="•"/>
            </a:pPr>
            <a:r>
              <a:rPr lang="es-AR">
                <a:solidFill>
                  <a:schemeClr val="dk1"/>
                </a:solidFill>
              </a:rPr>
              <a:t>Si no tiene padre, va a ir hasta el borde de la página.</a:t>
            </a:r>
            <a:endParaRPr>
              <a:solidFill>
                <a:schemeClr val="dk1"/>
              </a:solidFill>
            </a:endParaRPr>
          </a:p>
          <a:p>
            <a:pPr marL="0" lvl="0" indent="0" algn="l" rtl="0">
              <a:lnSpc>
                <a:spcPct val="100000"/>
              </a:lnSpc>
              <a:spcBef>
                <a:spcPts val="1000"/>
              </a:spcBef>
              <a:spcAft>
                <a:spcPts val="0"/>
              </a:spcAft>
              <a:buClr>
                <a:schemeClr val="dk1"/>
              </a:buClr>
              <a:buSzPts val="1100"/>
              <a:buFont typeface="Arial"/>
              <a:buNone/>
            </a:pPr>
            <a:endParaRPr>
              <a:solidFill>
                <a:schemeClr val="dk1"/>
              </a:solidFill>
            </a:endParaRPr>
          </a:p>
          <a:p>
            <a:pPr marL="457200" lvl="0" indent="-406400" algn="l" rtl="0">
              <a:lnSpc>
                <a:spcPct val="100000"/>
              </a:lnSpc>
              <a:spcBef>
                <a:spcPts val="1000"/>
              </a:spcBef>
              <a:spcAft>
                <a:spcPts val="0"/>
              </a:spcAft>
              <a:buClr>
                <a:schemeClr val="dk1"/>
              </a:buClr>
              <a:buSzPts val="2800"/>
              <a:buChar char="•"/>
            </a:pPr>
            <a:r>
              <a:rPr lang="es-AR">
                <a:solidFill>
                  <a:schemeClr val="dk1"/>
                </a:solidFill>
              </a:rPr>
              <a:t>Si tengo muchos elementos flotados a la derecha, se van a acomodar uno al lado de otro según el flujo de la misma página.</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58"/>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Limpiando elementos flotados</a:t>
            </a:r>
            <a:endParaRPr/>
          </a:p>
        </p:txBody>
      </p:sp>
      <p:sp>
        <p:nvSpPr>
          <p:cNvPr id="467" name="Google Shape;467;p58"/>
          <p:cNvSpPr txBox="1">
            <a:spLocks noGrp="1"/>
          </p:cNvSpPr>
          <p:nvPr>
            <p:ph type="body" idx="4294967295"/>
          </p:nvPr>
        </p:nvSpPr>
        <p:spPr>
          <a:xfrm>
            <a:off x="173125" y="1265075"/>
            <a:ext cx="8895300" cy="5152800"/>
          </a:xfrm>
          <a:prstGeom prst="rect">
            <a:avLst/>
          </a:prstGeom>
        </p:spPr>
        <p:txBody>
          <a:bodyPr spcFirstLastPara="1" wrap="square" lIns="91425" tIns="45700" rIns="91425" bIns="45700" anchor="t" anchorCtr="0">
            <a:noAutofit/>
          </a:bodyPr>
          <a:lstStyle/>
          <a:p>
            <a:pPr marL="457200" lvl="0" indent="-406400" algn="l" rtl="0">
              <a:lnSpc>
                <a:spcPct val="115000"/>
              </a:lnSpc>
              <a:spcBef>
                <a:spcPts val="1000"/>
              </a:spcBef>
              <a:spcAft>
                <a:spcPts val="0"/>
              </a:spcAft>
              <a:buClr>
                <a:schemeClr val="dk1"/>
              </a:buClr>
              <a:buSzPts val="2800"/>
              <a:buChar char="•"/>
            </a:pPr>
            <a:r>
              <a:rPr lang="es-AR">
                <a:solidFill>
                  <a:schemeClr val="dk1"/>
                </a:solidFill>
              </a:rPr>
              <a:t>Cuando un elemento es flotado, rompe con el flujo normal de la página. </a:t>
            </a:r>
            <a:endParaRPr>
              <a:solidFill>
                <a:schemeClr val="dk1"/>
              </a:solidFill>
            </a:endParaRPr>
          </a:p>
          <a:p>
            <a:pPr marL="457200" lvl="0" indent="-406400" algn="l" rtl="0">
              <a:lnSpc>
                <a:spcPct val="115000"/>
              </a:lnSpc>
              <a:spcBef>
                <a:spcPts val="0"/>
              </a:spcBef>
              <a:spcAft>
                <a:spcPts val="0"/>
              </a:spcAft>
              <a:buClr>
                <a:schemeClr val="dk1"/>
              </a:buClr>
              <a:buSzPts val="2800"/>
              <a:buChar char="•"/>
            </a:pPr>
            <a:r>
              <a:rPr lang="es-AR">
                <a:solidFill>
                  <a:schemeClr val="dk1"/>
                </a:solidFill>
              </a:rPr>
              <a:t>A veces esto es bueno y esperable.</a:t>
            </a:r>
            <a:endParaRPr>
              <a:solidFill>
                <a:schemeClr val="dk1"/>
              </a:solidFill>
            </a:endParaRPr>
          </a:p>
          <a:p>
            <a:pPr marL="457200" lvl="0" indent="-406400" algn="l" rtl="0">
              <a:lnSpc>
                <a:spcPct val="115000"/>
              </a:lnSpc>
              <a:spcBef>
                <a:spcPts val="0"/>
              </a:spcBef>
              <a:spcAft>
                <a:spcPts val="0"/>
              </a:spcAft>
              <a:buClr>
                <a:schemeClr val="dk1"/>
              </a:buClr>
              <a:buSzPts val="2800"/>
              <a:buChar char="•"/>
            </a:pPr>
            <a:r>
              <a:rPr lang="es-AR">
                <a:solidFill>
                  <a:schemeClr val="dk1"/>
                </a:solidFill>
              </a:rPr>
              <a:t>Para poder flotar un elemento y luego</a:t>
            </a:r>
            <a:endParaRPr>
              <a:solidFill>
                <a:schemeClr val="dk1"/>
              </a:solidFill>
            </a:endParaRPr>
          </a:p>
          <a:p>
            <a:pPr marL="457200" lvl="0" indent="0" algn="l" rtl="0">
              <a:lnSpc>
                <a:spcPct val="115000"/>
              </a:lnSpc>
              <a:spcBef>
                <a:spcPts val="1000"/>
              </a:spcBef>
              <a:spcAft>
                <a:spcPts val="0"/>
              </a:spcAft>
              <a:buNone/>
            </a:pPr>
            <a:r>
              <a:rPr lang="es-AR">
                <a:solidFill>
                  <a:schemeClr val="dk1"/>
                </a:solidFill>
              </a:rPr>
              <a:t>volver al flujo normal de la página siempre</a:t>
            </a:r>
            <a:endParaRPr>
              <a:solidFill>
                <a:schemeClr val="dk1"/>
              </a:solidFill>
            </a:endParaRPr>
          </a:p>
          <a:p>
            <a:pPr marL="457200" lvl="0" indent="0" algn="l" rtl="0">
              <a:lnSpc>
                <a:spcPct val="115000"/>
              </a:lnSpc>
              <a:spcBef>
                <a:spcPts val="1000"/>
              </a:spcBef>
              <a:spcAft>
                <a:spcPts val="0"/>
              </a:spcAft>
              <a:buNone/>
            </a:pPr>
            <a:r>
              <a:rPr lang="es-AR">
                <a:solidFill>
                  <a:schemeClr val="dk1"/>
                </a:solidFill>
              </a:rPr>
              <a:t>usar la propiedad “</a:t>
            </a:r>
            <a:r>
              <a:rPr lang="es-AR" b="1">
                <a:solidFill>
                  <a:schemeClr val="dk1"/>
                </a:solidFill>
              </a:rPr>
              <a:t>clear</a:t>
            </a:r>
            <a:r>
              <a:rPr lang="es-AR">
                <a:solidFill>
                  <a:schemeClr val="dk1"/>
                </a:solidFill>
              </a:rPr>
              <a:t>”.</a:t>
            </a:r>
            <a:endParaRPr>
              <a:solidFill>
                <a:schemeClr val="dk1"/>
              </a:solidFill>
            </a:endParaRPr>
          </a:p>
          <a:p>
            <a:pPr marL="457200" lvl="0" indent="-406400" algn="l" rtl="0">
              <a:lnSpc>
                <a:spcPct val="115000"/>
              </a:lnSpc>
              <a:spcBef>
                <a:spcPts val="1000"/>
              </a:spcBef>
              <a:spcAft>
                <a:spcPts val="0"/>
              </a:spcAft>
              <a:buClr>
                <a:schemeClr val="dk1"/>
              </a:buClr>
              <a:buSzPts val="2800"/>
              <a:buChar char="•"/>
            </a:pPr>
            <a:r>
              <a:rPr lang="es-AR">
                <a:solidFill>
                  <a:schemeClr val="dk1"/>
                </a:solidFill>
              </a:rPr>
              <a:t>Cuando un elemento tiene esa propiedad, a partir de ese punto en adelante la página vuelve al flujo normal.</a:t>
            </a:r>
            <a:endParaRPr>
              <a:solidFill>
                <a:schemeClr val="dk1"/>
              </a:solidFill>
            </a:endParaRPr>
          </a:p>
          <a:p>
            <a:pPr marL="0" lvl="0" indent="0" algn="l" rtl="0">
              <a:spcBef>
                <a:spcPts val="1000"/>
              </a:spcBef>
              <a:spcAft>
                <a:spcPts val="0"/>
              </a:spcAft>
              <a:buNone/>
            </a:pPr>
            <a:endParaRPr>
              <a:solidFill>
                <a:schemeClr val="dk1"/>
              </a:solidFill>
            </a:endParaRPr>
          </a:p>
        </p:txBody>
      </p:sp>
      <p:sp>
        <p:nvSpPr>
          <p:cNvPr id="468" name="Google Shape;468;p58"/>
          <p:cNvSpPr txBox="1"/>
          <p:nvPr/>
        </p:nvSpPr>
        <p:spPr>
          <a:xfrm>
            <a:off x="4336800" y="6218700"/>
            <a:ext cx="4807200" cy="639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None/>
            </a:pPr>
            <a:r>
              <a:rPr lang="es-AR">
                <a:solidFill>
                  <a:schemeClr val="dk1"/>
                </a:solidFill>
              </a:rPr>
              <a:t>Ref: </a:t>
            </a:r>
            <a:r>
              <a:rPr lang="es-AR" u="sng">
                <a:solidFill>
                  <a:schemeClr val="hlink"/>
                </a:solidFill>
                <a:hlinkClick r:id="rId3"/>
              </a:rPr>
              <a:t>https://developer.mozilla.org/en/docs/Web/CSS/clear</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61"/>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Sugerencia</a:t>
            </a:r>
            <a:endParaRPr/>
          </a:p>
        </p:txBody>
      </p:sp>
      <p:sp>
        <p:nvSpPr>
          <p:cNvPr id="488" name="Google Shape;488;p61"/>
          <p:cNvSpPr txBox="1">
            <a:spLocks noGrp="1"/>
          </p:cNvSpPr>
          <p:nvPr>
            <p:ph type="body" idx="4294967295"/>
          </p:nvPr>
        </p:nvSpPr>
        <p:spPr>
          <a:xfrm>
            <a:off x="215550" y="1979425"/>
            <a:ext cx="4992000" cy="2046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a:t>Hacer un </a:t>
            </a:r>
            <a:r>
              <a:rPr lang="es-AR" b="1"/>
              <a:t>diagrama del layout en papel, </a:t>
            </a:r>
            <a:r>
              <a:rPr lang="es-AR"/>
              <a:t>lo más completo posible y con sus medidas. (wireframe)</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489" name="Google Shape;489;p61"/>
          <p:cNvPicPr preferRelativeResize="0"/>
          <p:nvPr/>
        </p:nvPicPr>
        <p:blipFill rotWithShape="1">
          <a:blip r:embed="rId3">
            <a:alphaModFix/>
          </a:blip>
          <a:srcRect l="12334" t="9264"/>
          <a:stretch/>
        </p:blipFill>
        <p:spPr>
          <a:xfrm>
            <a:off x="5207600" y="1265825"/>
            <a:ext cx="3641775" cy="3813550"/>
          </a:xfrm>
          <a:prstGeom prst="rect">
            <a:avLst/>
          </a:prstGeom>
          <a:noFill/>
          <a:ln>
            <a:noFill/>
          </a:ln>
        </p:spPr>
      </p:pic>
      <p:sp>
        <p:nvSpPr>
          <p:cNvPr id="490" name="Google Shape;490;p61"/>
          <p:cNvSpPr txBox="1"/>
          <p:nvPr/>
        </p:nvSpPr>
        <p:spPr>
          <a:xfrm>
            <a:off x="291750" y="4879500"/>
            <a:ext cx="6281100" cy="1743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AR" sz="2400">
                <a:solidFill>
                  <a:schemeClr val="dk1"/>
                </a:solidFill>
                <a:latin typeface="Proxima Nova"/>
                <a:ea typeface="Proxima Nova"/>
                <a:cs typeface="Proxima Nova"/>
                <a:sym typeface="Proxima Nova"/>
              </a:rPr>
              <a:t>Un vez que se tiene una idea clara del diseño que se desea lograr, comenzar a escribir código para ajustarlo al diseño.</a:t>
            </a:r>
            <a:endParaRPr sz="2400">
              <a:solidFill>
                <a:schemeClr val="dk1"/>
              </a:solidFill>
              <a:latin typeface="Proxima Nova"/>
              <a:ea typeface="Proxima Nova"/>
              <a:cs typeface="Proxima Nova"/>
              <a:sym typeface="Proxima Nov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64"/>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Referencias</a:t>
            </a:r>
            <a:endParaRPr/>
          </a:p>
        </p:txBody>
      </p:sp>
      <p:sp>
        <p:nvSpPr>
          <p:cNvPr id="510" name="Google Shape;510;p64"/>
          <p:cNvSpPr txBox="1">
            <a:spLocks noGrp="1"/>
          </p:cNvSpPr>
          <p:nvPr>
            <p:ph type="body" idx="4294967295"/>
          </p:nvPr>
        </p:nvSpPr>
        <p:spPr>
          <a:xfrm>
            <a:off x="354950" y="5696325"/>
            <a:ext cx="8520600" cy="478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sz="1800"/>
              <a:t>Unidades en CSS </a:t>
            </a:r>
            <a:r>
              <a:rPr lang="es-AR" sz="1800" u="sng">
                <a:solidFill>
                  <a:schemeClr val="hlink"/>
                </a:solidFill>
                <a:hlinkClick r:id="rId3"/>
              </a:rPr>
              <a:t>https://www.w3.org/Style/Examples/007/units.en.html</a:t>
            </a:r>
            <a:endParaRPr sz="1800"/>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pic>
        <p:nvPicPr>
          <p:cNvPr id="511" name="Google Shape;511;p64" descr="HTML_and_CSS_Jon_Duckett.jpg"/>
          <p:cNvPicPr preferRelativeResize="0"/>
          <p:nvPr/>
        </p:nvPicPr>
        <p:blipFill>
          <a:blip r:embed="rId4">
            <a:alphaModFix/>
          </a:blip>
          <a:stretch>
            <a:fillRect/>
          </a:stretch>
        </p:blipFill>
        <p:spPr>
          <a:xfrm>
            <a:off x="408225" y="1245112"/>
            <a:ext cx="1387564" cy="1742700"/>
          </a:xfrm>
          <a:prstGeom prst="rect">
            <a:avLst/>
          </a:prstGeom>
          <a:noFill/>
          <a:ln>
            <a:noFill/>
          </a:ln>
        </p:spPr>
      </p:pic>
      <p:sp>
        <p:nvSpPr>
          <p:cNvPr id="512" name="Google Shape;512;p64"/>
          <p:cNvSpPr txBox="1">
            <a:spLocks noGrp="1"/>
          </p:cNvSpPr>
          <p:nvPr>
            <p:ph type="body" idx="4294967295"/>
          </p:nvPr>
        </p:nvSpPr>
        <p:spPr>
          <a:xfrm>
            <a:off x="2196950" y="1132750"/>
            <a:ext cx="6678600" cy="2177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dirty="0"/>
              <a:t>HTML &amp; CSS - </a:t>
            </a:r>
            <a:r>
              <a:rPr lang="es-AR" dirty="0" err="1"/>
              <a:t>Design</a:t>
            </a:r>
            <a:r>
              <a:rPr lang="es-AR" dirty="0"/>
              <a:t> and </a:t>
            </a:r>
            <a:r>
              <a:rPr lang="es-AR" dirty="0" err="1"/>
              <a:t>Build</a:t>
            </a:r>
            <a:r>
              <a:rPr lang="es-AR" dirty="0"/>
              <a:t> </a:t>
            </a:r>
            <a:r>
              <a:rPr lang="es-AR" dirty="0" err="1"/>
              <a:t>Websites</a:t>
            </a:r>
            <a:r>
              <a:rPr lang="es-AR" dirty="0"/>
              <a:t>.</a:t>
            </a:r>
            <a:endParaRPr dirty="0"/>
          </a:p>
          <a:p>
            <a:pPr marL="0" lvl="0" indent="0" algn="l" rtl="0">
              <a:spcBef>
                <a:spcPts val="1000"/>
              </a:spcBef>
              <a:spcAft>
                <a:spcPts val="0"/>
              </a:spcAft>
              <a:buNone/>
            </a:pPr>
            <a:r>
              <a:rPr lang="es-AR" dirty="0"/>
              <a:t>JON DUCKETT</a:t>
            </a:r>
            <a:endParaRPr dirty="0"/>
          </a:p>
          <a:p>
            <a:pPr marL="0" lvl="0" indent="0" algn="l" rtl="0">
              <a:spcBef>
                <a:spcPts val="1000"/>
              </a:spcBef>
              <a:spcAft>
                <a:spcPts val="0"/>
              </a:spcAft>
              <a:buNone/>
            </a:pPr>
            <a:r>
              <a:rPr lang="es-AR" sz="1600" u="sng" dirty="0">
                <a:solidFill>
                  <a:schemeClr val="hlink"/>
                </a:solidFill>
                <a:hlinkClick r:id="rId5"/>
              </a:rPr>
              <a:t>https://drive.google.com/open?id=0B4N5SXjhTVLtMnItSkpNTXktaEE</a:t>
            </a:r>
            <a:endParaRPr sz="1600"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p:txBody>
      </p:sp>
      <p:pic>
        <p:nvPicPr>
          <p:cNvPr id="513" name="Google Shape;513;p64" descr="CSS_the_Missing_Manual.jpg"/>
          <p:cNvPicPr preferRelativeResize="0"/>
          <p:nvPr/>
        </p:nvPicPr>
        <p:blipFill>
          <a:blip r:embed="rId6">
            <a:alphaModFix/>
          </a:blip>
          <a:stretch>
            <a:fillRect/>
          </a:stretch>
        </p:blipFill>
        <p:spPr>
          <a:xfrm>
            <a:off x="6877164" y="3421739"/>
            <a:ext cx="1299976" cy="1707024"/>
          </a:xfrm>
          <a:prstGeom prst="rect">
            <a:avLst/>
          </a:prstGeom>
          <a:noFill/>
          <a:ln>
            <a:noFill/>
          </a:ln>
        </p:spPr>
      </p:pic>
      <p:sp>
        <p:nvSpPr>
          <p:cNvPr id="514" name="Google Shape;514;p64"/>
          <p:cNvSpPr txBox="1">
            <a:spLocks noGrp="1"/>
          </p:cNvSpPr>
          <p:nvPr>
            <p:ph type="body" idx="4294967295"/>
          </p:nvPr>
        </p:nvSpPr>
        <p:spPr>
          <a:xfrm>
            <a:off x="0" y="3472151"/>
            <a:ext cx="6678600" cy="1606200"/>
          </a:xfrm>
          <a:prstGeom prst="rect">
            <a:avLst/>
          </a:prstGeom>
        </p:spPr>
        <p:txBody>
          <a:bodyPr spcFirstLastPara="1" wrap="square" lIns="91425" tIns="45700" rIns="91425" bIns="45700" anchor="t" anchorCtr="0">
            <a:noAutofit/>
          </a:bodyPr>
          <a:lstStyle/>
          <a:p>
            <a:pPr marL="0" lvl="0" indent="0" algn="r" rtl="0">
              <a:spcBef>
                <a:spcPts val="1000"/>
              </a:spcBef>
              <a:spcAft>
                <a:spcPts val="0"/>
              </a:spcAft>
              <a:buNone/>
            </a:pPr>
            <a:r>
              <a:rPr lang="es-AR" dirty="0"/>
              <a:t>CSS - </a:t>
            </a:r>
            <a:r>
              <a:rPr lang="es-AR" dirty="0" err="1"/>
              <a:t>the</a:t>
            </a:r>
            <a:r>
              <a:rPr lang="es-AR" dirty="0"/>
              <a:t> </a:t>
            </a:r>
            <a:r>
              <a:rPr lang="es-AR" dirty="0" err="1"/>
              <a:t>missing</a:t>
            </a:r>
            <a:r>
              <a:rPr lang="es-AR" dirty="0"/>
              <a:t> manual. </a:t>
            </a:r>
            <a:endParaRPr dirty="0"/>
          </a:p>
          <a:p>
            <a:pPr marL="0" lvl="0" indent="0" algn="r" rtl="0">
              <a:spcBef>
                <a:spcPts val="1000"/>
              </a:spcBef>
              <a:spcAft>
                <a:spcPts val="0"/>
              </a:spcAft>
              <a:buNone/>
            </a:pPr>
            <a:r>
              <a:rPr lang="es-AR" dirty="0"/>
              <a:t>DAVID SAWYER MCFARLAND</a:t>
            </a:r>
            <a:endParaRPr dirty="0"/>
          </a:p>
          <a:p>
            <a:pPr marL="0" lvl="0" indent="0" algn="r" rtl="0">
              <a:spcBef>
                <a:spcPts val="1000"/>
              </a:spcBef>
              <a:spcAft>
                <a:spcPts val="0"/>
              </a:spcAft>
              <a:buNone/>
            </a:pPr>
            <a:r>
              <a:rPr lang="es-AR" sz="1600" u="sng" dirty="0">
                <a:solidFill>
                  <a:schemeClr val="hlink"/>
                </a:solidFill>
                <a:hlinkClick r:id="rId7"/>
              </a:rPr>
              <a:t>https://drive.google.com/open?id=0B4N5SXjhTVLtaWJDWDlaR3BJTkk</a:t>
            </a:r>
            <a:endParaRPr sz="1600" dirty="0"/>
          </a:p>
          <a:p>
            <a:pPr marL="0" lvl="0" indent="0" algn="l" rtl="0">
              <a:spcBef>
                <a:spcPts val="1000"/>
              </a:spcBef>
              <a:spcAft>
                <a:spcPts val="0"/>
              </a:spcAft>
              <a:buNone/>
            </a:pPr>
            <a:endParaRPr dirty="0"/>
          </a:p>
          <a:p>
            <a:pPr marL="0" lvl="0" indent="0" algn="l" rtl="0">
              <a:spcBef>
                <a:spcPts val="1000"/>
              </a:spcBef>
              <a:spcAft>
                <a:spcPts val="0"/>
              </a:spcAft>
              <a:buNone/>
            </a:pPr>
            <a:endParaRPr dirty="0"/>
          </a:p>
          <a:p>
            <a:pPr marL="0" lvl="0" indent="0" algn="l" rtl="0">
              <a:spcBef>
                <a:spcPts val="1000"/>
              </a:spcBef>
              <a:spcAft>
                <a:spcPts val="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7"/>
          <p:cNvSpPr txBox="1">
            <a:spLocks noGrp="1"/>
          </p:cNvSpPr>
          <p:nvPr>
            <p:ph type="title"/>
          </p:nvPr>
        </p:nvSpPr>
        <p:spPr>
          <a:xfrm>
            <a:off x="628638" y="164525"/>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DocType</a:t>
            </a:r>
            <a:endParaRPr/>
          </a:p>
        </p:txBody>
      </p:sp>
      <p:sp>
        <p:nvSpPr>
          <p:cNvPr id="289" name="Google Shape;289;p37"/>
          <p:cNvSpPr txBox="1">
            <a:spLocks noGrp="1"/>
          </p:cNvSpPr>
          <p:nvPr>
            <p:ph type="body" idx="4294967295"/>
          </p:nvPr>
        </p:nvSpPr>
        <p:spPr>
          <a:xfrm>
            <a:off x="311700" y="1384925"/>
            <a:ext cx="8520600" cy="50328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s-AR"/>
              <a:t>Es usado para decirle al navegador que versión de HTML va a usar el documento.</a:t>
            </a:r>
            <a:endParaRPr/>
          </a:p>
          <a:p>
            <a:pPr marL="457200" lvl="0" indent="-406400" algn="l" rtl="0">
              <a:spcBef>
                <a:spcPts val="1000"/>
              </a:spcBef>
              <a:spcAft>
                <a:spcPts val="0"/>
              </a:spcAft>
              <a:buSzPts val="2800"/>
              <a:buChar char="●"/>
            </a:pPr>
            <a:r>
              <a:rPr lang="es-AR"/>
              <a:t>Siempre va al comienzo del documento.</a:t>
            </a:r>
            <a:endParaRPr/>
          </a:p>
          <a:p>
            <a:pPr marL="457200" lvl="0" indent="-406400" algn="l" rtl="0">
              <a:spcBef>
                <a:spcPts val="1000"/>
              </a:spcBef>
              <a:spcAft>
                <a:spcPts val="0"/>
              </a:spcAft>
              <a:buSzPts val="2800"/>
              <a:buChar char="●"/>
            </a:pPr>
            <a:r>
              <a:rPr lang="es-AR"/>
              <a:t>No es un tag de HTML</a:t>
            </a:r>
            <a:endParaRPr/>
          </a:p>
          <a:p>
            <a:pPr marL="457200" lvl="0" indent="-406400" algn="l" rtl="0">
              <a:spcBef>
                <a:spcPts val="1000"/>
              </a:spcBef>
              <a:spcAft>
                <a:spcPts val="0"/>
              </a:spcAft>
              <a:buSzPts val="2800"/>
              <a:buChar char="●"/>
            </a:pPr>
            <a:r>
              <a:rPr lang="es-AR"/>
              <a:t>En HTML 5 es siempre el mismo</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ctr" rtl="0">
              <a:spcBef>
                <a:spcPts val="1000"/>
              </a:spcBef>
              <a:spcAft>
                <a:spcPts val="0"/>
              </a:spcAft>
              <a:buClr>
                <a:schemeClr val="dk1"/>
              </a:buClr>
              <a:buSzPts val="1100"/>
              <a:buFont typeface="Arial"/>
              <a:buNone/>
            </a:pPr>
            <a:endParaRPr sz="2000"/>
          </a:p>
          <a:p>
            <a:pPr marL="0" lvl="0" indent="0" algn="l" rtl="0">
              <a:spcBef>
                <a:spcPts val="1000"/>
              </a:spcBef>
              <a:spcAft>
                <a:spcPts val="0"/>
              </a:spcAft>
              <a:buNone/>
            </a:pPr>
            <a:endParaRPr/>
          </a:p>
        </p:txBody>
      </p:sp>
      <p:sp>
        <p:nvSpPr>
          <p:cNvPr id="290" name="Google Shape;290;p37"/>
          <p:cNvSpPr txBox="1"/>
          <p:nvPr/>
        </p:nvSpPr>
        <p:spPr>
          <a:xfrm>
            <a:off x="4252150" y="6368825"/>
            <a:ext cx="4891800" cy="489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300"/>
              </a:spcAft>
              <a:buNone/>
            </a:pPr>
            <a:r>
              <a:rPr lang="es-AR" u="sng">
                <a:solidFill>
                  <a:schemeClr val="hlink"/>
                </a:solidFill>
                <a:latin typeface="Proxima Nova"/>
                <a:ea typeface="Proxima Nova"/>
                <a:cs typeface="Proxima Nova"/>
                <a:sym typeface="Proxima Nova"/>
                <a:hlinkClick r:id="rId3"/>
              </a:rPr>
              <a:t>https://developer.mozilla.org/en-US/docs/Glossary/Doctype</a:t>
            </a:r>
            <a:endParaRPr/>
          </a:p>
        </p:txBody>
      </p:sp>
      <p:sp>
        <p:nvSpPr>
          <p:cNvPr id="291" name="Google Shape;291;p37"/>
          <p:cNvSpPr txBox="1"/>
          <p:nvPr/>
        </p:nvSpPr>
        <p:spPr>
          <a:xfrm>
            <a:off x="1900950" y="3550300"/>
            <a:ext cx="5037300" cy="14670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AR" sz="2400">
                <a:solidFill>
                  <a:schemeClr val="dk2"/>
                </a:solidFill>
                <a:latin typeface="Proxima Nova Semibold"/>
                <a:ea typeface="Proxima Nova Semibold"/>
                <a:cs typeface="Proxima Nova Semibold"/>
                <a:sym typeface="Proxima Nova Semibold"/>
              </a:rPr>
              <a:t>&lt;!DOCTYPE html&gt;</a:t>
            </a:r>
            <a:endParaRPr/>
          </a:p>
        </p:txBody>
      </p:sp>
      <p:sp>
        <p:nvSpPr>
          <p:cNvPr id="292" name="Google Shape;292;p37"/>
          <p:cNvSpPr txBox="1"/>
          <p:nvPr/>
        </p:nvSpPr>
        <p:spPr>
          <a:xfrm>
            <a:off x="449700" y="4609525"/>
            <a:ext cx="7939800" cy="1341300"/>
          </a:xfrm>
          <a:prstGeom prst="rect">
            <a:avLst/>
          </a:prstGeom>
          <a:no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s-AR" sz="2000" b="1">
                <a:solidFill>
                  <a:schemeClr val="dk1"/>
                </a:solidFill>
                <a:latin typeface="Proxima Nova"/>
                <a:ea typeface="Proxima Nova"/>
                <a:cs typeface="Proxima Nova"/>
                <a:sym typeface="Proxima Nova"/>
              </a:rPr>
              <a:t>Siempre agregar el doctype </a:t>
            </a:r>
            <a:r>
              <a:rPr lang="es-AR" sz="2000">
                <a:solidFill>
                  <a:schemeClr val="dk1"/>
                </a:solidFill>
                <a:latin typeface="Proxima Nova"/>
                <a:ea typeface="Proxima Nova"/>
                <a:cs typeface="Proxima Nova"/>
                <a:sym typeface="Proxima Nova"/>
              </a:rPr>
              <a:t>al documento de HTML, para que el browser se de cuenta que tipo de HTML va a recibir y lo pueda mostrar correctamente.</a:t>
            </a:r>
            <a:endParaRPr/>
          </a:p>
        </p:txBody>
      </p:sp>
      <p:sp>
        <p:nvSpPr>
          <p:cNvPr id="293" name="Google Shape;293;p37"/>
          <p:cNvSpPr/>
          <p:nvPr/>
        </p:nvSpPr>
        <p:spPr>
          <a:xfrm rot="-1240207">
            <a:off x="7167443" y="5474285"/>
            <a:ext cx="1834062" cy="727916"/>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4"/>
          <p:cNvSpPr txBox="1">
            <a:spLocks noGrp="1"/>
          </p:cNvSpPr>
          <p:nvPr>
            <p:ph type="ctrTitle"/>
          </p:nvPr>
        </p:nvSpPr>
        <p:spPr>
          <a:xfrm>
            <a:off x="92375" y="0"/>
            <a:ext cx="8962200" cy="8073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
              <a:t>Frameworks  CSS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title"/>
          </p:nvPr>
        </p:nvSpPr>
        <p:spPr>
          <a:xfrm>
            <a:off x="628663" y="1233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Qué es un framework?</a:t>
            </a:r>
            <a:endParaRPr/>
          </a:p>
        </p:txBody>
      </p:sp>
      <p:sp>
        <p:nvSpPr>
          <p:cNvPr id="192" name="Google Shape;192;p25"/>
          <p:cNvSpPr txBox="1">
            <a:spLocks noGrp="1"/>
          </p:cNvSpPr>
          <p:nvPr>
            <p:ph type="body" idx="4294967295"/>
          </p:nvPr>
        </p:nvSpPr>
        <p:spPr>
          <a:xfrm>
            <a:off x="235500" y="1102449"/>
            <a:ext cx="8520600" cy="27063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 i="1" dirty="0">
                <a:solidFill>
                  <a:srgbClr val="000000"/>
                </a:solidFill>
              </a:rPr>
              <a:t>Es una estructura conceptual y tecnológica de soporte definido, normalmente con artefactos o módulos de software concretos, que puede servir de base para la organización y desarrollo de software. Puede incluir soporte de programas, bibliotecas y otras herramientas para así ayudar a desarrollar y unir los diferentes componentes de un proyecto.</a:t>
            </a:r>
            <a:endParaRPr i="1" dirty="0">
              <a:solidFill>
                <a:srgbClr val="000000"/>
              </a:solidFill>
            </a:endParaRPr>
          </a:p>
        </p:txBody>
      </p:sp>
      <p:pic>
        <p:nvPicPr>
          <p:cNvPr id="193" name="Google Shape;193;p25"/>
          <p:cNvPicPr preferRelativeResize="0"/>
          <p:nvPr/>
        </p:nvPicPr>
        <p:blipFill>
          <a:blip r:embed="rId3">
            <a:alphaModFix/>
          </a:blip>
          <a:stretch>
            <a:fillRect/>
          </a:stretch>
        </p:blipFill>
        <p:spPr>
          <a:xfrm>
            <a:off x="7789275" y="3680660"/>
            <a:ext cx="1452175" cy="1667100"/>
          </a:xfrm>
          <a:prstGeom prst="rect">
            <a:avLst/>
          </a:prstGeom>
          <a:noFill/>
          <a:ln>
            <a:noFill/>
          </a:ln>
        </p:spPr>
      </p:pic>
      <p:sp>
        <p:nvSpPr>
          <p:cNvPr id="194" name="Google Shape;194;p25"/>
          <p:cNvSpPr txBox="1"/>
          <p:nvPr/>
        </p:nvSpPr>
        <p:spPr>
          <a:xfrm>
            <a:off x="829200" y="4897825"/>
            <a:ext cx="7485600" cy="1804800"/>
          </a:xfrm>
          <a:prstGeom prst="rect">
            <a:avLst/>
          </a:prstGeom>
          <a:noFill/>
          <a:ln w="76200" cap="flat" cmpd="sng">
            <a:solidFill>
              <a:srgbClr val="FFD9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600">
                <a:solidFill>
                  <a:schemeClr val="dk1"/>
                </a:solidFill>
                <a:latin typeface="Proxima Nova"/>
                <a:ea typeface="Proxima Nova"/>
                <a:cs typeface="Proxima Nova"/>
                <a:sym typeface="Proxima Nova"/>
              </a:rPr>
              <a:t>Es un esqueleto para el desarrollo de una aplicación.</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6"/>
          <p:cNvSpPr txBox="1">
            <a:spLocks noGrp="1"/>
          </p:cNvSpPr>
          <p:nvPr>
            <p:ph type="title"/>
          </p:nvPr>
        </p:nvSpPr>
        <p:spPr>
          <a:xfrm>
            <a:off x="628663" y="302325"/>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Ventajas</a:t>
            </a:r>
            <a:endParaRPr/>
          </a:p>
        </p:txBody>
      </p:sp>
      <p:sp>
        <p:nvSpPr>
          <p:cNvPr id="200" name="Google Shape;200;p26"/>
          <p:cNvSpPr txBox="1">
            <a:spLocks noGrp="1"/>
          </p:cNvSpPr>
          <p:nvPr>
            <p:ph type="body" idx="4294967295"/>
          </p:nvPr>
        </p:nvSpPr>
        <p:spPr>
          <a:xfrm>
            <a:off x="1466125" y="1742250"/>
            <a:ext cx="6211800" cy="3373500"/>
          </a:xfrm>
          <a:prstGeom prst="rect">
            <a:avLst/>
          </a:prstGeom>
        </p:spPr>
        <p:txBody>
          <a:bodyPr spcFirstLastPara="1" wrap="square" lIns="91425" tIns="45700" rIns="91425" bIns="45700" anchor="t" anchorCtr="0">
            <a:noAutofit/>
          </a:bodyPr>
          <a:lstStyle/>
          <a:p>
            <a:pPr marL="0" lvl="0" indent="0" algn="l" rtl="0">
              <a:lnSpc>
                <a:spcPct val="150000"/>
              </a:lnSpc>
              <a:spcBef>
                <a:spcPts val="1000"/>
              </a:spcBef>
              <a:spcAft>
                <a:spcPts val="0"/>
              </a:spcAft>
              <a:buNone/>
            </a:pPr>
            <a:r>
              <a:rPr lang="en"/>
              <a:t>Pocos problemas compatibilidad</a:t>
            </a:r>
            <a:endParaRPr/>
          </a:p>
          <a:p>
            <a:pPr marL="0" lvl="0" indent="0" algn="l" rtl="0">
              <a:lnSpc>
                <a:spcPct val="150000"/>
              </a:lnSpc>
              <a:spcBef>
                <a:spcPts val="1000"/>
              </a:spcBef>
              <a:spcAft>
                <a:spcPts val="0"/>
              </a:spcAft>
              <a:buNone/>
            </a:pPr>
            <a:r>
              <a:rPr lang="en"/>
              <a:t>Aceleramos tiempo de desarrollo</a:t>
            </a:r>
            <a:endParaRPr/>
          </a:p>
          <a:p>
            <a:pPr marL="0" lvl="0" indent="0" algn="l" rtl="0">
              <a:lnSpc>
                <a:spcPct val="150000"/>
              </a:lnSpc>
              <a:spcBef>
                <a:spcPts val="1000"/>
              </a:spcBef>
              <a:spcAft>
                <a:spcPts val="0"/>
              </a:spcAft>
              <a:buNone/>
            </a:pPr>
            <a:r>
              <a:rPr lang="en"/>
              <a:t>Debug, facil</a:t>
            </a:r>
            <a:endParaRPr/>
          </a:p>
          <a:p>
            <a:pPr marL="0" lvl="0" indent="0" algn="l" rtl="0">
              <a:lnSpc>
                <a:spcPct val="150000"/>
              </a:lnSpc>
              <a:spcBef>
                <a:spcPts val="1000"/>
              </a:spcBef>
              <a:spcAft>
                <a:spcPts val="0"/>
              </a:spcAft>
              <a:buNone/>
            </a:pPr>
            <a:r>
              <a:rPr lang="en"/>
              <a:t>Modular, trabajo en grupo.</a:t>
            </a:r>
            <a:endParaRPr/>
          </a:p>
          <a:p>
            <a:pPr marL="0" lvl="0" indent="0" algn="l" rtl="0">
              <a:spcBef>
                <a:spcPts val="100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7"/>
          <p:cNvSpPr txBox="1">
            <a:spLocks noGrp="1"/>
          </p:cNvSpPr>
          <p:nvPr>
            <p:ph type="title"/>
          </p:nvPr>
        </p:nvSpPr>
        <p:spPr>
          <a:xfrm>
            <a:off x="359550" y="275700"/>
            <a:ext cx="81558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Desventajas de usar un framework</a:t>
            </a:r>
            <a:endParaRPr/>
          </a:p>
        </p:txBody>
      </p:sp>
      <p:sp>
        <p:nvSpPr>
          <p:cNvPr id="206" name="Google Shape;206;p27"/>
          <p:cNvSpPr txBox="1">
            <a:spLocks noGrp="1"/>
          </p:cNvSpPr>
          <p:nvPr>
            <p:ph type="body" idx="4294967295"/>
          </p:nvPr>
        </p:nvSpPr>
        <p:spPr>
          <a:xfrm>
            <a:off x="506025" y="1343700"/>
            <a:ext cx="7886700" cy="5289600"/>
          </a:xfrm>
          <a:prstGeom prst="rect">
            <a:avLst/>
          </a:prstGeom>
        </p:spPr>
        <p:txBody>
          <a:bodyPr spcFirstLastPara="1" wrap="square" lIns="91425" tIns="45700" rIns="91425" bIns="45700" anchor="t" anchorCtr="0">
            <a:noAutofit/>
          </a:bodyPr>
          <a:lstStyle/>
          <a:p>
            <a:pPr marL="0" lvl="0" indent="0" algn="l" rtl="0">
              <a:lnSpc>
                <a:spcPct val="150000"/>
              </a:lnSpc>
              <a:spcBef>
                <a:spcPts val="1000"/>
              </a:spcBef>
              <a:spcAft>
                <a:spcPts val="0"/>
              </a:spcAft>
              <a:buNone/>
            </a:pPr>
            <a:r>
              <a:rPr lang="en">
                <a:solidFill>
                  <a:schemeClr val="dk1"/>
                </a:solidFill>
              </a:rPr>
              <a:t>Poca flexibilidad, páginas similares</a:t>
            </a:r>
            <a:endParaRPr>
              <a:solidFill>
                <a:schemeClr val="dk1"/>
              </a:solidFill>
            </a:endParaRPr>
          </a:p>
          <a:p>
            <a:pPr marL="0" lvl="0" indent="0" algn="l" rtl="0">
              <a:lnSpc>
                <a:spcPct val="150000"/>
              </a:lnSpc>
              <a:spcBef>
                <a:spcPts val="1000"/>
              </a:spcBef>
              <a:spcAft>
                <a:spcPts val="0"/>
              </a:spcAft>
              <a:buNone/>
            </a:pPr>
            <a:r>
              <a:rPr lang="en">
                <a:solidFill>
                  <a:schemeClr val="dk1"/>
                </a:solidFill>
              </a:rPr>
              <a:t>Mas espacio</a:t>
            </a:r>
            <a:endParaRPr>
              <a:solidFill>
                <a:schemeClr val="dk1"/>
              </a:solidFill>
            </a:endParaRPr>
          </a:p>
          <a:p>
            <a:pPr marL="0" lvl="0" indent="0" algn="l" rtl="0">
              <a:lnSpc>
                <a:spcPct val="150000"/>
              </a:lnSpc>
              <a:spcBef>
                <a:spcPts val="1000"/>
              </a:spcBef>
              <a:spcAft>
                <a:spcPts val="0"/>
              </a:spcAft>
              <a:buNone/>
            </a:pPr>
            <a:r>
              <a:rPr lang="en">
                <a:solidFill>
                  <a:schemeClr val="dk1"/>
                </a:solidFill>
              </a:rPr>
              <a:t>Crossbrowsing</a:t>
            </a:r>
            <a:endParaRPr>
              <a:solidFill>
                <a:schemeClr val="dk1"/>
              </a:solidFill>
            </a:endParaRPr>
          </a:p>
          <a:p>
            <a:pPr marL="0" lvl="0" indent="0" algn="l" rtl="0">
              <a:lnSpc>
                <a:spcPct val="150000"/>
              </a:lnSpc>
              <a:spcBef>
                <a:spcPts val="1000"/>
              </a:spcBef>
              <a:spcAft>
                <a:spcPts val="0"/>
              </a:spcAft>
              <a:buNone/>
            </a:pPr>
            <a:r>
              <a:rPr lang="en">
                <a:solidFill>
                  <a:schemeClr val="dk1"/>
                </a:solidFill>
              </a:rPr>
              <a:t>Comprender el framework</a:t>
            </a:r>
            <a:endParaRPr>
              <a:solidFill>
                <a:schemeClr val="dk1"/>
              </a:solidFill>
            </a:endParaRPr>
          </a:p>
          <a:p>
            <a:pPr marL="0" lvl="0" indent="0" algn="l" rtl="0">
              <a:lnSpc>
                <a:spcPct val="150000"/>
              </a:lnSpc>
              <a:spcBef>
                <a:spcPts val="1000"/>
              </a:spcBef>
              <a:spcAft>
                <a:spcPts val="0"/>
              </a:spcAft>
              <a:buNone/>
            </a:pPr>
            <a:r>
              <a:rPr lang="en">
                <a:solidFill>
                  <a:schemeClr val="dk1"/>
                </a:solidFill>
              </a:rPr>
              <a:t>Tiempo de aprendizaje</a:t>
            </a:r>
            <a:endParaRPr>
              <a:solidFill>
                <a:schemeClr val="dk1"/>
              </a:solidFill>
            </a:endParaRPr>
          </a:p>
          <a:p>
            <a:pPr marL="0" lvl="0" indent="0" algn="l" rtl="0">
              <a:lnSpc>
                <a:spcPct val="150000"/>
              </a:lnSpc>
              <a:spcBef>
                <a:spcPts val="1000"/>
              </a:spcBef>
              <a:spcAft>
                <a:spcPts val="0"/>
              </a:spcAft>
              <a:buNone/>
            </a:pPr>
            <a:r>
              <a:rPr lang="en">
                <a:solidFill>
                  <a:schemeClr val="dk1"/>
                </a:solidFill>
              </a:rPr>
              <a:t>Agregar cosas de cero</a:t>
            </a:r>
            <a:endParaRPr>
              <a:solidFill>
                <a:schemeClr val="dk1"/>
              </a:solidFill>
            </a:endParaRPr>
          </a:p>
          <a:p>
            <a:pPr marL="0" lvl="0" indent="0" algn="l" rtl="0">
              <a:lnSpc>
                <a:spcPct val="150000"/>
              </a:lnSpc>
              <a:spcBef>
                <a:spcPts val="1000"/>
              </a:spcBef>
              <a:spcAft>
                <a:spcPts val="0"/>
              </a:spcAft>
              <a:buNone/>
            </a:pPr>
            <a:r>
              <a:rPr lang="en">
                <a:solidFill>
                  <a:schemeClr val="dk1"/>
                </a:solidFill>
              </a:rPr>
              <a:t>Originalidad y funcionalidad.</a:t>
            </a:r>
            <a:endParaRPr>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8"/>
          <p:cNvSpPr txBox="1">
            <a:spLocks noGrp="1"/>
          </p:cNvSpPr>
          <p:nvPr>
            <p:ph type="title"/>
          </p:nvPr>
        </p:nvSpPr>
        <p:spPr>
          <a:xfrm>
            <a:off x="575375" y="574100"/>
            <a:ext cx="7886700" cy="11391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Frameworks CSS</a:t>
            </a:r>
            <a:endParaRPr/>
          </a:p>
        </p:txBody>
      </p:sp>
      <p:pic>
        <p:nvPicPr>
          <p:cNvPr id="212" name="Google Shape;212;p28"/>
          <p:cNvPicPr preferRelativeResize="0"/>
          <p:nvPr/>
        </p:nvPicPr>
        <p:blipFill>
          <a:blip r:embed="rId3">
            <a:alphaModFix/>
          </a:blip>
          <a:stretch>
            <a:fillRect/>
          </a:stretch>
        </p:blipFill>
        <p:spPr>
          <a:xfrm>
            <a:off x="507626" y="2034326"/>
            <a:ext cx="3200050" cy="1731175"/>
          </a:xfrm>
          <a:prstGeom prst="rect">
            <a:avLst/>
          </a:prstGeom>
          <a:noFill/>
          <a:ln>
            <a:noFill/>
          </a:ln>
        </p:spPr>
      </p:pic>
      <p:pic>
        <p:nvPicPr>
          <p:cNvPr id="213" name="Google Shape;213;p28"/>
          <p:cNvPicPr preferRelativeResize="0"/>
          <p:nvPr/>
        </p:nvPicPr>
        <p:blipFill rotWithShape="1">
          <a:blip r:embed="rId4">
            <a:alphaModFix/>
          </a:blip>
          <a:srcRect l="17597" t="25810" r="17034" b="32938"/>
          <a:stretch/>
        </p:blipFill>
        <p:spPr>
          <a:xfrm>
            <a:off x="4169150" y="1857400"/>
            <a:ext cx="4358351" cy="1571625"/>
          </a:xfrm>
          <a:prstGeom prst="rect">
            <a:avLst/>
          </a:prstGeom>
          <a:noFill/>
          <a:ln>
            <a:noFill/>
          </a:ln>
        </p:spPr>
      </p:pic>
      <p:pic>
        <p:nvPicPr>
          <p:cNvPr id="214" name="Google Shape;214;p28"/>
          <p:cNvPicPr preferRelativeResize="0"/>
          <p:nvPr/>
        </p:nvPicPr>
        <p:blipFill rotWithShape="1">
          <a:blip r:embed="rId5">
            <a:alphaModFix/>
          </a:blip>
          <a:srcRect l="22423" t="5502" r="22346" b="25717"/>
          <a:stretch/>
        </p:blipFill>
        <p:spPr>
          <a:xfrm>
            <a:off x="5832500" y="3573225"/>
            <a:ext cx="2401751" cy="2243250"/>
          </a:xfrm>
          <a:prstGeom prst="rect">
            <a:avLst/>
          </a:prstGeom>
          <a:noFill/>
          <a:ln>
            <a:noFill/>
          </a:ln>
        </p:spPr>
      </p:pic>
      <p:pic>
        <p:nvPicPr>
          <p:cNvPr id="215" name="Google Shape;215;p28"/>
          <p:cNvPicPr preferRelativeResize="0"/>
          <p:nvPr/>
        </p:nvPicPr>
        <p:blipFill>
          <a:blip r:embed="rId6">
            <a:alphaModFix/>
          </a:blip>
          <a:stretch>
            <a:fillRect/>
          </a:stretch>
        </p:blipFill>
        <p:spPr>
          <a:xfrm>
            <a:off x="926075" y="4527468"/>
            <a:ext cx="3738058" cy="6468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1"/>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Qué es Bootstrap?</a:t>
            </a:r>
            <a:endParaRPr/>
          </a:p>
        </p:txBody>
      </p:sp>
      <p:sp>
        <p:nvSpPr>
          <p:cNvPr id="232" name="Google Shape;232;p31"/>
          <p:cNvSpPr txBox="1">
            <a:spLocks noGrp="1"/>
          </p:cNvSpPr>
          <p:nvPr>
            <p:ph type="body" idx="4294967295"/>
          </p:nvPr>
        </p:nvSpPr>
        <p:spPr>
          <a:xfrm>
            <a:off x="311700" y="1178649"/>
            <a:ext cx="8370600" cy="10230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n"/>
              <a:t>Es un framework CSS liberado por Twitter muy popular.</a:t>
            </a:r>
            <a:endParaRPr/>
          </a:p>
          <a:p>
            <a:pPr marL="457200" lvl="0" indent="-406400" algn="l" rtl="0">
              <a:spcBef>
                <a:spcPts val="0"/>
              </a:spcBef>
              <a:spcAft>
                <a:spcPts val="0"/>
              </a:spcAft>
              <a:buSzPts val="2800"/>
              <a:buChar char="•"/>
            </a:pPr>
            <a:r>
              <a:rPr lang="en"/>
              <a:t>La última versión 4.x está pensada para Mobile First.</a:t>
            </a:r>
            <a:endParaRPr/>
          </a:p>
        </p:txBody>
      </p:sp>
      <p:pic>
        <p:nvPicPr>
          <p:cNvPr id="233" name="Google Shape;233;p31"/>
          <p:cNvPicPr preferRelativeResize="0"/>
          <p:nvPr/>
        </p:nvPicPr>
        <p:blipFill>
          <a:blip r:embed="rId3">
            <a:alphaModFix/>
          </a:blip>
          <a:stretch>
            <a:fillRect/>
          </a:stretch>
        </p:blipFill>
        <p:spPr>
          <a:xfrm>
            <a:off x="1030850" y="3424750"/>
            <a:ext cx="6886575" cy="27908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2"/>
          <p:cNvSpPr txBox="1">
            <a:spLocks noGrp="1"/>
          </p:cNvSpPr>
          <p:nvPr>
            <p:ph type="title"/>
          </p:nvPr>
        </p:nvSpPr>
        <p:spPr>
          <a:xfrm>
            <a:off x="106525" y="199500"/>
            <a:ext cx="89220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Qué ventajas tiene usar un Bootstrap?</a:t>
            </a:r>
            <a:endParaRPr/>
          </a:p>
        </p:txBody>
      </p:sp>
      <p:sp>
        <p:nvSpPr>
          <p:cNvPr id="239" name="Google Shape;239;p32"/>
          <p:cNvSpPr txBox="1">
            <a:spLocks noGrp="1"/>
          </p:cNvSpPr>
          <p:nvPr>
            <p:ph type="body" idx="4294967295"/>
          </p:nvPr>
        </p:nvSpPr>
        <p:spPr>
          <a:xfrm>
            <a:off x="379050" y="1197000"/>
            <a:ext cx="7243200" cy="5602500"/>
          </a:xfrm>
          <a:prstGeom prst="rect">
            <a:avLst/>
          </a:prstGeom>
        </p:spPr>
        <p:txBody>
          <a:bodyPr spcFirstLastPara="1" wrap="square" lIns="91425" tIns="45700" rIns="91425" bIns="45700" anchor="t" anchorCtr="0">
            <a:noAutofit/>
          </a:bodyPr>
          <a:lstStyle/>
          <a:p>
            <a:pPr marL="457200" lvl="0" indent="-387350" algn="l" rtl="0">
              <a:lnSpc>
                <a:spcPct val="115000"/>
              </a:lnSpc>
              <a:spcBef>
                <a:spcPts val="1000"/>
              </a:spcBef>
              <a:spcAft>
                <a:spcPts val="0"/>
              </a:spcAft>
              <a:buSzPts val="2500"/>
              <a:buChar char="•"/>
            </a:pPr>
            <a:r>
              <a:rPr lang="en" sz="2500">
                <a:solidFill>
                  <a:schemeClr val="dk1"/>
                </a:solidFill>
              </a:rPr>
              <a:t>Es fácil y rápido de usar</a:t>
            </a:r>
            <a:endParaRPr sz="2500">
              <a:solidFill>
                <a:schemeClr val="dk1"/>
              </a:solidFill>
            </a:endParaRPr>
          </a:p>
          <a:p>
            <a:pPr marL="457200" lvl="0" indent="-387350" algn="l" rtl="0">
              <a:lnSpc>
                <a:spcPct val="115000"/>
              </a:lnSpc>
              <a:spcBef>
                <a:spcPts val="1000"/>
              </a:spcBef>
              <a:spcAft>
                <a:spcPts val="0"/>
              </a:spcAft>
              <a:buSzPts val="2500"/>
              <a:buChar char="•"/>
            </a:pPr>
            <a:r>
              <a:rPr lang="en" sz="2500"/>
              <a:t>HTML5 + CSS3.</a:t>
            </a:r>
            <a:endParaRPr sz="2500"/>
          </a:p>
          <a:p>
            <a:pPr marL="457200" lvl="0" indent="-387350" algn="l" rtl="0">
              <a:lnSpc>
                <a:spcPct val="115000"/>
              </a:lnSpc>
              <a:spcBef>
                <a:spcPts val="1000"/>
              </a:spcBef>
              <a:spcAft>
                <a:spcPts val="0"/>
              </a:spcAft>
              <a:buSzPts val="2500"/>
              <a:buChar char="•"/>
            </a:pPr>
            <a:r>
              <a:rPr lang="en" sz="2500"/>
              <a:t>Utiliza un conjunto de buenas prácticas.</a:t>
            </a:r>
            <a:endParaRPr sz="2500"/>
          </a:p>
          <a:p>
            <a:pPr marL="457200" lvl="0" indent="-387350" algn="l" rtl="0">
              <a:lnSpc>
                <a:spcPct val="115000"/>
              </a:lnSpc>
              <a:spcBef>
                <a:spcPts val="1000"/>
              </a:spcBef>
              <a:spcAft>
                <a:spcPts val="0"/>
              </a:spcAft>
              <a:buSzPts val="2500"/>
              <a:buChar char="•"/>
            </a:pPr>
            <a:r>
              <a:rPr lang="en" sz="2500"/>
              <a:t>Soporte de múltiples navegadores.</a:t>
            </a:r>
            <a:endParaRPr sz="2500"/>
          </a:p>
          <a:p>
            <a:pPr marL="457200" lvl="0" indent="-387350" algn="l" rtl="0">
              <a:lnSpc>
                <a:spcPct val="115000"/>
              </a:lnSpc>
              <a:spcBef>
                <a:spcPts val="1000"/>
              </a:spcBef>
              <a:spcAft>
                <a:spcPts val="0"/>
              </a:spcAft>
              <a:buSzPts val="2500"/>
              <a:buChar char="•"/>
            </a:pPr>
            <a:r>
              <a:rPr lang="en" sz="2500"/>
              <a:t>Si ya tenes bootstrap cacheado los siguientes sitios bootstrap bajan más rápido</a:t>
            </a:r>
            <a:endParaRPr sz="2500"/>
          </a:p>
          <a:p>
            <a:pPr marL="457200" lvl="0" indent="-406400" algn="l" rtl="0">
              <a:lnSpc>
                <a:spcPct val="115000"/>
              </a:lnSpc>
              <a:spcBef>
                <a:spcPts val="1000"/>
              </a:spcBef>
              <a:spcAft>
                <a:spcPts val="0"/>
              </a:spcAft>
              <a:buSzPts val="2800"/>
              <a:buChar char="•"/>
            </a:pPr>
            <a:r>
              <a:rPr lang="en" sz="2500">
                <a:solidFill>
                  <a:schemeClr val="dk1"/>
                </a:solidFill>
              </a:rPr>
              <a:t>Responsive design</a:t>
            </a:r>
            <a:r>
              <a:rPr lang="en" sz="2500"/>
              <a:t>.</a:t>
            </a:r>
            <a:r>
              <a:rPr lang="en"/>
              <a:t> </a:t>
            </a:r>
            <a:endParaRPr/>
          </a:p>
          <a:p>
            <a:pPr marL="914400" lvl="1" indent="-381000" algn="l" rtl="0">
              <a:lnSpc>
                <a:spcPct val="115000"/>
              </a:lnSpc>
              <a:spcBef>
                <a:spcPts val="1000"/>
              </a:spcBef>
              <a:spcAft>
                <a:spcPts val="0"/>
              </a:spcAft>
              <a:buSzPts val="2400"/>
              <a:buChar char="•"/>
            </a:pPr>
            <a:r>
              <a:rPr lang="en">
                <a:solidFill>
                  <a:schemeClr val="dk1"/>
                </a:solidFill>
              </a:rPr>
              <a:t>Sistema para el diseño del layout</a:t>
            </a:r>
            <a:endParaRPr>
              <a:solidFill>
                <a:schemeClr val="dk1"/>
              </a:solidFill>
            </a:endParaRPr>
          </a:p>
          <a:p>
            <a:pPr marL="1371600" lvl="2" indent="-355600" algn="l" rtl="0">
              <a:lnSpc>
                <a:spcPct val="115000"/>
              </a:lnSpc>
              <a:spcBef>
                <a:spcPts val="1000"/>
              </a:spcBef>
              <a:spcAft>
                <a:spcPts val="0"/>
              </a:spcAft>
              <a:buClr>
                <a:schemeClr val="dk1"/>
              </a:buClr>
              <a:buSzPts val="2000"/>
              <a:buChar char="•"/>
            </a:pPr>
            <a:r>
              <a:rPr lang="en">
                <a:solidFill>
                  <a:schemeClr val="dk1"/>
                </a:solidFill>
              </a:rPr>
              <a:t>12 columnas por defecto (Grid System)</a:t>
            </a:r>
            <a:endParaRPr>
              <a:solidFill>
                <a:schemeClr val="dk1"/>
              </a:solidFill>
            </a:endParaRPr>
          </a:p>
          <a:p>
            <a:pPr marL="457200" lvl="0" indent="-387350" algn="l" rtl="0">
              <a:lnSpc>
                <a:spcPct val="115000"/>
              </a:lnSpc>
              <a:spcBef>
                <a:spcPts val="1000"/>
              </a:spcBef>
              <a:spcAft>
                <a:spcPts val="1000"/>
              </a:spcAft>
              <a:buClr>
                <a:schemeClr val="dk1"/>
              </a:buClr>
              <a:buSzPts val="2500"/>
              <a:buChar char="•"/>
            </a:pPr>
            <a:r>
              <a:rPr lang="en" sz="2500">
                <a:solidFill>
                  <a:schemeClr val="dk1"/>
                </a:solidFill>
              </a:rPr>
              <a:t>Hay una comunidad enorme que lo soporta</a:t>
            </a:r>
            <a:endParaRPr sz="2500">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3"/>
          <p:cNvSpPr txBox="1">
            <a:spLocks noGrp="1"/>
          </p:cNvSpPr>
          <p:nvPr>
            <p:ph type="title"/>
          </p:nvPr>
        </p:nvSpPr>
        <p:spPr>
          <a:xfrm>
            <a:off x="628650" y="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sz="3200"/>
              <a:t>Qué desventajas tiene usar un Bootstrap?</a:t>
            </a:r>
            <a:endParaRPr sz="3200"/>
          </a:p>
        </p:txBody>
      </p:sp>
      <p:sp>
        <p:nvSpPr>
          <p:cNvPr id="245" name="Google Shape;245;p33"/>
          <p:cNvSpPr txBox="1">
            <a:spLocks noGrp="1"/>
          </p:cNvSpPr>
          <p:nvPr>
            <p:ph type="body" idx="4294967295"/>
          </p:nvPr>
        </p:nvSpPr>
        <p:spPr>
          <a:xfrm>
            <a:off x="373350" y="995985"/>
            <a:ext cx="8397300" cy="2823300"/>
          </a:xfrm>
          <a:prstGeom prst="rect">
            <a:avLst/>
          </a:prstGeom>
        </p:spPr>
        <p:txBody>
          <a:bodyPr spcFirstLastPara="1" wrap="square" lIns="91425" tIns="45700" rIns="91425" bIns="45700" anchor="t" anchorCtr="0">
            <a:noAutofit/>
          </a:bodyPr>
          <a:lstStyle/>
          <a:p>
            <a:pPr marL="457200" lvl="0" indent="-419100" algn="l" rtl="0">
              <a:spcBef>
                <a:spcPts val="1000"/>
              </a:spcBef>
              <a:spcAft>
                <a:spcPts val="0"/>
              </a:spcAft>
              <a:buSzPts val="3000"/>
              <a:buChar char="•"/>
            </a:pPr>
            <a:r>
              <a:rPr lang="en" sz="3000" dirty="0"/>
              <a:t>Si bien es sencillo hay que adaptarse a la forma de trabajo.</a:t>
            </a:r>
            <a:endParaRPr sz="3000" dirty="0"/>
          </a:p>
          <a:p>
            <a:pPr marL="457200" lvl="0" indent="-419100" algn="l" rtl="0">
              <a:spcBef>
                <a:spcPts val="1000"/>
              </a:spcBef>
              <a:spcAft>
                <a:spcPts val="0"/>
              </a:spcAft>
              <a:buSzPts val="3000"/>
              <a:buChar char="•"/>
            </a:pPr>
            <a:r>
              <a:rPr lang="en" sz="3000" dirty="0"/>
              <a:t>Adaptar tu diseño a una grid de 12 columnas.</a:t>
            </a:r>
            <a:endParaRPr sz="3000" dirty="0"/>
          </a:p>
          <a:p>
            <a:pPr marL="457200" lvl="0" indent="-419100" algn="l" rtl="0">
              <a:spcBef>
                <a:spcPts val="1000"/>
              </a:spcBef>
              <a:spcAft>
                <a:spcPts val="0"/>
              </a:spcAft>
              <a:buSzPts val="3000"/>
              <a:buChar char="•"/>
            </a:pPr>
            <a:r>
              <a:rPr lang="en" sz="3000" dirty="0"/>
              <a:t>Es complicado cambiar de versión de Bootstrap 2.x -&gt; 3.x -&gt; 4.x</a:t>
            </a:r>
            <a:endParaRPr sz="3000" dirty="0"/>
          </a:p>
          <a:p>
            <a:pPr marL="0" lvl="0" indent="0" algn="l" rtl="0">
              <a:spcBef>
                <a:spcPts val="1000"/>
              </a:spcBef>
              <a:spcAft>
                <a:spcPts val="1000"/>
              </a:spcAft>
              <a:buNone/>
            </a:pPr>
            <a:endParaRPr sz="3000" dirty="0"/>
          </a:p>
        </p:txBody>
      </p:sp>
      <p:sp>
        <p:nvSpPr>
          <p:cNvPr id="4" name="Google Shape;251;p34">
            <a:extLst>
              <a:ext uri="{FF2B5EF4-FFF2-40B4-BE49-F238E27FC236}">
                <a16:creationId xmlns:a16="http://schemas.microsoft.com/office/drawing/2014/main" id="{40B79DB9-DB84-4373-886E-2D420786295E}"/>
              </a:ext>
            </a:extLst>
          </p:cNvPr>
          <p:cNvSpPr txBox="1">
            <a:spLocks/>
          </p:cNvSpPr>
          <p:nvPr/>
        </p:nvSpPr>
        <p:spPr>
          <a:xfrm>
            <a:off x="388725" y="3670007"/>
            <a:ext cx="8477100" cy="33933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indent="-419100">
              <a:buSzPts val="3000"/>
            </a:pPr>
            <a:r>
              <a:rPr lang="es-ES" sz="3000"/>
              <a:t>Si necesitas agregar algo que no existe, hay que hacerlo “a  mano” y tener en cuenta que no altere otras cosas.</a:t>
            </a:r>
          </a:p>
          <a:p>
            <a:pPr indent="-419100">
              <a:spcAft>
                <a:spcPts val="1000"/>
              </a:spcAft>
              <a:buSzPts val="3000"/>
            </a:pPr>
            <a:r>
              <a:rPr lang="es-ES" sz="3000"/>
              <a:t>Todos los sitios son parecidos, si se quiere hacer algo muy distinto es requiere mayor esfuerzo.</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5"/>
          <p:cNvSpPr txBox="1">
            <a:spLocks noGrp="1"/>
          </p:cNvSpPr>
          <p:nvPr>
            <p:ph type="title"/>
          </p:nvPr>
        </p:nvSpPr>
        <p:spPr>
          <a:xfrm>
            <a:off x="628675" y="351900"/>
            <a:ext cx="7886700" cy="6468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Descarga</a:t>
            </a:r>
            <a:endParaRPr/>
          </a:p>
        </p:txBody>
      </p:sp>
      <p:sp>
        <p:nvSpPr>
          <p:cNvPr id="257" name="Google Shape;257;p35"/>
          <p:cNvSpPr txBox="1">
            <a:spLocks noGrp="1"/>
          </p:cNvSpPr>
          <p:nvPr>
            <p:ph type="body" idx="4294967295"/>
          </p:nvPr>
        </p:nvSpPr>
        <p:spPr>
          <a:xfrm>
            <a:off x="311700" y="1102451"/>
            <a:ext cx="8520600" cy="11733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n"/>
              <a:t>Vamos a descargar Bootstrap de: </a:t>
            </a:r>
            <a:r>
              <a:rPr lang="en" u="sng">
                <a:solidFill>
                  <a:schemeClr val="hlink"/>
                </a:solidFill>
                <a:hlinkClick r:id="rId3"/>
              </a:rPr>
              <a:t>http://getbootstrap.com/</a:t>
            </a:r>
            <a:endParaRPr/>
          </a:p>
        </p:txBody>
      </p:sp>
      <p:pic>
        <p:nvPicPr>
          <p:cNvPr id="258" name="Google Shape;258;p35"/>
          <p:cNvPicPr preferRelativeResize="0"/>
          <p:nvPr/>
        </p:nvPicPr>
        <p:blipFill>
          <a:blip r:embed="rId4">
            <a:alphaModFix/>
          </a:blip>
          <a:stretch>
            <a:fillRect/>
          </a:stretch>
        </p:blipFill>
        <p:spPr>
          <a:xfrm>
            <a:off x="356425" y="2503950"/>
            <a:ext cx="8520601" cy="396491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36"/>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Novedades Bootstrap 4</a:t>
            </a:r>
            <a:endParaRPr/>
          </a:p>
        </p:txBody>
      </p:sp>
      <p:sp>
        <p:nvSpPr>
          <p:cNvPr id="264" name="Google Shape;264;p36"/>
          <p:cNvSpPr txBox="1">
            <a:spLocks noGrp="1"/>
          </p:cNvSpPr>
          <p:nvPr>
            <p:ph type="body" idx="4294967295"/>
          </p:nvPr>
        </p:nvSpPr>
        <p:spPr>
          <a:xfrm>
            <a:off x="311700" y="1463700"/>
            <a:ext cx="8520600" cy="49548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n"/>
              <a:t>Nativo SASS</a:t>
            </a:r>
            <a:endParaRPr/>
          </a:p>
          <a:p>
            <a:pPr marL="457200" lvl="0" indent="-406400" algn="l" rtl="0">
              <a:spcBef>
                <a:spcPts val="1000"/>
              </a:spcBef>
              <a:spcAft>
                <a:spcPts val="0"/>
              </a:spcAft>
              <a:buSzPts val="2800"/>
              <a:buChar char="•"/>
            </a:pPr>
            <a:r>
              <a:rPr lang="en"/>
              <a:t>30% más liviano</a:t>
            </a:r>
            <a:endParaRPr/>
          </a:p>
          <a:p>
            <a:pPr marL="457200" lvl="0" indent="-406400" algn="l" rtl="0">
              <a:spcBef>
                <a:spcPts val="1000"/>
              </a:spcBef>
              <a:spcAft>
                <a:spcPts val="0"/>
              </a:spcAft>
              <a:buSzPts val="2800"/>
              <a:buChar char="•"/>
            </a:pPr>
            <a:r>
              <a:rPr lang="en"/>
              <a:t>Se da de baja el soporte a IE8</a:t>
            </a:r>
            <a:endParaRPr/>
          </a:p>
          <a:p>
            <a:pPr marL="457200" lvl="0" indent="-406400" algn="l" rtl="0">
              <a:spcBef>
                <a:spcPts val="1000"/>
              </a:spcBef>
              <a:spcAft>
                <a:spcPts val="0"/>
              </a:spcAft>
              <a:buSzPts val="2800"/>
              <a:buChar char="•"/>
            </a:pPr>
            <a:r>
              <a:rPr lang="en"/>
              <a:t>Rems para el Grid System y la Tipografía (mejora el zoom)</a:t>
            </a:r>
            <a:endParaRPr/>
          </a:p>
          <a:p>
            <a:pPr marL="457200" lvl="0" indent="-406400" algn="l" rtl="0">
              <a:spcBef>
                <a:spcPts val="1000"/>
              </a:spcBef>
              <a:spcAft>
                <a:spcPts val="0"/>
              </a:spcAft>
              <a:buSzPts val="2800"/>
              <a:buChar char="•"/>
            </a:pPr>
            <a:r>
              <a:rPr lang="en"/>
              <a:t>Mejoras en JavaScript y Media Queries</a:t>
            </a:r>
            <a:endParaRPr/>
          </a:p>
          <a:p>
            <a:pPr marL="457200" lvl="0" indent="-406400" algn="l" rtl="0">
              <a:spcBef>
                <a:spcPts val="1000"/>
              </a:spcBef>
              <a:spcAft>
                <a:spcPts val="0"/>
              </a:spcAft>
              <a:buSzPts val="2800"/>
              <a:buChar char="•"/>
            </a:pPr>
            <a:r>
              <a:rPr lang="en"/>
              <a:t>Componente para </a:t>
            </a:r>
            <a:r>
              <a:rPr lang="en" i="1"/>
              <a:t>Reset </a:t>
            </a:r>
            <a:r>
              <a:rPr lang="en"/>
              <a:t>propio</a:t>
            </a:r>
            <a:endParaRPr/>
          </a:p>
          <a:p>
            <a:pPr marL="457200" lvl="0" indent="-406400" algn="l" rtl="0">
              <a:spcBef>
                <a:spcPts val="1000"/>
              </a:spcBef>
              <a:spcAft>
                <a:spcPts val="0"/>
              </a:spcAft>
              <a:buSzPts val="2800"/>
              <a:buChar char="•"/>
            </a:pPr>
            <a:r>
              <a:rPr lang="en"/>
              <a:t>Cambios y nuevos componentes (útiles, pero cambios menores)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9"/>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Elemento Base - </a:t>
            </a:r>
            <a:r>
              <a:rPr lang="es-AR" b="1"/>
              <a:t>HTML</a:t>
            </a:r>
            <a:endParaRPr b="1"/>
          </a:p>
        </p:txBody>
      </p:sp>
      <p:sp>
        <p:nvSpPr>
          <p:cNvPr id="314" name="Google Shape;314;p39"/>
          <p:cNvSpPr txBox="1">
            <a:spLocks noGrp="1"/>
          </p:cNvSpPr>
          <p:nvPr>
            <p:ph type="body" idx="4294967295"/>
          </p:nvPr>
        </p:nvSpPr>
        <p:spPr>
          <a:xfrm>
            <a:off x="311700" y="1307374"/>
            <a:ext cx="8520600" cy="26610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s-AR"/>
              <a:t>Va seguido del doctype.</a:t>
            </a:r>
            <a:endParaRPr/>
          </a:p>
          <a:p>
            <a:pPr marL="457200" lvl="0" indent="-406400" algn="l" rtl="0">
              <a:spcBef>
                <a:spcPts val="1000"/>
              </a:spcBef>
              <a:spcAft>
                <a:spcPts val="0"/>
              </a:spcAft>
              <a:buSzPts val="2800"/>
              <a:buChar char="●"/>
            </a:pPr>
            <a:r>
              <a:rPr lang="es-AR"/>
              <a:t>Indica el comienzo y el fin del documento.</a:t>
            </a:r>
            <a:endParaRPr/>
          </a:p>
          <a:p>
            <a:pPr marL="457200" lvl="0" indent="-406400" algn="l" rtl="0">
              <a:spcBef>
                <a:spcPts val="1000"/>
              </a:spcBef>
              <a:spcAft>
                <a:spcPts val="0"/>
              </a:spcAft>
              <a:buSzPts val="2800"/>
              <a:buChar char="●"/>
            </a:pPr>
            <a:r>
              <a:rPr lang="es-AR"/>
              <a:t>Es el elemento raiz (root), todos los demás descienden de este</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sp>
        <p:nvSpPr>
          <p:cNvPr id="315" name="Google Shape;315;p39"/>
          <p:cNvSpPr txBox="1"/>
          <p:nvPr/>
        </p:nvSpPr>
        <p:spPr>
          <a:xfrm>
            <a:off x="3682500" y="6261650"/>
            <a:ext cx="5461500" cy="488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300"/>
              </a:spcAft>
              <a:buNone/>
            </a:pPr>
            <a:r>
              <a:rPr lang="es-AR" u="sng">
                <a:solidFill>
                  <a:schemeClr val="hlink"/>
                </a:solidFill>
                <a:latin typeface="Proxima Nova"/>
                <a:ea typeface="Proxima Nova"/>
                <a:cs typeface="Proxima Nova"/>
                <a:sym typeface="Proxima Nova"/>
                <a:hlinkClick r:id="rId3"/>
              </a:rPr>
              <a:t>https://developer.mozilla.org/en-US/docs/Web/HTML/Element/html</a:t>
            </a:r>
            <a:endParaRPr/>
          </a:p>
        </p:txBody>
      </p:sp>
      <p:sp>
        <p:nvSpPr>
          <p:cNvPr id="316" name="Google Shape;316;p39"/>
          <p:cNvSpPr txBox="1"/>
          <p:nvPr/>
        </p:nvSpPr>
        <p:spPr>
          <a:xfrm>
            <a:off x="1189150" y="3912525"/>
            <a:ext cx="4719300" cy="2803200"/>
          </a:xfrm>
          <a:prstGeom prst="rect">
            <a:avLst/>
          </a:prstGeom>
          <a:noFill/>
          <a:ln>
            <a:noFill/>
          </a:ln>
        </p:spPr>
        <p:txBody>
          <a:bodyPr spcFirstLastPara="1" wrap="square" lIns="91425" tIns="91425" rIns="91425" bIns="91425" anchor="ctr" anchorCtr="0">
            <a:noAutofit/>
          </a:bodyPr>
          <a:lstStyle/>
          <a:p>
            <a:pPr marL="457200" lvl="0" indent="0" algn="l" rtl="0">
              <a:spcBef>
                <a:spcPts val="0"/>
              </a:spcBef>
              <a:spcAft>
                <a:spcPts val="0"/>
              </a:spcAft>
              <a:buNone/>
            </a:pPr>
            <a:r>
              <a:rPr lang="es-AR" sz="3000">
                <a:solidFill>
                  <a:schemeClr val="dk2"/>
                </a:solidFill>
                <a:latin typeface="Consolas"/>
                <a:ea typeface="Consolas"/>
                <a:cs typeface="Consolas"/>
                <a:sym typeface="Consolas"/>
              </a:rPr>
              <a:t>&lt;!DOCTYPE html&gt;</a:t>
            </a:r>
            <a:endParaRPr sz="3000">
              <a:solidFill>
                <a:schemeClr val="dk2"/>
              </a:solidFill>
              <a:latin typeface="Consolas"/>
              <a:ea typeface="Consolas"/>
              <a:cs typeface="Consolas"/>
              <a:sym typeface="Consolas"/>
            </a:endParaRPr>
          </a:p>
          <a:p>
            <a:pPr marL="457200" lvl="0" indent="0" algn="l" rtl="0">
              <a:spcBef>
                <a:spcPts val="0"/>
              </a:spcBef>
              <a:spcAft>
                <a:spcPts val="0"/>
              </a:spcAft>
              <a:buNone/>
            </a:pPr>
            <a:r>
              <a:rPr lang="es-AR" sz="3000">
                <a:solidFill>
                  <a:schemeClr val="accent2"/>
                </a:solidFill>
                <a:latin typeface="Consolas"/>
                <a:ea typeface="Consolas"/>
                <a:cs typeface="Consolas"/>
                <a:sym typeface="Consolas"/>
              </a:rPr>
              <a:t>&lt;html&gt;</a:t>
            </a:r>
            <a:endParaRPr sz="3000">
              <a:solidFill>
                <a:schemeClr val="accent2"/>
              </a:solidFill>
              <a:latin typeface="Consolas"/>
              <a:ea typeface="Consolas"/>
              <a:cs typeface="Consolas"/>
              <a:sym typeface="Consolas"/>
            </a:endParaRPr>
          </a:p>
          <a:p>
            <a:pPr marL="457200" lvl="0" indent="0" algn="l" rtl="0">
              <a:spcBef>
                <a:spcPts val="0"/>
              </a:spcBef>
              <a:spcAft>
                <a:spcPts val="0"/>
              </a:spcAft>
              <a:buNone/>
            </a:pPr>
            <a:r>
              <a:rPr lang="es-AR" sz="3000">
                <a:solidFill>
                  <a:schemeClr val="accent2"/>
                </a:solidFill>
                <a:latin typeface="Consolas"/>
                <a:ea typeface="Consolas"/>
                <a:cs typeface="Consolas"/>
                <a:sym typeface="Consolas"/>
              </a:rPr>
              <a:t>.</a:t>
            </a:r>
            <a:endParaRPr sz="3000">
              <a:solidFill>
                <a:schemeClr val="accent2"/>
              </a:solidFill>
              <a:latin typeface="Consolas"/>
              <a:ea typeface="Consolas"/>
              <a:cs typeface="Consolas"/>
              <a:sym typeface="Consolas"/>
            </a:endParaRPr>
          </a:p>
          <a:p>
            <a:pPr marL="457200" lvl="0" indent="0" algn="l" rtl="0">
              <a:spcBef>
                <a:spcPts val="0"/>
              </a:spcBef>
              <a:spcAft>
                <a:spcPts val="0"/>
              </a:spcAft>
              <a:buNone/>
            </a:pPr>
            <a:r>
              <a:rPr lang="es-AR" sz="3000">
                <a:solidFill>
                  <a:schemeClr val="accent2"/>
                </a:solidFill>
                <a:latin typeface="Consolas"/>
                <a:ea typeface="Consolas"/>
                <a:cs typeface="Consolas"/>
                <a:sym typeface="Consolas"/>
              </a:rPr>
              <a:t>.</a:t>
            </a:r>
            <a:endParaRPr sz="3000">
              <a:solidFill>
                <a:schemeClr val="accent2"/>
              </a:solidFill>
              <a:latin typeface="Consolas"/>
              <a:ea typeface="Consolas"/>
              <a:cs typeface="Consolas"/>
              <a:sym typeface="Consolas"/>
            </a:endParaRPr>
          </a:p>
          <a:p>
            <a:pPr marL="457200" lvl="0" indent="0" algn="l" rtl="0">
              <a:spcBef>
                <a:spcPts val="0"/>
              </a:spcBef>
              <a:spcAft>
                <a:spcPts val="0"/>
              </a:spcAft>
              <a:buNone/>
            </a:pPr>
            <a:r>
              <a:rPr lang="es-AR" sz="3000">
                <a:solidFill>
                  <a:schemeClr val="accent2"/>
                </a:solidFill>
                <a:latin typeface="Consolas"/>
                <a:ea typeface="Consolas"/>
                <a:cs typeface="Consolas"/>
                <a:sym typeface="Consolas"/>
              </a:rPr>
              <a:t>&lt;/html&gt;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7"/>
          <p:cNvSpPr txBox="1">
            <a:spLocks noGrp="1"/>
          </p:cNvSpPr>
          <p:nvPr>
            <p:ph type="title"/>
          </p:nvPr>
        </p:nvSpPr>
        <p:spPr>
          <a:xfrm>
            <a:off x="628663" y="1233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Estructura</a:t>
            </a:r>
            <a:endParaRPr/>
          </a:p>
        </p:txBody>
      </p:sp>
      <p:pic>
        <p:nvPicPr>
          <p:cNvPr id="270" name="Google Shape;270;p37"/>
          <p:cNvPicPr preferRelativeResize="0"/>
          <p:nvPr/>
        </p:nvPicPr>
        <p:blipFill rotWithShape="1">
          <a:blip r:embed="rId3">
            <a:alphaModFix/>
          </a:blip>
          <a:srcRect l="7996" r="8005"/>
          <a:stretch/>
        </p:blipFill>
        <p:spPr>
          <a:xfrm>
            <a:off x="7700400" y="79633"/>
            <a:ext cx="907125" cy="907125"/>
          </a:xfrm>
          <a:prstGeom prst="rect">
            <a:avLst/>
          </a:prstGeom>
          <a:noFill/>
          <a:ln>
            <a:noFill/>
          </a:ln>
        </p:spPr>
      </p:pic>
      <p:pic>
        <p:nvPicPr>
          <p:cNvPr id="271" name="Google Shape;271;p37"/>
          <p:cNvPicPr preferRelativeResize="0"/>
          <p:nvPr/>
        </p:nvPicPr>
        <p:blipFill>
          <a:blip r:embed="rId4">
            <a:alphaModFix/>
          </a:blip>
          <a:stretch>
            <a:fillRect/>
          </a:stretch>
        </p:blipFill>
        <p:spPr>
          <a:xfrm>
            <a:off x="1830925" y="1195909"/>
            <a:ext cx="5482150" cy="49233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8"/>
          <p:cNvSpPr txBox="1"/>
          <p:nvPr/>
        </p:nvSpPr>
        <p:spPr>
          <a:xfrm>
            <a:off x="312450" y="758150"/>
            <a:ext cx="8554500" cy="5780700"/>
          </a:xfrm>
          <a:prstGeom prst="rect">
            <a:avLst/>
          </a:prstGeom>
          <a:solidFill>
            <a:srgbClr val="F7F7F7"/>
          </a:solidFill>
          <a:ln>
            <a:noFill/>
          </a:ln>
        </p:spPr>
        <p:txBody>
          <a:bodyPr spcFirstLastPara="1" wrap="square" lIns="91425" tIns="91425" rIns="91425" bIns="91425" anchor="ctr" anchorCtr="0">
            <a:noAutofit/>
          </a:bodyPr>
          <a:lstStyle/>
          <a:p>
            <a:pPr marL="0" lvl="0" indent="0" algn="l" rtl="0">
              <a:lnSpc>
                <a:spcPct val="142857"/>
              </a:lnSpc>
              <a:spcBef>
                <a:spcPts val="0"/>
              </a:spcBef>
              <a:spcAft>
                <a:spcPts val="0"/>
              </a:spcAft>
              <a:buNone/>
            </a:pPr>
            <a:r>
              <a:rPr lang="en" sz="900">
                <a:solidFill>
                  <a:srgbClr val="009999"/>
                </a:solidFill>
                <a:latin typeface="Consolas"/>
                <a:ea typeface="Consolas"/>
                <a:cs typeface="Consolas"/>
                <a:sym typeface="Consolas"/>
              </a:rPr>
              <a:t>&lt;!DOCTYPE html&gt;</a:t>
            </a:r>
            <a:br>
              <a:rPr lang="en" sz="900">
                <a:solidFill>
                  <a:srgbClr val="333333"/>
                </a:solidFill>
                <a:latin typeface="Consolas"/>
                <a:ea typeface="Consolas"/>
                <a:cs typeface="Consolas"/>
                <a:sym typeface="Consolas"/>
              </a:rPr>
            </a:br>
            <a:r>
              <a:rPr lang="en" sz="900">
                <a:solidFill>
                  <a:srgbClr val="2F6F9F"/>
                </a:solidFill>
                <a:latin typeface="Consolas"/>
                <a:ea typeface="Consolas"/>
                <a:cs typeface="Consolas"/>
                <a:sym typeface="Consolas"/>
              </a:rPr>
              <a:t>&lt;html</a:t>
            </a:r>
            <a:r>
              <a:rPr lang="en" sz="900">
                <a:solidFill>
                  <a:srgbClr val="333333"/>
                </a:solidFill>
                <a:latin typeface="Consolas"/>
                <a:ea typeface="Consolas"/>
                <a:cs typeface="Consolas"/>
                <a:sym typeface="Consolas"/>
              </a:rPr>
              <a:t> </a:t>
            </a:r>
            <a:r>
              <a:rPr lang="en" sz="900">
                <a:solidFill>
                  <a:srgbClr val="4F9FCF"/>
                </a:solidFill>
                <a:latin typeface="Consolas"/>
                <a:ea typeface="Consolas"/>
                <a:cs typeface="Consolas"/>
                <a:sym typeface="Consolas"/>
              </a:rPr>
              <a:t>lang=</a:t>
            </a:r>
            <a:r>
              <a:rPr lang="en" sz="900">
                <a:solidFill>
                  <a:srgbClr val="D44950"/>
                </a:solidFill>
                <a:latin typeface="Consolas"/>
                <a:ea typeface="Consolas"/>
                <a:cs typeface="Consolas"/>
                <a:sym typeface="Consolas"/>
              </a:rPr>
              <a:t>"en"</a:t>
            </a:r>
            <a:r>
              <a:rPr lang="en" sz="900">
                <a:solidFill>
                  <a:srgbClr val="2F6F9F"/>
                </a:solidFill>
                <a:latin typeface="Consolas"/>
                <a:ea typeface="Consolas"/>
                <a:cs typeface="Consolas"/>
                <a:sym typeface="Consolas"/>
              </a:rPr>
              <a:t>&gt;</a:t>
            </a:r>
            <a:br>
              <a:rPr lang="en" sz="900">
                <a:solidFill>
                  <a:srgbClr val="333333"/>
                </a:solidFill>
                <a:latin typeface="Consolas"/>
                <a:ea typeface="Consolas"/>
                <a:cs typeface="Consolas"/>
                <a:sym typeface="Consolas"/>
              </a:rPr>
            </a:br>
            <a:r>
              <a:rPr lang="en" sz="900">
                <a:solidFill>
                  <a:srgbClr val="333333"/>
                </a:solidFill>
                <a:latin typeface="Consolas"/>
                <a:ea typeface="Consolas"/>
                <a:cs typeface="Consolas"/>
                <a:sym typeface="Consolas"/>
              </a:rPr>
              <a:t>  </a:t>
            </a:r>
            <a:r>
              <a:rPr lang="en" sz="900">
                <a:solidFill>
                  <a:srgbClr val="2F6F9F"/>
                </a:solidFill>
                <a:latin typeface="Consolas"/>
                <a:ea typeface="Consolas"/>
                <a:cs typeface="Consolas"/>
                <a:sym typeface="Consolas"/>
              </a:rPr>
              <a:t>&lt;head&gt;</a:t>
            </a:r>
            <a:br>
              <a:rPr lang="en" sz="900">
                <a:solidFill>
                  <a:srgbClr val="333333"/>
                </a:solidFill>
                <a:latin typeface="Consolas"/>
                <a:ea typeface="Consolas"/>
                <a:cs typeface="Consolas"/>
                <a:sym typeface="Consolas"/>
              </a:rPr>
            </a:br>
            <a:r>
              <a:rPr lang="en" sz="900">
                <a:solidFill>
                  <a:srgbClr val="333333"/>
                </a:solidFill>
                <a:latin typeface="Consolas"/>
                <a:ea typeface="Consolas"/>
                <a:cs typeface="Consolas"/>
                <a:sym typeface="Consolas"/>
              </a:rPr>
              <a:t>    </a:t>
            </a:r>
            <a:r>
              <a:rPr lang="en" sz="900">
                <a:solidFill>
                  <a:srgbClr val="2F6F9F"/>
                </a:solidFill>
                <a:latin typeface="Consolas"/>
                <a:ea typeface="Consolas"/>
                <a:cs typeface="Consolas"/>
                <a:sym typeface="Consolas"/>
              </a:rPr>
              <a:t>&lt;meta</a:t>
            </a:r>
            <a:r>
              <a:rPr lang="en" sz="900">
                <a:solidFill>
                  <a:srgbClr val="333333"/>
                </a:solidFill>
                <a:latin typeface="Consolas"/>
                <a:ea typeface="Consolas"/>
                <a:cs typeface="Consolas"/>
                <a:sym typeface="Consolas"/>
              </a:rPr>
              <a:t> </a:t>
            </a:r>
            <a:r>
              <a:rPr lang="en" sz="900">
                <a:solidFill>
                  <a:srgbClr val="4F9FCF"/>
                </a:solidFill>
                <a:latin typeface="Consolas"/>
                <a:ea typeface="Consolas"/>
                <a:cs typeface="Consolas"/>
                <a:sym typeface="Consolas"/>
              </a:rPr>
              <a:t>charset=</a:t>
            </a:r>
            <a:r>
              <a:rPr lang="en" sz="900">
                <a:solidFill>
                  <a:srgbClr val="D44950"/>
                </a:solidFill>
                <a:latin typeface="Consolas"/>
                <a:ea typeface="Consolas"/>
                <a:cs typeface="Consolas"/>
                <a:sym typeface="Consolas"/>
              </a:rPr>
              <a:t>"utf-8"</a:t>
            </a:r>
            <a:r>
              <a:rPr lang="en" sz="900">
                <a:solidFill>
                  <a:srgbClr val="2F6F9F"/>
                </a:solidFill>
                <a:latin typeface="Consolas"/>
                <a:ea typeface="Consolas"/>
                <a:cs typeface="Consolas"/>
                <a:sym typeface="Consolas"/>
              </a:rPr>
              <a:t>&gt;</a:t>
            </a:r>
            <a:br>
              <a:rPr lang="en" sz="900">
                <a:solidFill>
                  <a:srgbClr val="333333"/>
                </a:solidFill>
                <a:latin typeface="Consolas"/>
                <a:ea typeface="Consolas"/>
                <a:cs typeface="Consolas"/>
                <a:sym typeface="Consolas"/>
              </a:rPr>
            </a:br>
            <a:r>
              <a:rPr lang="en" sz="900">
                <a:solidFill>
                  <a:srgbClr val="333333"/>
                </a:solidFill>
                <a:latin typeface="Consolas"/>
                <a:ea typeface="Consolas"/>
                <a:cs typeface="Consolas"/>
                <a:sym typeface="Consolas"/>
              </a:rPr>
              <a:t>    </a:t>
            </a:r>
            <a:r>
              <a:rPr lang="en" sz="900">
                <a:solidFill>
                  <a:srgbClr val="2F6F9F"/>
                </a:solidFill>
                <a:latin typeface="Consolas"/>
                <a:ea typeface="Consolas"/>
                <a:cs typeface="Consolas"/>
                <a:sym typeface="Consolas"/>
              </a:rPr>
              <a:t>&lt;meta</a:t>
            </a:r>
            <a:r>
              <a:rPr lang="en" sz="900">
                <a:solidFill>
                  <a:srgbClr val="333333"/>
                </a:solidFill>
                <a:latin typeface="Consolas"/>
                <a:ea typeface="Consolas"/>
                <a:cs typeface="Consolas"/>
                <a:sym typeface="Consolas"/>
              </a:rPr>
              <a:t> </a:t>
            </a:r>
            <a:r>
              <a:rPr lang="en" sz="900">
                <a:solidFill>
                  <a:srgbClr val="4F9FCF"/>
                </a:solidFill>
                <a:latin typeface="Consolas"/>
                <a:ea typeface="Consolas"/>
                <a:cs typeface="Consolas"/>
                <a:sym typeface="Consolas"/>
              </a:rPr>
              <a:t>http-equiv=</a:t>
            </a:r>
            <a:r>
              <a:rPr lang="en" sz="900">
                <a:solidFill>
                  <a:srgbClr val="D44950"/>
                </a:solidFill>
                <a:latin typeface="Consolas"/>
                <a:ea typeface="Consolas"/>
                <a:cs typeface="Consolas"/>
                <a:sym typeface="Consolas"/>
              </a:rPr>
              <a:t>"X-UA-Compatible"</a:t>
            </a:r>
            <a:r>
              <a:rPr lang="en" sz="900">
                <a:solidFill>
                  <a:srgbClr val="333333"/>
                </a:solidFill>
                <a:latin typeface="Consolas"/>
                <a:ea typeface="Consolas"/>
                <a:cs typeface="Consolas"/>
                <a:sym typeface="Consolas"/>
              </a:rPr>
              <a:t> </a:t>
            </a:r>
            <a:r>
              <a:rPr lang="en" sz="900">
                <a:solidFill>
                  <a:srgbClr val="4F9FCF"/>
                </a:solidFill>
                <a:latin typeface="Consolas"/>
                <a:ea typeface="Consolas"/>
                <a:cs typeface="Consolas"/>
                <a:sym typeface="Consolas"/>
              </a:rPr>
              <a:t>content=</a:t>
            </a:r>
            <a:r>
              <a:rPr lang="en" sz="900">
                <a:solidFill>
                  <a:srgbClr val="D44950"/>
                </a:solidFill>
                <a:latin typeface="Consolas"/>
                <a:ea typeface="Consolas"/>
                <a:cs typeface="Consolas"/>
                <a:sym typeface="Consolas"/>
              </a:rPr>
              <a:t>"IE=edge"</a:t>
            </a:r>
            <a:r>
              <a:rPr lang="en" sz="900">
                <a:solidFill>
                  <a:srgbClr val="2F6F9F"/>
                </a:solidFill>
                <a:latin typeface="Consolas"/>
                <a:ea typeface="Consolas"/>
                <a:cs typeface="Consolas"/>
                <a:sym typeface="Consolas"/>
              </a:rPr>
              <a:t>&gt;</a:t>
            </a:r>
            <a:br>
              <a:rPr lang="en" sz="900">
                <a:solidFill>
                  <a:srgbClr val="333333"/>
                </a:solidFill>
                <a:latin typeface="Consolas"/>
                <a:ea typeface="Consolas"/>
                <a:cs typeface="Consolas"/>
                <a:sym typeface="Consolas"/>
              </a:rPr>
            </a:br>
            <a:r>
              <a:rPr lang="en" sz="900">
                <a:solidFill>
                  <a:srgbClr val="333333"/>
                </a:solidFill>
                <a:latin typeface="Consolas"/>
                <a:ea typeface="Consolas"/>
                <a:cs typeface="Consolas"/>
                <a:sym typeface="Consolas"/>
              </a:rPr>
              <a:t>    </a:t>
            </a:r>
            <a:r>
              <a:rPr lang="en" sz="900">
                <a:solidFill>
                  <a:srgbClr val="2F6F9F"/>
                </a:solidFill>
                <a:latin typeface="Consolas"/>
                <a:ea typeface="Consolas"/>
                <a:cs typeface="Consolas"/>
                <a:sym typeface="Consolas"/>
              </a:rPr>
              <a:t>&lt;meta</a:t>
            </a:r>
            <a:r>
              <a:rPr lang="en" sz="900">
                <a:solidFill>
                  <a:srgbClr val="333333"/>
                </a:solidFill>
                <a:latin typeface="Consolas"/>
                <a:ea typeface="Consolas"/>
                <a:cs typeface="Consolas"/>
                <a:sym typeface="Consolas"/>
              </a:rPr>
              <a:t> </a:t>
            </a:r>
            <a:r>
              <a:rPr lang="en" sz="900">
                <a:solidFill>
                  <a:srgbClr val="4F9FCF"/>
                </a:solidFill>
                <a:latin typeface="Consolas"/>
                <a:ea typeface="Consolas"/>
                <a:cs typeface="Consolas"/>
                <a:sym typeface="Consolas"/>
              </a:rPr>
              <a:t>name=</a:t>
            </a:r>
            <a:r>
              <a:rPr lang="en" sz="900">
                <a:solidFill>
                  <a:srgbClr val="D44950"/>
                </a:solidFill>
                <a:latin typeface="Consolas"/>
                <a:ea typeface="Consolas"/>
                <a:cs typeface="Consolas"/>
                <a:sym typeface="Consolas"/>
              </a:rPr>
              <a:t>"viewport"</a:t>
            </a:r>
            <a:r>
              <a:rPr lang="en" sz="900">
                <a:solidFill>
                  <a:srgbClr val="333333"/>
                </a:solidFill>
                <a:latin typeface="Consolas"/>
                <a:ea typeface="Consolas"/>
                <a:cs typeface="Consolas"/>
                <a:sym typeface="Consolas"/>
              </a:rPr>
              <a:t> </a:t>
            </a:r>
            <a:r>
              <a:rPr lang="en" sz="900">
                <a:solidFill>
                  <a:srgbClr val="4F9FCF"/>
                </a:solidFill>
                <a:latin typeface="Consolas"/>
                <a:ea typeface="Consolas"/>
                <a:cs typeface="Consolas"/>
                <a:sym typeface="Consolas"/>
              </a:rPr>
              <a:t>content=</a:t>
            </a:r>
            <a:r>
              <a:rPr lang="en" sz="900">
                <a:solidFill>
                  <a:srgbClr val="D44950"/>
                </a:solidFill>
                <a:latin typeface="Consolas"/>
                <a:ea typeface="Consolas"/>
                <a:cs typeface="Consolas"/>
                <a:sym typeface="Consolas"/>
              </a:rPr>
              <a:t>"width=device-width, initial-scale=1"</a:t>
            </a:r>
            <a:r>
              <a:rPr lang="en" sz="900">
                <a:solidFill>
                  <a:srgbClr val="2F6F9F"/>
                </a:solidFill>
                <a:latin typeface="Consolas"/>
                <a:ea typeface="Consolas"/>
                <a:cs typeface="Consolas"/>
                <a:sym typeface="Consolas"/>
              </a:rPr>
              <a:t>&gt;</a:t>
            </a:r>
            <a:br>
              <a:rPr lang="en" sz="900">
                <a:solidFill>
                  <a:srgbClr val="333333"/>
                </a:solidFill>
                <a:latin typeface="Consolas"/>
                <a:ea typeface="Consolas"/>
                <a:cs typeface="Consolas"/>
                <a:sym typeface="Consolas"/>
              </a:rPr>
            </a:br>
            <a:r>
              <a:rPr lang="en" sz="900">
                <a:solidFill>
                  <a:srgbClr val="333333"/>
                </a:solidFill>
                <a:latin typeface="Consolas"/>
                <a:ea typeface="Consolas"/>
                <a:cs typeface="Consolas"/>
                <a:sym typeface="Consolas"/>
              </a:rPr>
              <a:t>    </a:t>
            </a:r>
            <a:r>
              <a:rPr lang="en" sz="900">
                <a:solidFill>
                  <a:srgbClr val="999999"/>
                </a:solidFill>
                <a:latin typeface="Consolas"/>
                <a:ea typeface="Consolas"/>
                <a:cs typeface="Consolas"/>
                <a:sym typeface="Consolas"/>
              </a:rPr>
              <a:t>&lt;!-- The above 3 meta tags *must* come first in the head; any other head content must come *after* these tags --&gt;</a:t>
            </a:r>
            <a:br>
              <a:rPr lang="en" sz="900">
                <a:solidFill>
                  <a:srgbClr val="333333"/>
                </a:solidFill>
                <a:latin typeface="Consolas"/>
                <a:ea typeface="Consolas"/>
                <a:cs typeface="Consolas"/>
                <a:sym typeface="Consolas"/>
              </a:rPr>
            </a:br>
            <a:r>
              <a:rPr lang="en" sz="900">
                <a:solidFill>
                  <a:srgbClr val="333333"/>
                </a:solidFill>
                <a:latin typeface="Consolas"/>
                <a:ea typeface="Consolas"/>
                <a:cs typeface="Consolas"/>
                <a:sym typeface="Consolas"/>
              </a:rPr>
              <a:t>    </a:t>
            </a:r>
            <a:r>
              <a:rPr lang="en" sz="900">
                <a:solidFill>
                  <a:srgbClr val="2F6F9F"/>
                </a:solidFill>
                <a:latin typeface="Consolas"/>
                <a:ea typeface="Consolas"/>
                <a:cs typeface="Consolas"/>
                <a:sym typeface="Consolas"/>
              </a:rPr>
              <a:t>&lt;title&gt;</a:t>
            </a:r>
            <a:r>
              <a:rPr lang="en" sz="900">
                <a:solidFill>
                  <a:srgbClr val="333333"/>
                </a:solidFill>
                <a:latin typeface="Consolas"/>
                <a:ea typeface="Consolas"/>
                <a:cs typeface="Consolas"/>
                <a:sym typeface="Consolas"/>
              </a:rPr>
              <a:t>Bootstrap 101 Template</a:t>
            </a:r>
            <a:r>
              <a:rPr lang="en" sz="900">
                <a:solidFill>
                  <a:srgbClr val="2F6F9F"/>
                </a:solidFill>
                <a:latin typeface="Consolas"/>
                <a:ea typeface="Consolas"/>
                <a:cs typeface="Consolas"/>
                <a:sym typeface="Consolas"/>
              </a:rPr>
              <a:t>&lt;/title&gt;</a:t>
            </a:r>
            <a:br>
              <a:rPr lang="en" sz="900">
                <a:solidFill>
                  <a:srgbClr val="333333"/>
                </a:solidFill>
                <a:latin typeface="Consolas"/>
                <a:ea typeface="Consolas"/>
                <a:cs typeface="Consolas"/>
                <a:sym typeface="Consolas"/>
              </a:rPr>
            </a:br>
            <a:br>
              <a:rPr lang="en" sz="900">
                <a:solidFill>
                  <a:srgbClr val="333333"/>
                </a:solidFill>
                <a:latin typeface="Consolas"/>
                <a:ea typeface="Consolas"/>
                <a:cs typeface="Consolas"/>
                <a:sym typeface="Consolas"/>
              </a:rPr>
            </a:br>
            <a:r>
              <a:rPr lang="en" sz="900">
                <a:solidFill>
                  <a:srgbClr val="333333"/>
                </a:solidFill>
                <a:latin typeface="Consolas"/>
                <a:ea typeface="Consolas"/>
                <a:cs typeface="Consolas"/>
                <a:sym typeface="Consolas"/>
              </a:rPr>
              <a:t>    </a:t>
            </a:r>
            <a:r>
              <a:rPr lang="en" sz="900">
                <a:solidFill>
                  <a:srgbClr val="999999"/>
                </a:solidFill>
                <a:latin typeface="Consolas"/>
                <a:ea typeface="Consolas"/>
                <a:cs typeface="Consolas"/>
                <a:sym typeface="Consolas"/>
              </a:rPr>
              <a:t>&lt;!-- Bootstrap --&gt;</a:t>
            </a:r>
            <a:br>
              <a:rPr lang="en" sz="900">
                <a:solidFill>
                  <a:srgbClr val="333333"/>
                </a:solidFill>
                <a:latin typeface="Consolas"/>
                <a:ea typeface="Consolas"/>
                <a:cs typeface="Consolas"/>
                <a:sym typeface="Consolas"/>
              </a:rPr>
            </a:br>
            <a:r>
              <a:rPr lang="en" sz="900">
                <a:solidFill>
                  <a:srgbClr val="333333"/>
                </a:solidFill>
                <a:latin typeface="Consolas"/>
                <a:ea typeface="Consolas"/>
                <a:cs typeface="Consolas"/>
                <a:sym typeface="Consolas"/>
              </a:rPr>
              <a:t>    </a:t>
            </a:r>
            <a:r>
              <a:rPr lang="en" sz="900">
                <a:solidFill>
                  <a:srgbClr val="2F6F9F"/>
                </a:solidFill>
                <a:latin typeface="Consolas"/>
                <a:ea typeface="Consolas"/>
                <a:cs typeface="Consolas"/>
                <a:sym typeface="Consolas"/>
              </a:rPr>
              <a:t>&lt;link</a:t>
            </a:r>
            <a:r>
              <a:rPr lang="en" sz="900">
                <a:solidFill>
                  <a:srgbClr val="333333"/>
                </a:solidFill>
                <a:latin typeface="Consolas"/>
                <a:ea typeface="Consolas"/>
                <a:cs typeface="Consolas"/>
                <a:sym typeface="Consolas"/>
              </a:rPr>
              <a:t> </a:t>
            </a:r>
            <a:r>
              <a:rPr lang="en" sz="900">
                <a:solidFill>
                  <a:srgbClr val="4F9FCF"/>
                </a:solidFill>
                <a:latin typeface="Consolas"/>
                <a:ea typeface="Consolas"/>
                <a:cs typeface="Consolas"/>
                <a:sym typeface="Consolas"/>
              </a:rPr>
              <a:t>href=</a:t>
            </a:r>
            <a:r>
              <a:rPr lang="en" sz="900">
                <a:solidFill>
                  <a:srgbClr val="D44950"/>
                </a:solidFill>
                <a:latin typeface="Consolas"/>
                <a:ea typeface="Consolas"/>
                <a:cs typeface="Consolas"/>
                <a:sym typeface="Consolas"/>
              </a:rPr>
              <a:t>"css/bootstrap.min.css"</a:t>
            </a:r>
            <a:r>
              <a:rPr lang="en" sz="900">
                <a:solidFill>
                  <a:srgbClr val="333333"/>
                </a:solidFill>
                <a:latin typeface="Consolas"/>
                <a:ea typeface="Consolas"/>
                <a:cs typeface="Consolas"/>
                <a:sym typeface="Consolas"/>
              </a:rPr>
              <a:t> </a:t>
            </a:r>
            <a:r>
              <a:rPr lang="en" sz="900">
                <a:solidFill>
                  <a:srgbClr val="4F9FCF"/>
                </a:solidFill>
                <a:latin typeface="Consolas"/>
                <a:ea typeface="Consolas"/>
                <a:cs typeface="Consolas"/>
                <a:sym typeface="Consolas"/>
              </a:rPr>
              <a:t>rel=</a:t>
            </a:r>
            <a:r>
              <a:rPr lang="en" sz="900">
                <a:solidFill>
                  <a:srgbClr val="D44950"/>
                </a:solidFill>
                <a:latin typeface="Consolas"/>
                <a:ea typeface="Consolas"/>
                <a:cs typeface="Consolas"/>
                <a:sym typeface="Consolas"/>
              </a:rPr>
              <a:t>"stylesheet"</a:t>
            </a:r>
            <a:r>
              <a:rPr lang="en" sz="900">
                <a:solidFill>
                  <a:srgbClr val="2F6F9F"/>
                </a:solidFill>
                <a:latin typeface="Consolas"/>
                <a:ea typeface="Consolas"/>
                <a:cs typeface="Consolas"/>
                <a:sym typeface="Consolas"/>
              </a:rPr>
              <a:t>&gt;</a:t>
            </a:r>
            <a:br>
              <a:rPr lang="en" sz="900">
                <a:solidFill>
                  <a:srgbClr val="333333"/>
                </a:solidFill>
                <a:latin typeface="Consolas"/>
                <a:ea typeface="Consolas"/>
                <a:cs typeface="Consolas"/>
                <a:sym typeface="Consolas"/>
              </a:rPr>
            </a:br>
            <a:br>
              <a:rPr lang="en" sz="900">
                <a:solidFill>
                  <a:srgbClr val="333333"/>
                </a:solidFill>
                <a:latin typeface="Consolas"/>
                <a:ea typeface="Consolas"/>
                <a:cs typeface="Consolas"/>
                <a:sym typeface="Consolas"/>
              </a:rPr>
            </a:br>
            <a:r>
              <a:rPr lang="en" sz="900">
                <a:solidFill>
                  <a:srgbClr val="333333"/>
                </a:solidFill>
                <a:latin typeface="Consolas"/>
                <a:ea typeface="Consolas"/>
                <a:cs typeface="Consolas"/>
                <a:sym typeface="Consolas"/>
              </a:rPr>
              <a:t>    </a:t>
            </a:r>
            <a:r>
              <a:rPr lang="en" sz="900">
                <a:solidFill>
                  <a:srgbClr val="999999"/>
                </a:solidFill>
                <a:latin typeface="Consolas"/>
                <a:ea typeface="Consolas"/>
                <a:cs typeface="Consolas"/>
                <a:sym typeface="Consolas"/>
              </a:rPr>
              <a:t>&lt;!-- HTML5 shim and Respond.js for IE8 support of HTML5 elements and media queries --&gt;</a:t>
            </a:r>
            <a:br>
              <a:rPr lang="en" sz="900">
                <a:solidFill>
                  <a:srgbClr val="333333"/>
                </a:solidFill>
                <a:latin typeface="Consolas"/>
                <a:ea typeface="Consolas"/>
                <a:cs typeface="Consolas"/>
                <a:sym typeface="Consolas"/>
              </a:rPr>
            </a:br>
            <a:r>
              <a:rPr lang="en" sz="900">
                <a:solidFill>
                  <a:srgbClr val="333333"/>
                </a:solidFill>
                <a:latin typeface="Consolas"/>
                <a:ea typeface="Consolas"/>
                <a:cs typeface="Consolas"/>
                <a:sym typeface="Consolas"/>
              </a:rPr>
              <a:t>    </a:t>
            </a:r>
            <a:r>
              <a:rPr lang="en" sz="900">
                <a:solidFill>
                  <a:srgbClr val="999999"/>
                </a:solidFill>
                <a:latin typeface="Consolas"/>
                <a:ea typeface="Consolas"/>
                <a:cs typeface="Consolas"/>
                <a:sym typeface="Consolas"/>
              </a:rPr>
              <a:t>&lt;!-- WARNING: Respond.js doesn't work if you view the page via file:// --&gt;</a:t>
            </a:r>
            <a:br>
              <a:rPr lang="en" sz="900">
                <a:solidFill>
                  <a:srgbClr val="333333"/>
                </a:solidFill>
                <a:latin typeface="Consolas"/>
                <a:ea typeface="Consolas"/>
                <a:cs typeface="Consolas"/>
                <a:sym typeface="Consolas"/>
              </a:rPr>
            </a:br>
            <a:r>
              <a:rPr lang="en" sz="900">
                <a:solidFill>
                  <a:srgbClr val="333333"/>
                </a:solidFill>
                <a:latin typeface="Consolas"/>
                <a:ea typeface="Consolas"/>
                <a:cs typeface="Consolas"/>
                <a:sym typeface="Consolas"/>
              </a:rPr>
              <a:t>    </a:t>
            </a:r>
            <a:r>
              <a:rPr lang="en" sz="900">
                <a:solidFill>
                  <a:srgbClr val="999999"/>
                </a:solidFill>
                <a:latin typeface="Consolas"/>
                <a:ea typeface="Consolas"/>
                <a:cs typeface="Consolas"/>
                <a:sym typeface="Consolas"/>
              </a:rPr>
              <a:t>&lt;!--[if lt IE 9]&gt;</a:t>
            </a:r>
            <a:br>
              <a:rPr lang="en" sz="900">
                <a:solidFill>
                  <a:srgbClr val="999999"/>
                </a:solidFill>
                <a:latin typeface="Consolas"/>
                <a:ea typeface="Consolas"/>
                <a:cs typeface="Consolas"/>
                <a:sym typeface="Consolas"/>
              </a:rPr>
            </a:br>
            <a:r>
              <a:rPr lang="en" sz="900">
                <a:solidFill>
                  <a:srgbClr val="999999"/>
                </a:solidFill>
                <a:latin typeface="Consolas"/>
                <a:ea typeface="Consolas"/>
                <a:cs typeface="Consolas"/>
                <a:sym typeface="Consolas"/>
              </a:rPr>
              <a:t>      &lt;script src="https://oss.maxcdn.com/html5shiv/3.7.3/html5shiv.min.js"&gt;&lt;/script&gt;</a:t>
            </a:r>
            <a:br>
              <a:rPr lang="en" sz="900">
                <a:solidFill>
                  <a:srgbClr val="999999"/>
                </a:solidFill>
                <a:latin typeface="Consolas"/>
                <a:ea typeface="Consolas"/>
                <a:cs typeface="Consolas"/>
                <a:sym typeface="Consolas"/>
              </a:rPr>
            </a:br>
            <a:r>
              <a:rPr lang="en" sz="900">
                <a:solidFill>
                  <a:srgbClr val="999999"/>
                </a:solidFill>
                <a:latin typeface="Consolas"/>
                <a:ea typeface="Consolas"/>
                <a:cs typeface="Consolas"/>
                <a:sym typeface="Consolas"/>
              </a:rPr>
              <a:t>      &lt;script src="https://oss.maxcdn.com/respond/1.4.2/respond.min.js"&gt;&lt;/script&gt;</a:t>
            </a:r>
            <a:br>
              <a:rPr lang="en" sz="900">
                <a:solidFill>
                  <a:srgbClr val="999999"/>
                </a:solidFill>
                <a:latin typeface="Consolas"/>
                <a:ea typeface="Consolas"/>
                <a:cs typeface="Consolas"/>
                <a:sym typeface="Consolas"/>
              </a:rPr>
            </a:br>
            <a:r>
              <a:rPr lang="en" sz="900">
                <a:solidFill>
                  <a:srgbClr val="999999"/>
                </a:solidFill>
                <a:latin typeface="Consolas"/>
                <a:ea typeface="Consolas"/>
                <a:cs typeface="Consolas"/>
                <a:sym typeface="Consolas"/>
              </a:rPr>
              <a:t>    &lt;![endif]--&gt;</a:t>
            </a:r>
            <a:br>
              <a:rPr lang="en" sz="900">
                <a:solidFill>
                  <a:srgbClr val="333333"/>
                </a:solidFill>
                <a:latin typeface="Consolas"/>
                <a:ea typeface="Consolas"/>
                <a:cs typeface="Consolas"/>
                <a:sym typeface="Consolas"/>
              </a:rPr>
            </a:br>
            <a:r>
              <a:rPr lang="en" sz="900">
                <a:solidFill>
                  <a:srgbClr val="333333"/>
                </a:solidFill>
                <a:latin typeface="Consolas"/>
                <a:ea typeface="Consolas"/>
                <a:cs typeface="Consolas"/>
                <a:sym typeface="Consolas"/>
              </a:rPr>
              <a:t>  </a:t>
            </a:r>
            <a:r>
              <a:rPr lang="en" sz="900">
                <a:solidFill>
                  <a:srgbClr val="2F6F9F"/>
                </a:solidFill>
                <a:latin typeface="Consolas"/>
                <a:ea typeface="Consolas"/>
                <a:cs typeface="Consolas"/>
                <a:sym typeface="Consolas"/>
              </a:rPr>
              <a:t>&lt;/head&gt;</a:t>
            </a:r>
            <a:br>
              <a:rPr lang="en" sz="900">
                <a:solidFill>
                  <a:srgbClr val="333333"/>
                </a:solidFill>
                <a:latin typeface="Consolas"/>
                <a:ea typeface="Consolas"/>
                <a:cs typeface="Consolas"/>
                <a:sym typeface="Consolas"/>
              </a:rPr>
            </a:br>
            <a:r>
              <a:rPr lang="en" sz="900">
                <a:solidFill>
                  <a:srgbClr val="333333"/>
                </a:solidFill>
                <a:latin typeface="Consolas"/>
                <a:ea typeface="Consolas"/>
                <a:cs typeface="Consolas"/>
                <a:sym typeface="Consolas"/>
              </a:rPr>
              <a:t>  </a:t>
            </a:r>
            <a:r>
              <a:rPr lang="en" sz="900">
                <a:solidFill>
                  <a:srgbClr val="2F6F9F"/>
                </a:solidFill>
                <a:latin typeface="Consolas"/>
                <a:ea typeface="Consolas"/>
                <a:cs typeface="Consolas"/>
                <a:sym typeface="Consolas"/>
              </a:rPr>
              <a:t>&lt;body&gt;</a:t>
            </a:r>
            <a:br>
              <a:rPr lang="en" sz="900">
                <a:solidFill>
                  <a:srgbClr val="333333"/>
                </a:solidFill>
                <a:latin typeface="Consolas"/>
                <a:ea typeface="Consolas"/>
                <a:cs typeface="Consolas"/>
                <a:sym typeface="Consolas"/>
              </a:rPr>
            </a:br>
            <a:r>
              <a:rPr lang="en" sz="900">
                <a:solidFill>
                  <a:srgbClr val="333333"/>
                </a:solidFill>
                <a:latin typeface="Consolas"/>
                <a:ea typeface="Consolas"/>
                <a:cs typeface="Consolas"/>
                <a:sym typeface="Consolas"/>
              </a:rPr>
              <a:t>    </a:t>
            </a:r>
            <a:r>
              <a:rPr lang="en" sz="900">
                <a:solidFill>
                  <a:srgbClr val="2F6F9F"/>
                </a:solidFill>
                <a:latin typeface="Consolas"/>
                <a:ea typeface="Consolas"/>
                <a:cs typeface="Consolas"/>
                <a:sym typeface="Consolas"/>
              </a:rPr>
              <a:t>&lt;h1&gt;</a:t>
            </a:r>
            <a:r>
              <a:rPr lang="en" sz="900">
                <a:solidFill>
                  <a:srgbClr val="333333"/>
                </a:solidFill>
                <a:latin typeface="Consolas"/>
                <a:ea typeface="Consolas"/>
                <a:cs typeface="Consolas"/>
                <a:sym typeface="Consolas"/>
              </a:rPr>
              <a:t>Hello, world!</a:t>
            </a:r>
            <a:r>
              <a:rPr lang="en" sz="900">
                <a:solidFill>
                  <a:srgbClr val="2F6F9F"/>
                </a:solidFill>
                <a:latin typeface="Consolas"/>
                <a:ea typeface="Consolas"/>
                <a:cs typeface="Consolas"/>
                <a:sym typeface="Consolas"/>
              </a:rPr>
              <a:t>&lt;/h1&gt;</a:t>
            </a:r>
            <a:br>
              <a:rPr lang="en" sz="900">
                <a:solidFill>
                  <a:srgbClr val="333333"/>
                </a:solidFill>
                <a:latin typeface="Consolas"/>
                <a:ea typeface="Consolas"/>
                <a:cs typeface="Consolas"/>
                <a:sym typeface="Consolas"/>
              </a:rPr>
            </a:br>
            <a:br>
              <a:rPr lang="en" sz="900">
                <a:solidFill>
                  <a:srgbClr val="333333"/>
                </a:solidFill>
                <a:latin typeface="Consolas"/>
                <a:ea typeface="Consolas"/>
                <a:cs typeface="Consolas"/>
                <a:sym typeface="Consolas"/>
              </a:rPr>
            </a:br>
            <a:r>
              <a:rPr lang="en" sz="900">
                <a:solidFill>
                  <a:srgbClr val="333333"/>
                </a:solidFill>
                <a:latin typeface="Consolas"/>
                <a:ea typeface="Consolas"/>
                <a:cs typeface="Consolas"/>
                <a:sym typeface="Consolas"/>
              </a:rPr>
              <a:t>    </a:t>
            </a:r>
            <a:r>
              <a:rPr lang="en" sz="900">
                <a:solidFill>
                  <a:srgbClr val="999999"/>
                </a:solidFill>
                <a:latin typeface="Consolas"/>
                <a:ea typeface="Consolas"/>
                <a:cs typeface="Consolas"/>
                <a:sym typeface="Consolas"/>
              </a:rPr>
              <a:t>&lt;!-- jQuery (necessary for Bootstrap's JavaScript plugins) --&gt;</a:t>
            </a:r>
            <a:br>
              <a:rPr lang="en" sz="900">
                <a:solidFill>
                  <a:srgbClr val="333333"/>
                </a:solidFill>
                <a:latin typeface="Consolas"/>
                <a:ea typeface="Consolas"/>
                <a:cs typeface="Consolas"/>
                <a:sym typeface="Consolas"/>
              </a:rPr>
            </a:br>
            <a:r>
              <a:rPr lang="en" sz="900">
                <a:solidFill>
                  <a:srgbClr val="333333"/>
                </a:solidFill>
                <a:latin typeface="Consolas"/>
                <a:ea typeface="Consolas"/>
                <a:cs typeface="Consolas"/>
                <a:sym typeface="Consolas"/>
              </a:rPr>
              <a:t>    </a:t>
            </a:r>
            <a:r>
              <a:rPr lang="en" sz="900">
                <a:solidFill>
                  <a:srgbClr val="2F6F9F"/>
                </a:solidFill>
                <a:latin typeface="Consolas"/>
                <a:ea typeface="Consolas"/>
                <a:cs typeface="Consolas"/>
                <a:sym typeface="Consolas"/>
              </a:rPr>
              <a:t>&lt;script </a:t>
            </a:r>
            <a:r>
              <a:rPr lang="en" sz="900">
                <a:solidFill>
                  <a:srgbClr val="4F9FCF"/>
                </a:solidFill>
                <a:latin typeface="Consolas"/>
                <a:ea typeface="Consolas"/>
                <a:cs typeface="Consolas"/>
                <a:sym typeface="Consolas"/>
              </a:rPr>
              <a:t>src=</a:t>
            </a:r>
            <a:r>
              <a:rPr lang="en" sz="900">
                <a:solidFill>
                  <a:srgbClr val="D44950"/>
                </a:solidFill>
                <a:latin typeface="Consolas"/>
                <a:ea typeface="Consolas"/>
                <a:cs typeface="Consolas"/>
                <a:sym typeface="Consolas"/>
              </a:rPr>
              <a:t>"https://ajax.googleapis.com/ajax/libs/jquery/1.12.4/jquery.min.js"</a:t>
            </a:r>
            <a:r>
              <a:rPr lang="en" sz="900">
                <a:solidFill>
                  <a:srgbClr val="2F6F9F"/>
                </a:solidFill>
                <a:latin typeface="Consolas"/>
                <a:ea typeface="Consolas"/>
                <a:cs typeface="Consolas"/>
                <a:sym typeface="Consolas"/>
              </a:rPr>
              <a:t>&gt;&lt;/script&gt;</a:t>
            </a:r>
            <a:br>
              <a:rPr lang="en" sz="900">
                <a:solidFill>
                  <a:srgbClr val="333333"/>
                </a:solidFill>
                <a:latin typeface="Consolas"/>
                <a:ea typeface="Consolas"/>
                <a:cs typeface="Consolas"/>
                <a:sym typeface="Consolas"/>
              </a:rPr>
            </a:br>
            <a:r>
              <a:rPr lang="en" sz="900">
                <a:solidFill>
                  <a:srgbClr val="333333"/>
                </a:solidFill>
                <a:latin typeface="Consolas"/>
                <a:ea typeface="Consolas"/>
                <a:cs typeface="Consolas"/>
                <a:sym typeface="Consolas"/>
              </a:rPr>
              <a:t>    </a:t>
            </a:r>
            <a:r>
              <a:rPr lang="en" sz="900">
                <a:solidFill>
                  <a:srgbClr val="999999"/>
                </a:solidFill>
                <a:latin typeface="Consolas"/>
                <a:ea typeface="Consolas"/>
                <a:cs typeface="Consolas"/>
                <a:sym typeface="Consolas"/>
              </a:rPr>
              <a:t>&lt;!-- Include all compiled plugins (below), or include individual files as needed --&gt;</a:t>
            </a:r>
            <a:br>
              <a:rPr lang="en" sz="900">
                <a:solidFill>
                  <a:srgbClr val="333333"/>
                </a:solidFill>
                <a:latin typeface="Consolas"/>
                <a:ea typeface="Consolas"/>
                <a:cs typeface="Consolas"/>
                <a:sym typeface="Consolas"/>
              </a:rPr>
            </a:br>
            <a:r>
              <a:rPr lang="en" sz="900">
                <a:solidFill>
                  <a:srgbClr val="333333"/>
                </a:solidFill>
                <a:latin typeface="Consolas"/>
                <a:ea typeface="Consolas"/>
                <a:cs typeface="Consolas"/>
                <a:sym typeface="Consolas"/>
              </a:rPr>
              <a:t>    </a:t>
            </a:r>
            <a:r>
              <a:rPr lang="en" sz="900">
                <a:solidFill>
                  <a:srgbClr val="2F6F9F"/>
                </a:solidFill>
                <a:latin typeface="Consolas"/>
                <a:ea typeface="Consolas"/>
                <a:cs typeface="Consolas"/>
                <a:sym typeface="Consolas"/>
              </a:rPr>
              <a:t>&lt;script </a:t>
            </a:r>
            <a:r>
              <a:rPr lang="en" sz="900">
                <a:solidFill>
                  <a:srgbClr val="4F9FCF"/>
                </a:solidFill>
                <a:latin typeface="Consolas"/>
                <a:ea typeface="Consolas"/>
                <a:cs typeface="Consolas"/>
                <a:sym typeface="Consolas"/>
              </a:rPr>
              <a:t>src=</a:t>
            </a:r>
            <a:r>
              <a:rPr lang="en" sz="900">
                <a:solidFill>
                  <a:srgbClr val="D44950"/>
                </a:solidFill>
                <a:latin typeface="Consolas"/>
                <a:ea typeface="Consolas"/>
                <a:cs typeface="Consolas"/>
                <a:sym typeface="Consolas"/>
              </a:rPr>
              <a:t>"js/bootstrap.min.js"</a:t>
            </a:r>
            <a:r>
              <a:rPr lang="en" sz="900">
                <a:solidFill>
                  <a:srgbClr val="2F6F9F"/>
                </a:solidFill>
                <a:latin typeface="Consolas"/>
                <a:ea typeface="Consolas"/>
                <a:cs typeface="Consolas"/>
                <a:sym typeface="Consolas"/>
              </a:rPr>
              <a:t>&gt;&lt;/script&gt;</a:t>
            </a:r>
            <a:br>
              <a:rPr lang="en" sz="900">
                <a:solidFill>
                  <a:srgbClr val="333333"/>
                </a:solidFill>
                <a:latin typeface="Consolas"/>
                <a:ea typeface="Consolas"/>
                <a:cs typeface="Consolas"/>
                <a:sym typeface="Consolas"/>
              </a:rPr>
            </a:br>
            <a:r>
              <a:rPr lang="en" sz="900">
                <a:solidFill>
                  <a:srgbClr val="333333"/>
                </a:solidFill>
                <a:latin typeface="Consolas"/>
                <a:ea typeface="Consolas"/>
                <a:cs typeface="Consolas"/>
                <a:sym typeface="Consolas"/>
              </a:rPr>
              <a:t>  </a:t>
            </a:r>
            <a:r>
              <a:rPr lang="en" sz="900">
                <a:solidFill>
                  <a:srgbClr val="2F6F9F"/>
                </a:solidFill>
                <a:latin typeface="Consolas"/>
                <a:ea typeface="Consolas"/>
                <a:cs typeface="Consolas"/>
                <a:sym typeface="Consolas"/>
              </a:rPr>
              <a:t>&lt;/body&gt;</a:t>
            </a:r>
            <a:br>
              <a:rPr lang="en" sz="900">
                <a:solidFill>
                  <a:srgbClr val="333333"/>
                </a:solidFill>
                <a:latin typeface="Consolas"/>
                <a:ea typeface="Consolas"/>
                <a:cs typeface="Consolas"/>
                <a:sym typeface="Consolas"/>
              </a:rPr>
            </a:br>
            <a:r>
              <a:rPr lang="en" sz="900">
                <a:solidFill>
                  <a:srgbClr val="2F6F9F"/>
                </a:solidFill>
                <a:latin typeface="Consolas"/>
                <a:ea typeface="Consolas"/>
                <a:cs typeface="Consolas"/>
                <a:sym typeface="Consolas"/>
              </a:rPr>
              <a:t>&lt;/html&gt;</a:t>
            </a:r>
            <a:endParaRPr sz="900">
              <a:solidFill>
                <a:srgbClr val="2F6F9F"/>
              </a:solidFill>
              <a:latin typeface="Consolas"/>
              <a:ea typeface="Consolas"/>
              <a:cs typeface="Consolas"/>
              <a:sym typeface="Consolas"/>
            </a:endParaRPr>
          </a:p>
        </p:txBody>
      </p:sp>
      <p:sp>
        <p:nvSpPr>
          <p:cNvPr id="277" name="Google Shape;277;p38"/>
          <p:cNvSpPr txBox="1">
            <a:spLocks noGrp="1"/>
          </p:cNvSpPr>
          <p:nvPr>
            <p:ph type="title"/>
          </p:nvPr>
        </p:nvSpPr>
        <p:spPr>
          <a:xfrm>
            <a:off x="552463" y="-1053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Ejemplo básico</a:t>
            </a:r>
            <a:endParaRPr/>
          </a:p>
        </p:txBody>
      </p:sp>
      <p:sp>
        <p:nvSpPr>
          <p:cNvPr id="278" name="Google Shape;278;p38"/>
          <p:cNvSpPr txBox="1"/>
          <p:nvPr/>
        </p:nvSpPr>
        <p:spPr>
          <a:xfrm>
            <a:off x="5507125" y="6219980"/>
            <a:ext cx="3359700" cy="445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u="sng">
                <a:solidFill>
                  <a:schemeClr val="hlink"/>
                </a:solidFill>
                <a:hlinkClick r:id="rId3"/>
              </a:rPr>
              <a:t>http://getbootstrap.com/getting-started/</a:t>
            </a:r>
            <a:endParaRPr/>
          </a:p>
        </p:txBody>
      </p:sp>
      <p:pic>
        <p:nvPicPr>
          <p:cNvPr id="279" name="Google Shape;279;p38"/>
          <p:cNvPicPr preferRelativeResize="0"/>
          <p:nvPr/>
        </p:nvPicPr>
        <p:blipFill>
          <a:blip r:embed="rId4">
            <a:alphaModFix/>
          </a:blip>
          <a:stretch>
            <a:fillRect/>
          </a:stretch>
        </p:blipFill>
        <p:spPr>
          <a:xfrm>
            <a:off x="7785675" y="5138822"/>
            <a:ext cx="1081149" cy="1081149"/>
          </a:xfrm>
          <a:prstGeom prst="rect">
            <a:avLst/>
          </a:prstGeom>
          <a:noFill/>
          <a:ln>
            <a:noFill/>
          </a:ln>
        </p:spPr>
      </p:pic>
      <p:pic>
        <p:nvPicPr>
          <p:cNvPr id="280" name="Google Shape;280;p38"/>
          <p:cNvPicPr preferRelativeResize="0"/>
          <p:nvPr/>
        </p:nvPicPr>
        <p:blipFill rotWithShape="1">
          <a:blip r:embed="rId5">
            <a:alphaModFix/>
          </a:blip>
          <a:srcRect l="7996" r="8005"/>
          <a:stretch/>
        </p:blipFill>
        <p:spPr>
          <a:xfrm>
            <a:off x="7700400" y="79633"/>
            <a:ext cx="907125" cy="9071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9"/>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Soporte de Navegadores</a:t>
            </a:r>
            <a:endParaRPr/>
          </a:p>
        </p:txBody>
      </p:sp>
      <p:sp>
        <p:nvSpPr>
          <p:cNvPr id="286" name="Google Shape;286;p39"/>
          <p:cNvSpPr txBox="1"/>
          <p:nvPr/>
        </p:nvSpPr>
        <p:spPr>
          <a:xfrm>
            <a:off x="3988500" y="5529850"/>
            <a:ext cx="4843800" cy="88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*Últimas versiones de cada uno de los navegadores.</a:t>
            </a:r>
            <a:endParaRPr/>
          </a:p>
        </p:txBody>
      </p:sp>
      <p:pic>
        <p:nvPicPr>
          <p:cNvPr id="287" name="Google Shape;287;p39"/>
          <p:cNvPicPr preferRelativeResize="0"/>
          <p:nvPr/>
        </p:nvPicPr>
        <p:blipFill rotWithShape="1">
          <a:blip r:embed="rId3">
            <a:alphaModFix/>
          </a:blip>
          <a:srcRect l="7996" r="8005"/>
          <a:stretch/>
        </p:blipFill>
        <p:spPr>
          <a:xfrm>
            <a:off x="7700400" y="79633"/>
            <a:ext cx="907125" cy="907125"/>
          </a:xfrm>
          <a:prstGeom prst="rect">
            <a:avLst/>
          </a:prstGeom>
          <a:noFill/>
          <a:ln>
            <a:noFill/>
          </a:ln>
        </p:spPr>
      </p:pic>
      <p:pic>
        <p:nvPicPr>
          <p:cNvPr id="288" name="Google Shape;288;p39"/>
          <p:cNvPicPr preferRelativeResize="0"/>
          <p:nvPr/>
        </p:nvPicPr>
        <p:blipFill>
          <a:blip r:embed="rId4">
            <a:alphaModFix/>
          </a:blip>
          <a:stretch>
            <a:fillRect/>
          </a:stretch>
        </p:blipFill>
        <p:spPr>
          <a:xfrm>
            <a:off x="81809" y="1496100"/>
            <a:ext cx="9256253" cy="1990713"/>
          </a:xfrm>
          <a:prstGeom prst="rect">
            <a:avLst/>
          </a:prstGeom>
          <a:noFill/>
          <a:ln>
            <a:noFill/>
          </a:ln>
        </p:spPr>
      </p:pic>
      <p:pic>
        <p:nvPicPr>
          <p:cNvPr id="289" name="Google Shape;289;p39"/>
          <p:cNvPicPr preferRelativeResize="0"/>
          <p:nvPr/>
        </p:nvPicPr>
        <p:blipFill>
          <a:blip r:embed="rId5">
            <a:alphaModFix/>
          </a:blip>
          <a:stretch>
            <a:fillRect/>
          </a:stretch>
        </p:blipFill>
        <p:spPr>
          <a:xfrm>
            <a:off x="-56140" y="3539137"/>
            <a:ext cx="9532150" cy="20430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40"/>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Media Queries - Bootstrap</a:t>
            </a:r>
            <a:endParaRPr/>
          </a:p>
        </p:txBody>
      </p:sp>
      <p:sp>
        <p:nvSpPr>
          <p:cNvPr id="295" name="Google Shape;295;p40"/>
          <p:cNvSpPr txBox="1">
            <a:spLocks noGrp="1"/>
          </p:cNvSpPr>
          <p:nvPr>
            <p:ph type="body" idx="4294967295"/>
          </p:nvPr>
        </p:nvSpPr>
        <p:spPr>
          <a:xfrm>
            <a:off x="311700" y="1526175"/>
            <a:ext cx="8520600" cy="3153600"/>
          </a:xfrm>
          <a:prstGeom prst="rect">
            <a:avLst/>
          </a:prstGeom>
        </p:spPr>
        <p:txBody>
          <a:bodyPr spcFirstLastPara="1" wrap="square" lIns="91425" tIns="45700" rIns="91425" bIns="45700" anchor="t" anchorCtr="0">
            <a:noAutofit/>
          </a:bodyPr>
          <a:lstStyle/>
          <a:p>
            <a:pPr marL="457200" marR="0" lvl="0" indent="-406400" algn="l" rtl="0">
              <a:lnSpc>
                <a:spcPct val="115000"/>
              </a:lnSpc>
              <a:spcBef>
                <a:spcPts val="600"/>
              </a:spcBef>
              <a:spcAft>
                <a:spcPts val="0"/>
              </a:spcAft>
              <a:buSzPts val="2800"/>
              <a:buChar char="•"/>
            </a:pPr>
            <a:r>
              <a:rPr lang="en"/>
              <a:t>Bootstrap es </a:t>
            </a:r>
            <a:r>
              <a:rPr lang="en" b="1"/>
              <a:t>mobile first.</a:t>
            </a:r>
            <a:endParaRPr b="1"/>
          </a:p>
          <a:p>
            <a:pPr marL="457200" marR="0" lvl="0" indent="-406400" algn="l" rtl="0">
              <a:lnSpc>
                <a:spcPct val="115000"/>
              </a:lnSpc>
              <a:spcBef>
                <a:spcPts val="1000"/>
              </a:spcBef>
              <a:spcAft>
                <a:spcPts val="0"/>
              </a:spcAft>
              <a:buSzPts val="2800"/>
              <a:buChar char="•"/>
            </a:pPr>
            <a:r>
              <a:rPr lang="en"/>
              <a:t>Si miramos el código vamos a encontrar media queries.</a:t>
            </a:r>
            <a:endParaRPr/>
          </a:p>
          <a:p>
            <a:pPr marL="457200" marR="0" lvl="0" indent="-406400" algn="l" rtl="0">
              <a:lnSpc>
                <a:spcPct val="115000"/>
              </a:lnSpc>
              <a:spcBef>
                <a:spcPts val="1000"/>
              </a:spcBef>
              <a:spcAft>
                <a:spcPts val="0"/>
              </a:spcAft>
              <a:buSzPts val="2800"/>
              <a:buChar char="•"/>
            </a:pPr>
            <a:r>
              <a:rPr lang="en"/>
              <a:t>Esta línea hace que el dispositivo tenga en cuenta la orientación para calcular el ancho.</a:t>
            </a:r>
            <a:endParaRPr/>
          </a:p>
          <a:p>
            <a:pPr marL="0" marR="0" lvl="0" indent="0" algn="l" rtl="0">
              <a:lnSpc>
                <a:spcPct val="115000"/>
              </a:lnSpc>
              <a:spcBef>
                <a:spcPts val="1000"/>
              </a:spcBef>
              <a:spcAft>
                <a:spcPts val="1000"/>
              </a:spcAft>
              <a:buNone/>
            </a:pPr>
            <a:endParaRPr/>
          </a:p>
        </p:txBody>
      </p:sp>
      <p:sp>
        <p:nvSpPr>
          <p:cNvPr id="296" name="Google Shape;296;p40"/>
          <p:cNvSpPr txBox="1"/>
          <p:nvPr/>
        </p:nvSpPr>
        <p:spPr>
          <a:xfrm>
            <a:off x="692100" y="4432413"/>
            <a:ext cx="7759800" cy="581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onsolas"/>
                <a:ea typeface="Consolas"/>
                <a:cs typeface="Consolas"/>
                <a:sym typeface="Consolas"/>
              </a:rPr>
              <a:t>&lt;meta name="viewport" content="width=device-width, initial-scale=1"&gt;</a:t>
            </a:r>
            <a:endParaRPr>
              <a:latin typeface="Consolas"/>
              <a:ea typeface="Consolas"/>
              <a:cs typeface="Consolas"/>
              <a:sym typeface="Consolas"/>
            </a:endParaRPr>
          </a:p>
        </p:txBody>
      </p:sp>
      <p:sp>
        <p:nvSpPr>
          <p:cNvPr id="297" name="Google Shape;297;p40"/>
          <p:cNvSpPr txBox="1"/>
          <p:nvPr/>
        </p:nvSpPr>
        <p:spPr>
          <a:xfrm>
            <a:off x="168475" y="5588767"/>
            <a:ext cx="6937200" cy="111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dk1"/>
                </a:solidFill>
              </a:rPr>
              <a:t>Links interesantes</a:t>
            </a:r>
            <a:endParaRPr b="1">
              <a:solidFill>
                <a:schemeClr val="dk1"/>
              </a:solidFill>
            </a:endParaRPr>
          </a:p>
          <a:p>
            <a:pPr marL="0" lvl="0" indent="0" algn="l" rtl="0">
              <a:spcBef>
                <a:spcPts val="0"/>
              </a:spcBef>
              <a:spcAft>
                <a:spcPts val="0"/>
              </a:spcAft>
              <a:buNone/>
            </a:pPr>
            <a:r>
              <a:rPr lang="en" u="sng">
                <a:solidFill>
                  <a:schemeClr val="hlink"/>
                </a:solidFill>
                <a:hlinkClick r:id="rId3"/>
              </a:rPr>
              <a:t>http://dev.w3.org/csswg/css-device-adapt/</a:t>
            </a:r>
            <a:endParaRPr/>
          </a:p>
        </p:txBody>
      </p:sp>
      <p:pic>
        <p:nvPicPr>
          <p:cNvPr id="298" name="Google Shape;298;p40"/>
          <p:cNvPicPr preferRelativeResize="0"/>
          <p:nvPr/>
        </p:nvPicPr>
        <p:blipFill rotWithShape="1">
          <a:blip r:embed="rId4">
            <a:alphaModFix/>
          </a:blip>
          <a:srcRect l="7996" r="8005"/>
          <a:stretch/>
        </p:blipFill>
        <p:spPr>
          <a:xfrm>
            <a:off x="7700400" y="79633"/>
            <a:ext cx="907125" cy="90712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1"/>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Qué pasa con IE 8 - 9?</a:t>
            </a:r>
            <a:endParaRPr/>
          </a:p>
        </p:txBody>
      </p:sp>
      <p:sp>
        <p:nvSpPr>
          <p:cNvPr id="304" name="Google Shape;304;p41"/>
          <p:cNvSpPr txBox="1">
            <a:spLocks noGrp="1"/>
          </p:cNvSpPr>
          <p:nvPr>
            <p:ph type="body" idx="4294967295"/>
          </p:nvPr>
        </p:nvSpPr>
        <p:spPr>
          <a:xfrm>
            <a:off x="311700" y="2145149"/>
            <a:ext cx="8520600" cy="25677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n"/>
              <a:t>No tienen soporte para CSS3 y HTML5.</a:t>
            </a:r>
            <a:endParaRPr/>
          </a:p>
          <a:p>
            <a:pPr marL="457200" lvl="0" indent="-406400" algn="l" rtl="0">
              <a:spcBef>
                <a:spcPts val="1000"/>
              </a:spcBef>
              <a:spcAft>
                <a:spcPts val="0"/>
              </a:spcAft>
              <a:buSzPts val="2800"/>
              <a:buChar char="•"/>
            </a:pPr>
            <a:r>
              <a:rPr lang="en"/>
              <a:t>Bootstrap incluye </a:t>
            </a:r>
            <a:r>
              <a:rPr lang="en" u="sng">
                <a:solidFill>
                  <a:schemeClr val="hlink"/>
                </a:solidFill>
                <a:hlinkClick r:id="rId3"/>
              </a:rPr>
              <a:t>Respond.js</a:t>
            </a:r>
            <a:endParaRPr/>
          </a:p>
          <a:p>
            <a:pPr marL="914400" lvl="1" indent="-381000" algn="l" rtl="0">
              <a:spcBef>
                <a:spcPts val="1000"/>
              </a:spcBef>
              <a:spcAft>
                <a:spcPts val="0"/>
              </a:spcAft>
              <a:buSzPts val="2400"/>
              <a:buChar char="•"/>
            </a:pPr>
            <a:r>
              <a:rPr lang="en"/>
              <a:t>Da soporte de CSS3 media queries a IE 6-9.</a:t>
            </a:r>
            <a:endParaRPr/>
          </a:p>
          <a:p>
            <a:pPr marL="914400" lvl="1" indent="-381000" algn="l" rtl="0">
              <a:spcBef>
                <a:spcPts val="1000"/>
              </a:spcBef>
              <a:spcAft>
                <a:spcPts val="1000"/>
              </a:spcAft>
              <a:buSzPts val="2400"/>
              <a:buChar char="•"/>
            </a:pPr>
            <a:r>
              <a:rPr lang="en"/>
              <a:t>Recorre el CSS de la página y genera CSS nuevo acorde con la media query.</a:t>
            </a:r>
            <a:endParaRPr/>
          </a:p>
        </p:txBody>
      </p:sp>
      <p:pic>
        <p:nvPicPr>
          <p:cNvPr id="305" name="Google Shape;305;p41"/>
          <p:cNvPicPr preferRelativeResize="0"/>
          <p:nvPr/>
        </p:nvPicPr>
        <p:blipFill rotWithShape="1">
          <a:blip r:embed="rId4">
            <a:alphaModFix/>
          </a:blip>
          <a:srcRect l="7996" r="8005"/>
          <a:stretch/>
        </p:blipFill>
        <p:spPr>
          <a:xfrm>
            <a:off x="7700400" y="79633"/>
            <a:ext cx="907125" cy="90712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2"/>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Qué se puede hacer?</a:t>
            </a:r>
            <a:endParaRPr/>
          </a:p>
        </p:txBody>
      </p:sp>
      <p:sp>
        <p:nvSpPr>
          <p:cNvPr id="311" name="Google Shape;311;p42"/>
          <p:cNvSpPr txBox="1">
            <a:spLocks noGrp="1"/>
          </p:cNvSpPr>
          <p:nvPr>
            <p:ph type="body" idx="4294967295"/>
          </p:nvPr>
        </p:nvSpPr>
        <p:spPr>
          <a:xfrm>
            <a:off x="311700" y="2398199"/>
            <a:ext cx="8520600" cy="2061600"/>
          </a:xfrm>
          <a:prstGeom prst="rect">
            <a:avLst/>
          </a:prstGeom>
        </p:spPr>
        <p:txBody>
          <a:bodyPr spcFirstLastPara="1" wrap="square" lIns="91425" tIns="45700" rIns="91425" bIns="45700" anchor="t" anchorCtr="0">
            <a:noAutofit/>
          </a:bodyPr>
          <a:lstStyle/>
          <a:p>
            <a:pPr marL="0" marR="0" lvl="0" indent="0" algn="l" rtl="0">
              <a:lnSpc>
                <a:spcPct val="100000"/>
              </a:lnSpc>
              <a:spcBef>
                <a:spcPts val="600"/>
              </a:spcBef>
              <a:spcAft>
                <a:spcPts val="0"/>
              </a:spcAft>
              <a:buNone/>
            </a:pPr>
            <a:r>
              <a:rPr lang="en"/>
              <a:t>Entrar en:</a:t>
            </a:r>
            <a:endParaRPr/>
          </a:p>
          <a:p>
            <a:pPr marL="0" marR="0" lvl="0" indent="0" algn="ctr" rtl="0">
              <a:lnSpc>
                <a:spcPct val="100000"/>
              </a:lnSpc>
              <a:spcBef>
                <a:spcPts val="600"/>
              </a:spcBef>
              <a:spcAft>
                <a:spcPts val="0"/>
              </a:spcAft>
              <a:buNone/>
            </a:pPr>
            <a:r>
              <a:rPr lang="en"/>
              <a:t> </a:t>
            </a:r>
            <a:r>
              <a:rPr lang="en" u="sng">
                <a:solidFill>
                  <a:schemeClr val="hlink"/>
                </a:solidFill>
                <a:hlinkClick r:id="rId3"/>
              </a:rPr>
              <a:t>http://getbootstrap.com/examples/theme/</a:t>
            </a:r>
            <a:endParaRPr/>
          </a:p>
          <a:p>
            <a:pPr marL="0" marR="0" lvl="0" indent="0" algn="ctr" rtl="0">
              <a:lnSpc>
                <a:spcPct val="100000"/>
              </a:lnSpc>
              <a:spcBef>
                <a:spcPts val="600"/>
              </a:spcBef>
              <a:spcAft>
                <a:spcPts val="0"/>
              </a:spcAft>
              <a:buNone/>
            </a:pPr>
            <a:r>
              <a:rPr lang="en" u="sng">
                <a:solidFill>
                  <a:schemeClr val="hlink"/>
                </a:solidFill>
                <a:hlinkClick r:id="rId4"/>
              </a:rPr>
              <a:t>http://themes.getbootstrap.com/</a:t>
            </a:r>
            <a:endParaRPr/>
          </a:p>
          <a:p>
            <a:pPr marL="0" marR="0" lvl="0" indent="0" algn="ctr" rtl="0">
              <a:lnSpc>
                <a:spcPct val="100000"/>
              </a:lnSpc>
              <a:spcBef>
                <a:spcPts val="600"/>
              </a:spcBef>
              <a:spcAft>
                <a:spcPts val="0"/>
              </a:spcAft>
              <a:buNone/>
            </a:pPr>
            <a:r>
              <a:rPr lang="en" u="sng">
                <a:solidFill>
                  <a:schemeClr val="hlink"/>
                </a:solidFill>
                <a:hlinkClick r:id="rId5"/>
              </a:rPr>
              <a:t>http://expo.getbootstrap.com/</a:t>
            </a:r>
            <a:endParaRPr/>
          </a:p>
          <a:p>
            <a:pPr marL="0" marR="0" lvl="0" indent="0" algn="ctr" rtl="0">
              <a:lnSpc>
                <a:spcPct val="100000"/>
              </a:lnSpc>
              <a:spcBef>
                <a:spcPts val="600"/>
              </a:spcBef>
              <a:spcAft>
                <a:spcPts val="0"/>
              </a:spcAft>
              <a:buNone/>
            </a:pPr>
            <a:endParaRPr/>
          </a:p>
        </p:txBody>
      </p:sp>
      <p:pic>
        <p:nvPicPr>
          <p:cNvPr id="312" name="Google Shape;312;p42"/>
          <p:cNvPicPr preferRelativeResize="0"/>
          <p:nvPr/>
        </p:nvPicPr>
        <p:blipFill>
          <a:blip r:embed="rId6">
            <a:alphaModFix/>
          </a:blip>
          <a:stretch>
            <a:fillRect/>
          </a:stretch>
        </p:blipFill>
        <p:spPr>
          <a:xfrm>
            <a:off x="7605650" y="5060200"/>
            <a:ext cx="1081149" cy="1081149"/>
          </a:xfrm>
          <a:prstGeom prst="rect">
            <a:avLst/>
          </a:prstGeom>
          <a:noFill/>
          <a:ln>
            <a:noFill/>
          </a:ln>
        </p:spPr>
      </p:pic>
      <p:pic>
        <p:nvPicPr>
          <p:cNvPr id="313" name="Google Shape;313;p42"/>
          <p:cNvPicPr preferRelativeResize="0"/>
          <p:nvPr/>
        </p:nvPicPr>
        <p:blipFill rotWithShape="1">
          <a:blip r:embed="rId7">
            <a:alphaModFix/>
          </a:blip>
          <a:srcRect l="7996" r="8005"/>
          <a:stretch/>
        </p:blipFill>
        <p:spPr>
          <a:xfrm>
            <a:off x="7700400" y="79633"/>
            <a:ext cx="907125" cy="9071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6"/>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Grid - Como funciona?</a:t>
            </a:r>
            <a:endParaRPr/>
          </a:p>
        </p:txBody>
      </p:sp>
      <p:pic>
        <p:nvPicPr>
          <p:cNvPr id="341" name="Google Shape;341;p46"/>
          <p:cNvPicPr preferRelativeResize="0"/>
          <p:nvPr/>
        </p:nvPicPr>
        <p:blipFill>
          <a:blip r:embed="rId3">
            <a:alphaModFix/>
          </a:blip>
          <a:stretch>
            <a:fillRect/>
          </a:stretch>
        </p:blipFill>
        <p:spPr>
          <a:xfrm>
            <a:off x="1343025" y="2457449"/>
            <a:ext cx="6457950" cy="3857625"/>
          </a:xfrm>
          <a:prstGeom prst="rect">
            <a:avLst/>
          </a:prstGeom>
          <a:noFill/>
          <a:ln>
            <a:noFill/>
          </a:ln>
        </p:spPr>
      </p:pic>
      <p:sp>
        <p:nvSpPr>
          <p:cNvPr id="342" name="Google Shape;342;p46"/>
          <p:cNvSpPr txBox="1"/>
          <p:nvPr/>
        </p:nvSpPr>
        <p:spPr>
          <a:xfrm>
            <a:off x="277800" y="1113250"/>
            <a:ext cx="8588400" cy="121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212529"/>
                </a:solidFill>
                <a:highlight>
                  <a:srgbClr val="FFFFFF"/>
                </a:highlight>
                <a:latin typeface="Proxima Nova"/>
                <a:ea typeface="Proxima Nova"/>
                <a:cs typeface="Proxima Nova"/>
                <a:sym typeface="Proxima Nova"/>
              </a:rPr>
              <a:t>Bootstrap utiliza un poderoso grid basado en flexbox para construir layouts de todas las formas y tamaños gracias a un sistema de 12 columnas.</a:t>
            </a:r>
            <a:endParaRPr sz="2000">
              <a:solidFill>
                <a:srgbClr val="212529"/>
              </a:solidFill>
              <a:highlight>
                <a:srgbClr val="FFFFFF"/>
              </a:highlight>
              <a:latin typeface="Proxima Nova"/>
              <a:ea typeface="Proxima Nova"/>
              <a:cs typeface="Proxima Nova"/>
              <a:sym typeface="Proxima Nova"/>
            </a:endParaRPr>
          </a:p>
          <a:p>
            <a:pPr marL="0" lvl="0" indent="0" algn="l" rtl="0">
              <a:spcBef>
                <a:spcPts val="0"/>
              </a:spcBef>
              <a:spcAft>
                <a:spcPts val="0"/>
              </a:spcAft>
              <a:buNone/>
            </a:pPr>
            <a:endParaRPr sz="2000">
              <a:latin typeface="Proxima Nova"/>
              <a:ea typeface="Proxima Nova"/>
              <a:cs typeface="Proxima Nova"/>
              <a:sym typeface="Proxima Nova"/>
            </a:endParaRPr>
          </a:p>
        </p:txBody>
      </p:sp>
      <p:pic>
        <p:nvPicPr>
          <p:cNvPr id="343" name="Google Shape;343;p46"/>
          <p:cNvPicPr preferRelativeResize="0"/>
          <p:nvPr/>
        </p:nvPicPr>
        <p:blipFill rotWithShape="1">
          <a:blip r:embed="rId4">
            <a:alphaModFix/>
          </a:blip>
          <a:srcRect l="7996" r="8005"/>
          <a:stretch/>
        </p:blipFill>
        <p:spPr>
          <a:xfrm>
            <a:off x="7700400" y="79633"/>
            <a:ext cx="907125" cy="9071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7"/>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Grid - Cómo funciona?</a:t>
            </a:r>
            <a:endParaRPr/>
          </a:p>
        </p:txBody>
      </p:sp>
      <p:sp>
        <p:nvSpPr>
          <p:cNvPr id="349" name="Google Shape;349;p47"/>
          <p:cNvSpPr txBox="1">
            <a:spLocks noGrp="1"/>
          </p:cNvSpPr>
          <p:nvPr>
            <p:ph type="body" idx="4294967295"/>
          </p:nvPr>
        </p:nvSpPr>
        <p:spPr>
          <a:xfrm>
            <a:off x="235500" y="1313850"/>
            <a:ext cx="8520600" cy="3620700"/>
          </a:xfrm>
          <a:prstGeom prst="rect">
            <a:avLst/>
          </a:prstGeom>
        </p:spPr>
        <p:txBody>
          <a:bodyPr spcFirstLastPara="1" wrap="square" lIns="91425" tIns="45700" rIns="91425" bIns="45700" anchor="t" anchorCtr="0">
            <a:noAutofit/>
          </a:bodyPr>
          <a:lstStyle/>
          <a:p>
            <a:pPr marL="457200" marR="0" lvl="0" indent="-381000" algn="l" rtl="0">
              <a:lnSpc>
                <a:spcPct val="100000"/>
              </a:lnSpc>
              <a:spcBef>
                <a:spcPts val="0"/>
              </a:spcBef>
              <a:spcAft>
                <a:spcPts val="0"/>
              </a:spcAft>
              <a:buSzPts val="2400"/>
              <a:buChar char="•"/>
            </a:pPr>
            <a:r>
              <a:rPr lang="en"/>
              <a:t>Se usan </a:t>
            </a:r>
            <a:r>
              <a:rPr lang="en" b="1"/>
              <a:t>.row </a:t>
            </a:r>
            <a:r>
              <a:rPr lang="en"/>
              <a:t>(filas)</a:t>
            </a:r>
            <a:r>
              <a:rPr lang="en" b="1"/>
              <a:t> </a:t>
            </a:r>
            <a:r>
              <a:rPr lang="en"/>
              <a:t>dentro de .</a:t>
            </a:r>
            <a:r>
              <a:rPr lang="en" b="1"/>
              <a:t>container</a:t>
            </a:r>
            <a:r>
              <a:rPr lang="en"/>
              <a:t> (ancho fijo) o </a:t>
            </a:r>
            <a:r>
              <a:rPr lang="en" b="1"/>
              <a:t>.container-fluid</a:t>
            </a:r>
            <a:r>
              <a:rPr lang="en"/>
              <a:t> (ancho completo).</a:t>
            </a:r>
            <a:endParaRPr/>
          </a:p>
          <a:p>
            <a:pPr marL="0" marR="0" lvl="0" indent="0" algn="l" rtl="0">
              <a:lnSpc>
                <a:spcPct val="100000"/>
              </a:lnSpc>
              <a:spcBef>
                <a:spcPts val="0"/>
              </a:spcBef>
              <a:spcAft>
                <a:spcPts val="0"/>
              </a:spcAft>
              <a:buNone/>
            </a:pPr>
            <a:endParaRPr/>
          </a:p>
          <a:p>
            <a:pPr marL="457200" marR="0" lvl="0" indent="-381000" algn="l" rtl="0">
              <a:lnSpc>
                <a:spcPct val="100000"/>
              </a:lnSpc>
              <a:spcBef>
                <a:spcPts val="0"/>
              </a:spcBef>
              <a:spcAft>
                <a:spcPts val="0"/>
              </a:spcAft>
              <a:buSzPts val="2400"/>
              <a:buChar char="•"/>
            </a:pPr>
            <a:r>
              <a:rPr lang="en" b="1"/>
              <a:t>.row </a:t>
            </a:r>
            <a:r>
              <a:rPr lang="en"/>
              <a:t>crea grupos horizontales de columnas </a:t>
            </a:r>
            <a:r>
              <a:rPr lang="en" b="1"/>
              <a:t>.col-*</a:t>
            </a:r>
            <a:r>
              <a:rPr lang="en"/>
              <a:t>. </a:t>
            </a:r>
            <a:endParaRPr/>
          </a:p>
          <a:p>
            <a:pPr marL="0" marR="0" lvl="0" indent="0" algn="l" rtl="0">
              <a:lnSpc>
                <a:spcPct val="100000"/>
              </a:lnSpc>
              <a:spcBef>
                <a:spcPts val="0"/>
              </a:spcBef>
              <a:spcAft>
                <a:spcPts val="0"/>
              </a:spcAft>
              <a:buNone/>
            </a:pPr>
            <a:endParaRPr/>
          </a:p>
          <a:p>
            <a:pPr marL="457200" marR="0" lvl="0" indent="-381000" algn="l" rtl="0">
              <a:lnSpc>
                <a:spcPct val="100000"/>
              </a:lnSpc>
              <a:spcBef>
                <a:spcPts val="0"/>
              </a:spcBef>
              <a:spcAft>
                <a:spcPts val="0"/>
              </a:spcAft>
              <a:buSzPts val="2400"/>
              <a:buChar char="•"/>
            </a:pPr>
            <a:r>
              <a:rPr lang="en"/>
              <a:t>El contenido debe ser colocado dentro de columnas, y éstas deben ser hijos inmediatos de una fila.</a:t>
            </a:r>
            <a:endParaRPr>
              <a:solidFill>
                <a:srgbClr val="333333"/>
              </a:solidFill>
              <a:highlight>
                <a:srgbClr val="FFFFFF"/>
              </a:highlight>
            </a:endParaRPr>
          </a:p>
          <a:p>
            <a:pPr marL="0" marR="0" lvl="0" indent="0" algn="l" rtl="0">
              <a:lnSpc>
                <a:spcPct val="100000"/>
              </a:lnSpc>
              <a:spcBef>
                <a:spcPts val="0"/>
              </a:spcBef>
              <a:spcAft>
                <a:spcPts val="0"/>
              </a:spcAft>
              <a:buNone/>
            </a:pPr>
            <a:endParaRPr/>
          </a:p>
          <a:p>
            <a:pPr marL="457200" marR="0" lvl="0" indent="-381000" algn="l" rtl="0">
              <a:lnSpc>
                <a:spcPct val="100000"/>
              </a:lnSpc>
              <a:spcBef>
                <a:spcPts val="0"/>
              </a:spcBef>
              <a:spcAft>
                <a:spcPts val="0"/>
              </a:spcAft>
              <a:buSzPts val="2400"/>
              <a:buChar char="•"/>
            </a:pPr>
            <a:r>
              <a:rPr lang="en"/>
              <a:t>Si hay más de 12 columnas, se desplazan para abajo.</a:t>
            </a:r>
            <a:endParaRPr/>
          </a:p>
        </p:txBody>
      </p:sp>
      <p:pic>
        <p:nvPicPr>
          <p:cNvPr id="350" name="Google Shape;350;p47"/>
          <p:cNvPicPr preferRelativeResize="0"/>
          <p:nvPr/>
        </p:nvPicPr>
        <p:blipFill rotWithShape="1">
          <a:blip r:embed="rId3">
            <a:alphaModFix/>
          </a:blip>
          <a:srcRect l="7996" r="8005"/>
          <a:stretch/>
        </p:blipFill>
        <p:spPr>
          <a:xfrm>
            <a:off x="7700400" y="79633"/>
            <a:ext cx="907125" cy="90712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8"/>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Grid - Visualización</a:t>
            </a:r>
            <a:endParaRPr/>
          </a:p>
        </p:txBody>
      </p:sp>
      <p:sp>
        <p:nvSpPr>
          <p:cNvPr id="356" name="Google Shape;356;p48"/>
          <p:cNvSpPr txBox="1">
            <a:spLocks noGrp="1"/>
          </p:cNvSpPr>
          <p:nvPr>
            <p:ph type="body" idx="4294967295"/>
          </p:nvPr>
        </p:nvSpPr>
        <p:spPr>
          <a:xfrm>
            <a:off x="1091625" y="1402402"/>
            <a:ext cx="6831300" cy="1277100"/>
          </a:xfrm>
          <a:prstGeom prst="rect">
            <a:avLst/>
          </a:prstGeom>
        </p:spPr>
        <p:txBody>
          <a:bodyPr spcFirstLastPara="1" wrap="square" lIns="91425" tIns="45700" rIns="91425" bIns="45700" anchor="t" anchorCtr="0">
            <a:noAutofit/>
          </a:bodyPr>
          <a:lstStyle/>
          <a:p>
            <a:pPr marL="0" marR="0" lvl="0" indent="0" algn="l" rtl="0">
              <a:lnSpc>
                <a:spcPct val="100000"/>
              </a:lnSpc>
              <a:spcBef>
                <a:spcPts val="600"/>
              </a:spcBef>
              <a:spcAft>
                <a:spcPts val="0"/>
              </a:spcAft>
              <a:buNone/>
            </a:pPr>
            <a:r>
              <a:rPr lang="en" b="1"/>
              <a:t>.col-sm </a:t>
            </a:r>
            <a:r>
              <a:rPr lang="en"/>
              <a:t>columnas de igual dimensión</a:t>
            </a:r>
            <a:endParaRPr/>
          </a:p>
          <a:p>
            <a:pPr marL="0" marR="0" lvl="0" indent="0" algn="l" rtl="0">
              <a:lnSpc>
                <a:spcPct val="100000"/>
              </a:lnSpc>
              <a:spcBef>
                <a:spcPts val="600"/>
              </a:spcBef>
              <a:spcAft>
                <a:spcPts val="0"/>
              </a:spcAft>
              <a:buNone/>
            </a:pPr>
            <a:r>
              <a:rPr lang="en" b="1"/>
              <a:t>.col-sm-x </a:t>
            </a:r>
            <a:r>
              <a:rPr lang="en"/>
              <a:t>columnas de distinta dimensión</a:t>
            </a:r>
            <a:endParaRPr/>
          </a:p>
        </p:txBody>
      </p:sp>
      <p:pic>
        <p:nvPicPr>
          <p:cNvPr id="357" name="Google Shape;357;p48"/>
          <p:cNvPicPr preferRelativeResize="0"/>
          <p:nvPr/>
        </p:nvPicPr>
        <p:blipFill rotWithShape="1">
          <a:blip r:embed="rId3">
            <a:alphaModFix/>
          </a:blip>
          <a:srcRect l="7996" r="8005"/>
          <a:stretch/>
        </p:blipFill>
        <p:spPr>
          <a:xfrm>
            <a:off x="7700400" y="79633"/>
            <a:ext cx="907125" cy="907125"/>
          </a:xfrm>
          <a:prstGeom prst="rect">
            <a:avLst/>
          </a:prstGeom>
          <a:noFill/>
          <a:ln>
            <a:noFill/>
          </a:ln>
        </p:spPr>
      </p:pic>
      <p:pic>
        <p:nvPicPr>
          <p:cNvPr id="358" name="Google Shape;358;p48"/>
          <p:cNvPicPr preferRelativeResize="0"/>
          <p:nvPr/>
        </p:nvPicPr>
        <p:blipFill>
          <a:blip r:embed="rId4">
            <a:alphaModFix/>
          </a:blip>
          <a:stretch>
            <a:fillRect/>
          </a:stretch>
        </p:blipFill>
        <p:spPr>
          <a:xfrm>
            <a:off x="645825" y="2740000"/>
            <a:ext cx="7810500" cy="40386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49"/>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Grid - Opciones</a:t>
            </a:r>
            <a:endParaRPr/>
          </a:p>
        </p:txBody>
      </p:sp>
      <p:pic>
        <p:nvPicPr>
          <p:cNvPr id="364" name="Google Shape;364;p49"/>
          <p:cNvPicPr preferRelativeResize="0"/>
          <p:nvPr/>
        </p:nvPicPr>
        <p:blipFill>
          <a:blip r:embed="rId3">
            <a:alphaModFix/>
          </a:blip>
          <a:stretch>
            <a:fillRect/>
          </a:stretch>
        </p:blipFill>
        <p:spPr>
          <a:xfrm>
            <a:off x="638175" y="1600200"/>
            <a:ext cx="7867650" cy="3657600"/>
          </a:xfrm>
          <a:prstGeom prst="rect">
            <a:avLst/>
          </a:prstGeom>
          <a:noFill/>
          <a:ln>
            <a:noFill/>
          </a:ln>
        </p:spPr>
      </p:pic>
      <p:pic>
        <p:nvPicPr>
          <p:cNvPr id="365" name="Google Shape;365;p49"/>
          <p:cNvPicPr preferRelativeResize="0"/>
          <p:nvPr/>
        </p:nvPicPr>
        <p:blipFill rotWithShape="1">
          <a:blip r:embed="rId4">
            <a:alphaModFix/>
          </a:blip>
          <a:srcRect l="7996" r="8005"/>
          <a:stretch/>
        </p:blipFill>
        <p:spPr>
          <a:xfrm>
            <a:off x="7700400" y="79633"/>
            <a:ext cx="907125" cy="907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0"/>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Elementos HTML - </a:t>
            </a:r>
            <a:r>
              <a:rPr lang="es-AR" b="1"/>
              <a:t>Body</a:t>
            </a:r>
            <a:endParaRPr b="1"/>
          </a:p>
        </p:txBody>
      </p:sp>
      <p:sp>
        <p:nvSpPr>
          <p:cNvPr id="322" name="Google Shape;322;p40"/>
          <p:cNvSpPr txBox="1">
            <a:spLocks noGrp="1"/>
          </p:cNvSpPr>
          <p:nvPr>
            <p:ph type="body" idx="4294967295"/>
          </p:nvPr>
        </p:nvSpPr>
        <p:spPr>
          <a:xfrm>
            <a:off x="311700" y="1040600"/>
            <a:ext cx="8520600" cy="25677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s-AR"/>
              <a:t>Es utilizado para poner todo el contenido visible de la página web</a:t>
            </a:r>
            <a:endParaRPr/>
          </a:p>
          <a:p>
            <a:pPr marL="457200" lvl="0" indent="-406400" algn="l" rtl="0">
              <a:spcBef>
                <a:spcPts val="1000"/>
              </a:spcBef>
              <a:spcAft>
                <a:spcPts val="0"/>
              </a:spcAft>
              <a:buSzPts val="2800"/>
              <a:buChar char="●"/>
            </a:pPr>
            <a:r>
              <a:rPr lang="es-AR"/>
              <a:t>Dentro de este elemento, puede haber texto, hyperlinks, imágenes, etc</a:t>
            </a:r>
            <a:endParaRPr/>
          </a:p>
          <a:p>
            <a:pPr marL="457200" lvl="0" indent="-406400" algn="l" rtl="0">
              <a:spcBef>
                <a:spcPts val="1000"/>
              </a:spcBef>
              <a:spcAft>
                <a:spcPts val="0"/>
              </a:spcAft>
              <a:buSzPts val="2800"/>
              <a:buChar char="●"/>
            </a:pPr>
            <a:r>
              <a:rPr lang="es-AR"/>
              <a:t>Puede haber solo uno por archivo HTML</a:t>
            </a:r>
            <a:endParaRPr/>
          </a:p>
          <a:p>
            <a:pPr marL="0" lvl="0" indent="0" algn="l" rtl="0">
              <a:spcBef>
                <a:spcPts val="1000"/>
              </a:spcBef>
              <a:spcAft>
                <a:spcPts val="0"/>
              </a:spcAft>
              <a:buNone/>
            </a:pPr>
            <a:endParaRPr/>
          </a:p>
        </p:txBody>
      </p:sp>
      <p:sp>
        <p:nvSpPr>
          <p:cNvPr id="323" name="Google Shape;323;p40"/>
          <p:cNvSpPr txBox="1"/>
          <p:nvPr/>
        </p:nvSpPr>
        <p:spPr>
          <a:xfrm>
            <a:off x="3604200" y="6245975"/>
            <a:ext cx="5539800" cy="478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AR" u="sng">
                <a:solidFill>
                  <a:schemeClr val="hlink"/>
                </a:solidFill>
                <a:latin typeface="Proxima Nova"/>
                <a:ea typeface="Proxima Nova"/>
                <a:cs typeface="Proxima Nova"/>
                <a:sym typeface="Proxima Nova"/>
                <a:hlinkClick r:id="rId3"/>
              </a:rPr>
              <a:t>https://developer.mozilla.org/en-US/docs/Web/HTML/Element/body</a:t>
            </a:r>
            <a:endParaRPr/>
          </a:p>
        </p:txBody>
      </p:sp>
      <p:sp>
        <p:nvSpPr>
          <p:cNvPr id="324" name="Google Shape;324;p40"/>
          <p:cNvSpPr txBox="1"/>
          <p:nvPr/>
        </p:nvSpPr>
        <p:spPr>
          <a:xfrm>
            <a:off x="231800" y="3705550"/>
            <a:ext cx="5432700" cy="2944200"/>
          </a:xfrm>
          <a:prstGeom prst="rect">
            <a:avLst/>
          </a:prstGeom>
          <a:noFill/>
          <a:ln>
            <a:noFill/>
          </a:ln>
        </p:spPr>
        <p:txBody>
          <a:bodyPr spcFirstLastPara="1" wrap="square" lIns="91425" tIns="91425" rIns="91425" bIns="91425" anchor="ctr" anchorCtr="0">
            <a:noAutofit/>
          </a:bodyPr>
          <a:lstStyle/>
          <a:p>
            <a:pPr marL="0" lvl="0" indent="457200" algn="l" rtl="0">
              <a:spcBef>
                <a:spcPts val="0"/>
              </a:spcBef>
              <a:spcAft>
                <a:spcPts val="0"/>
              </a:spcAft>
              <a:buNone/>
            </a:pPr>
            <a:r>
              <a:rPr lang="es-AR" sz="2000">
                <a:solidFill>
                  <a:schemeClr val="dk2"/>
                </a:solidFill>
                <a:latin typeface="Consolas"/>
                <a:ea typeface="Consolas"/>
                <a:cs typeface="Consolas"/>
                <a:sym typeface="Consolas"/>
              </a:rPr>
              <a:t>&lt;!DOCTYPE html&gt;</a:t>
            </a:r>
            <a:endParaRPr sz="2000">
              <a:solidFill>
                <a:schemeClr val="dk2"/>
              </a:solidFill>
              <a:latin typeface="Consolas"/>
              <a:ea typeface="Consolas"/>
              <a:cs typeface="Consolas"/>
              <a:sym typeface="Consolas"/>
            </a:endParaRPr>
          </a:p>
          <a:p>
            <a:pPr marL="457200" lvl="0" indent="0" algn="l" rtl="0">
              <a:spcBef>
                <a:spcPts val="0"/>
              </a:spcBef>
              <a:spcAft>
                <a:spcPts val="0"/>
              </a:spcAft>
              <a:buNone/>
            </a:pPr>
            <a:r>
              <a:rPr lang="es-AR" sz="2000">
                <a:solidFill>
                  <a:schemeClr val="accent2"/>
                </a:solidFill>
                <a:latin typeface="Consolas"/>
                <a:ea typeface="Consolas"/>
                <a:cs typeface="Consolas"/>
                <a:sym typeface="Consolas"/>
              </a:rPr>
              <a:t>&lt;html&gt;</a:t>
            </a:r>
            <a:endParaRPr sz="2000">
              <a:solidFill>
                <a:schemeClr val="accent2"/>
              </a:solidFill>
              <a:latin typeface="Consolas"/>
              <a:ea typeface="Consolas"/>
              <a:cs typeface="Consolas"/>
              <a:sym typeface="Consolas"/>
            </a:endParaRPr>
          </a:p>
          <a:p>
            <a:pPr marL="457200" lvl="0" indent="0" algn="l" rtl="0">
              <a:spcBef>
                <a:spcPts val="0"/>
              </a:spcBef>
              <a:spcAft>
                <a:spcPts val="0"/>
              </a:spcAft>
              <a:buNone/>
            </a:pPr>
            <a:r>
              <a:rPr lang="es-AR" sz="2000">
                <a:solidFill>
                  <a:schemeClr val="accent2"/>
                </a:solidFill>
                <a:latin typeface="Consolas"/>
                <a:ea typeface="Consolas"/>
                <a:cs typeface="Consolas"/>
                <a:sym typeface="Consolas"/>
              </a:rPr>
              <a:t>   &lt;head&gt;</a:t>
            </a:r>
            <a:endParaRPr sz="2000">
              <a:solidFill>
                <a:schemeClr val="accent2"/>
              </a:solidFill>
              <a:latin typeface="Consolas"/>
              <a:ea typeface="Consolas"/>
              <a:cs typeface="Consolas"/>
              <a:sym typeface="Consolas"/>
            </a:endParaRPr>
          </a:p>
          <a:p>
            <a:pPr marL="1371600" lvl="0" indent="457200" algn="l" rtl="0">
              <a:spcBef>
                <a:spcPts val="0"/>
              </a:spcBef>
              <a:spcAft>
                <a:spcPts val="0"/>
              </a:spcAft>
              <a:buNone/>
            </a:pPr>
            <a:r>
              <a:rPr lang="es-AR" sz="2000">
                <a:solidFill>
                  <a:schemeClr val="accent2"/>
                </a:solidFill>
                <a:latin typeface="Consolas"/>
                <a:ea typeface="Consolas"/>
                <a:cs typeface="Consolas"/>
                <a:sym typeface="Consolas"/>
              </a:rPr>
              <a:t>…</a:t>
            </a:r>
            <a:endParaRPr sz="2000">
              <a:solidFill>
                <a:schemeClr val="accent2"/>
              </a:solidFill>
              <a:latin typeface="Consolas"/>
              <a:ea typeface="Consolas"/>
              <a:cs typeface="Consolas"/>
              <a:sym typeface="Consolas"/>
            </a:endParaRPr>
          </a:p>
          <a:p>
            <a:pPr marL="457200" lvl="0" indent="0" algn="l" rtl="0">
              <a:spcBef>
                <a:spcPts val="0"/>
              </a:spcBef>
              <a:spcAft>
                <a:spcPts val="0"/>
              </a:spcAft>
              <a:buNone/>
            </a:pPr>
            <a:r>
              <a:rPr lang="es-AR" sz="2000">
                <a:solidFill>
                  <a:schemeClr val="accent2"/>
                </a:solidFill>
                <a:latin typeface="Consolas"/>
                <a:ea typeface="Consolas"/>
                <a:cs typeface="Consolas"/>
                <a:sym typeface="Consolas"/>
              </a:rPr>
              <a:t>   &lt;/head&gt;</a:t>
            </a:r>
            <a:endParaRPr sz="2000">
              <a:solidFill>
                <a:schemeClr val="accent2"/>
              </a:solidFill>
              <a:latin typeface="Consolas"/>
              <a:ea typeface="Consolas"/>
              <a:cs typeface="Consolas"/>
              <a:sym typeface="Consolas"/>
            </a:endParaRPr>
          </a:p>
          <a:p>
            <a:pPr marL="457200" lvl="0" indent="457200" algn="l" rtl="0">
              <a:spcBef>
                <a:spcPts val="0"/>
              </a:spcBef>
              <a:spcAft>
                <a:spcPts val="0"/>
              </a:spcAft>
              <a:buNone/>
            </a:pPr>
            <a:r>
              <a:rPr lang="es-AR" sz="2000">
                <a:solidFill>
                  <a:schemeClr val="accent2"/>
                </a:solidFill>
                <a:latin typeface="Consolas"/>
                <a:ea typeface="Consolas"/>
                <a:cs typeface="Consolas"/>
                <a:sym typeface="Consolas"/>
              </a:rPr>
              <a:t>&lt;body&gt;</a:t>
            </a:r>
            <a:endParaRPr sz="2000">
              <a:solidFill>
                <a:schemeClr val="accent2"/>
              </a:solidFill>
              <a:latin typeface="Consolas"/>
              <a:ea typeface="Consolas"/>
              <a:cs typeface="Consolas"/>
              <a:sym typeface="Consolas"/>
            </a:endParaRPr>
          </a:p>
          <a:p>
            <a:pPr marL="457200" lvl="0" indent="457200" algn="l" rtl="0">
              <a:spcBef>
                <a:spcPts val="0"/>
              </a:spcBef>
              <a:spcAft>
                <a:spcPts val="0"/>
              </a:spcAft>
              <a:buNone/>
            </a:pPr>
            <a:r>
              <a:rPr lang="es-AR" sz="2000">
                <a:solidFill>
                  <a:schemeClr val="accent2"/>
                </a:solidFill>
                <a:latin typeface="Consolas"/>
                <a:ea typeface="Consolas"/>
                <a:cs typeface="Consolas"/>
                <a:sym typeface="Consolas"/>
              </a:rPr>
              <a:t>    </a:t>
            </a:r>
            <a:r>
              <a:rPr lang="es-AR" sz="2000">
                <a:solidFill>
                  <a:schemeClr val="dk2"/>
                </a:solidFill>
                <a:latin typeface="Consolas"/>
                <a:ea typeface="Consolas"/>
                <a:cs typeface="Consolas"/>
                <a:sym typeface="Consolas"/>
              </a:rPr>
              <a:t>Hola mundo, mi nombre es …!</a:t>
            </a:r>
            <a:endParaRPr sz="2000">
              <a:solidFill>
                <a:schemeClr val="accent2"/>
              </a:solidFill>
              <a:latin typeface="Consolas"/>
              <a:ea typeface="Consolas"/>
              <a:cs typeface="Consolas"/>
              <a:sym typeface="Consolas"/>
            </a:endParaRPr>
          </a:p>
          <a:p>
            <a:pPr marL="457200" lvl="0" indent="457200" algn="l" rtl="0">
              <a:spcBef>
                <a:spcPts val="0"/>
              </a:spcBef>
              <a:spcAft>
                <a:spcPts val="0"/>
              </a:spcAft>
              <a:buNone/>
            </a:pPr>
            <a:r>
              <a:rPr lang="es-AR" sz="2000">
                <a:solidFill>
                  <a:schemeClr val="accent2"/>
                </a:solidFill>
                <a:latin typeface="Consolas"/>
                <a:ea typeface="Consolas"/>
                <a:cs typeface="Consolas"/>
                <a:sym typeface="Consolas"/>
              </a:rPr>
              <a:t>&lt;/body&gt;</a:t>
            </a:r>
            <a:endParaRPr sz="2000">
              <a:solidFill>
                <a:schemeClr val="accent2"/>
              </a:solidFill>
              <a:latin typeface="Consolas"/>
              <a:ea typeface="Consolas"/>
              <a:cs typeface="Consolas"/>
              <a:sym typeface="Consolas"/>
            </a:endParaRPr>
          </a:p>
          <a:p>
            <a:pPr marL="457200" lvl="0" indent="0" algn="l" rtl="0">
              <a:spcBef>
                <a:spcPts val="0"/>
              </a:spcBef>
              <a:spcAft>
                <a:spcPts val="0"/>
              </a:spcAft>
              <a:buNone/>
            </a:pPr>
            <a:r>
              <a:rPr lang="es-AR" sz="2000">
                <a:solidFill>
                  <a:schemeClr val="accent2"/>
                </a:solidFill>
                <a:latin typeface="Consolas"/>
                <a:ea typeface="Consolas"/>
                <a:cs typeface="Consolas"/>
                <a:sym typeface="Consolas"/>
              </a:rPr>
              <a:t>&lt;/html&gt;</a:t>
            </a:r>
            <a:endParaRPr/>
          </a:p>
        </p:txBody>
      </p:sp>
      <p:pic>
        <p:nvPicPr>
          <p:cNvPr id="325" name="Google Shape;325;p40"/>
          <p:cNvPicPr preferRelativeResize="0"/>
          <p:nvPr/>
        </p:nvPicPr>
        <p:blipFill>
          <a:blip r:embed="rId4">
            <a:alphaModFix/>
          </a:blip>
          <a:stretch>
            <a:fillRect/>
          </a:stretch>
        </p:blipFill>
        <p:spPr>
          <a:xfrm>
            <a:off x="8145226" y="1"/>
            <a:ext cx="998775" cy="9433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50"/>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dirty="0"/>
              <a:t>Grid - Múltiples Dispositivos</a:t>
            </a:r>
            <a:endParaRPr dirty="0"/>
          </a:p>
        </p:txBody>
      </p:sp>
      <p:pic>
        <p:nvPicPr>
          <p:cNvPr id="371" name="Google Shape;371;p50"/>
          <p:cNvPicPr preferRelativeResize="0"/>
          <p:nvPr/>
        </p:nvPicPr>
        <p:blipFill>
          <a:blip r:embed="rId3">
            <a:alphaModFix/>
          </a:blip>
          <a:stretch>
            <a:fillRect/>
          </a:stretch>
        </p:blipFill>
        <p:spPr>
          <a:xfrm>
            <a:off x="760469" y="1182825"/>
            <a:ext cx="7800975" cy="5543550"/>
          </a:xfrm>
          <a:prstGeom prst="rect">
            <a:avLst/>
          </a:prstGeom>
          <a:noFill/>
          <a:ln>
            <a:noFill/>
          </a:ln>
        </p:spPr>
      </p:pic>
      <p:pic>
        <p:nvPicPr>
          <p:cNvPr id="372" name="Google Shape;372;p50"/>
          <p:cNvPicPr preferRelativeResize="0"/>
          <p:nvPr/>
        </p:nvPicPr>
        <p:blipFill rotWithShape="1">
          <a:blip r:embed="rId4">
            <a:alphaModFix/>
          </a:blip>
          <a:srcRect l="7996" r="8005"/>
          <a:stretch/>
        </p:blipFill>
        <p:spPr>
          <a:xfrm>
            <a:off x="7700400" y="79633"/>
            <a:ext cx="907125" cy="9071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1"/>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Grid - Offset</a:t>
            </a:r>
            <a:endParaRPr/>
          </a:p>
        </p:txBody>
      </p:sp>
      <p:pic>
        <p:nvPicPr>
          <p:cNvPr id="378" name="Google Shape;378;p51"/>
          <p:cNvPicPr preferRelativeResize="0"/>
          <p:nvPr/>
        </p:nvPicPr>
        <p:blipFill>
          <a:blip r:embed="rId3">
            <a:alphaModFix/>
          </a:blip>
          <a:stretch>
            <a:fillRect/>
          </a:stretch>
        </p:blipFill>
        <p:spPr>
          <a:xfrm>
            <a:off x="758925" y="1436638"/>
            <a:ext cx="7848600" cy="4505325"/>
          </a:xfrm>
          <a:prstGeom prst="rect">
            <a:avLst/>
          </a:prstGeom>
          <a:noFill/>
          <a:ln>
            <a:noFill/>
          </a:ln>
        </p:spPr>
      </p:pic>
      <p:pic>
        <p:nvPicPr>
          <p:cNvPr id="379" name="Google Shape;379;p51"/>
          <p:cNvPicPr preferRelativeResize="0"/>
          <p:nvPr/>
        </p:nvPicPr>
        <p:blipFill rotWithShape="1">
          <a:blip r:embed="rId4">
            <a:alphaModFix/>
          </a:blip>
          <a:srcRect l="7996" r="8005"/>
          <a:stretch/>
        </p:blipFill>
        <p:spPr>
          <a:xfrm>
            <a:off x="7700400" y="79633"/>
            <a:ext cx="907125" cy="90712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2"/>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Grid - Filas anidadas</a:t>
            </a:r>
            <a:endParaRPr/>
          </a:p>
        </p:txBody>
      </p:sp>
      <p:pic>
        <p:nvPicPr>
          <p:cNvPr id="385" name="Google Shape;385;p52"/>
          <p:cNvPicPr preferRelativeResize="0"/>
          <p:nvPr/>
        </p:nvPicPr>
        <p:blipFill>
          <a:blip r:embed="rId3">
            <a:alphaModFix/>
          </a:blip>
          <a:stretch>
            <a:fillRect/>
          </a:stretch>
        </p:blipFill>
        <p:spPr>
          <a:xfrm>
            <a:off x="272050" y="1421925"/>
            <a:ext cx="8710451" cy="4534501"/>
          </a:xfrm>
          <a:prstGeom prst="rect">
            <a:avLst/>
          </a:prstGeom>
          <a:noFill/>
          <a:ln>
            <a:noFill/>
          </a:ln>
        </p:spPr>
      </p:pic>
      <p:pic>
        <p:nvPicPr>
          <p:cNvPr id="386" name="Google Shape;386;p52"/>
          <p:cNvPicPr preferRelativeResize="0"/>
          <p:nvPr/>
        </p:nvPicPr>
        <p:blipFill rotWithShape="1">
          <a:blip r:embed="rId4">
            <a:alphaModFix/>
          </a:blip>
          <a:srcRect l="7996" r="8005"/>
          <a:stretch/>
        </p:blipFill>
        <p:spPr>
          <a:xfrm>
            <a:off x="7700400" y="79633"/>
            <a:ext cx="907125" cy="9071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9"/>
          <p:cNvSpPr txBox="1">
            <a:spLocks noGrp="1"/>
          </p:cNvSpPr>
          <p:nvPr>
            <p:ph type="body" idx="4294967295"/>
          </p:nvPr>
        </p:nvSpPr>
        <p:spPr>
          <a:xfrm>
            <a:off x="311700" y="2040149"/>
            <a:ext cx="8520600" cy="2168100"/>
          </a:xfrm>
          <a:prstGeom prst="rect">
            <a:avLst/>
          </a:prstGeom>
        </p:spPr>
        <p:txBody>
          <a:bodyPr spcFirstLastPara="1" wrap="square" lIns="91425" tIns="45700" rIns="91425" bIns="45700" anchor="t" anchorCtr="0">
            <a:noAutofit/>
          </a:bodyPr>
          <a:lstStyle/>
          <a:p>
            <a:pPr marL="457200" marR="0" lvl="0" indent="-406400" algn="l" rtl="0">
              <a:lnSpc>
                <a:spcPct val="100000"/>
              </a:lnSpc>
              <a:spcBef>
                <a:spcPts val="600"/>
              </a:spcBef>
              <a:spcAft>
                <a:spcPts val="0"/>
              </a:spcAft>
              <a:buSzPts val="2800"/>
              <a:buChar char="•"/>
            </a:pPr>
            <a:r>
              <a:rPr lang="en"/>
              <a:t>Siempre consultar la documentación de Bootstrap.</a:t>
            </a:r>
            <a:endParaRPr/>
          </a:p>
          <a:p>
            <a:pPr marL="457200" marR="0" lvl="0" indent="-406400" algn="l" rtl="0">
              <a:lnSpc>
                <a:spcPct val="100000"/>
              </a:lnSpc>
              <a:spcBef>
                <a:spcPts val="0"/>
              </a:spcBef>
              <a:spcAft>
                <a:spcPts val="0"/>
              </a:spcAft>
              <a:buSzPts val="2800"/>
              <a:buChar char="•"/>
            </a:pPr>
            <a:r>
              <a:rPr lang="en"/>
              <a:t>Nunca modificar bootstrap.css.</a:t>
            </a:r>
            <a:endParaRPr/>
          </a:p>
          <a:p>
            <a:pPr marL="914400" marR="0" lvl="1" indent="-381000" algn="l" rtl="0">
              <a:lnSpc>
                <a:spcPct val="100000"/>
              </a:lnSpc>
              <a:spcBef>
                <a:spcPts val="0"/>
              </a:spcBef>
              <a:spcAft>
                <a:spcPts val="0"/>
              </a:spcAft>
              <a:buSzPts val="2400"/>
              <a:buChar char="•"/>
            </a:pPr>
            <a:r>
              <a:rPr lang="en"/>
              <a:t>Si necesito cambiar algo agrego en mi hoja de estilos pisando solo lo necesario (reglas lo más restrictivas posibles).</a:t>
            </a:r>
            <a:endParaRPr/>
          </a:p>
        </p:txBody>
      </p:sp>
      <p:sp>
        <p:nvSpPr>
          <p:cNvPr id="446" name="Google Shape;446;p59"/>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Buena Práctica</a:t>
            </a:r>
            <a:endParaRPr/>
          </a:p>
        </p:txBody>
      </p:sp>
      <p:sp>
        <p:nvSpPr>
          <p:cNvPr id="447" name="Google Shape;447;p59"/>
          <p:cNvSpPr/>
          <p:nvPr/>
        </p:nvSpPr>
        <p:spPr>
          <a:xfrm rot="-1602613">
            <a:off x="6523107" y="4962124"/>
            <a:ext cx="2330035" cy="1103353"/>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448" name="Google Shape;448;p59"/>
          <p:cNvPicPr preferRelativeResize="0"/>
          <p:nvPr/>
        </p:nvPicPr>
        <p:blipFill rotWithShape="1">
          <a:blip r:embed="rId4">
            <a:alphaModFix/>
          </a:blip>
          <a:srcRect l="7996" r="8005"/>
          <a:stretch/>
        </p:blipFill>
        <p:spPr>
          <a:xfrm>
            <a:off x="7700400" y="79633"/>
            <a:ext cx="907125" cy="9071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0"/>
          <p:cNvSpPr txBox="1">
            <a:spLocks noGrp="1"/>
          </p:cNvSpPr>
          <p:nvPr>
            <p:ph type="title"/>
          </p:nvPr>
        </p:nvSpPr>
        <p:spPr>
          <a:xfrm>
            <a:off x="628663" y="-291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Responsive</a:t>
            </a:r>
            <a:endParaRPr/>
          </a:p>
        </p:txBody>
      </p:sp>
      <p:sp>
        <p:nvSpPr>
          <p:cNvPr id="454" name="Google Shape;454;p60"/>
          <p:cNvSpPr txBox="1">
            <a:spLocks noGrp="1"/>
          </p:cNvSpPr>
          <p:nvPr>
            <p:ph type="body" idx="4294967295"/>
          </p:nvPr>
        </p:nvSpPr>
        <p:spPr>
          <a:xfrm>
            <a:off x="311700" y="821475"/>
            <a:ext cx="7957800" cy="1343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
              <a:t>Clases para comportamiento específico según el tipo de dispositivo.</a:t>
            </a:r>
            <a:endParaRPr/>
          </a:p>
        </p:txBody>
      </p:sp>
      <p:pic>
        <p:nvPicPr>
          <p:cNvPr id="455" name="Google Shape;455;p60"/>
          <p:cNvPicPr preferRelativeResize="0"/>
          <p:nvPr/>
        </p:nvPicPr>
        <p:blipFill>
          <a:blip r:embed="rId3">
            <a:alphaModFix/>
          </a:blip>
          <a:stretch>
            <a:fillRect/>
          </a:stretch>
        </p:blipFill>
        <p:spPr>
          <a:xfrm>
            <a:off x="753850" y="1727200"/>
            <a:ext cx="8186950" cy="4858175"/>
          </a:xfrm>
          <a:prstGeom prst="rect">
            <a:avLst/>
          </a:prstGeom>
          <a:noFill/>
          <a:ln>
            <a:noFill/>
          </a:ln>
        </p:spPr>
      </p:pic>
      <p:sp>
        <p:nvSpPr>
          <p:cNvPr id="456" name="Google Shape;456;p60"/>
          <p:cNvSpPr txBox="1"/>
          <p:nvPr/>
        </p:nvSpPr>
        <p:spPr>
          <a:xfrm>
            <a:off x="3329100" y="6427333"/>
            <a:ext cx="5205300" cy="485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300"/>
              </a:spcAft>
              <a:buNone/>
            </a:pPr>
            <a:r>
              <a:rPr lang="en" sz="1800" u="sng">
                <a:solidFill>
                  <a:schemeClr val="hlink"/>
                </a:solidFill>
                <a:latin typeface="Proxima Nova"/>
                <a:ea typeface="Proxima Nova"/>
                <a:cs typeface="Proxima Nova"/>
                <a:sym typeface="Proxima Nova"/>
                <a:hlinkClick r:id="rId4"/>
              </a:rPr>
              <a:t>https://getbootstrap.com/docs/4.0/utilities/display/</a:t>
            </a:r>
            <a:endParaRPr sz="18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61"/>
          <p:cNvSpPr txBox="1">
            <a:spLocks noGrp="1"/>
          </p:cNvSpPr>
          <p:nvPr>
            <p:ph type="title"/>
          </p:nvPr>
        </p:nvSpPr>
        <p:spPr>
          <a:xfrm>
            <a:off x="628663" y="-1053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Reordenar</a:t>
            </a:r>
            <a:endParaRPr/>
          </a:p>
        </p:txBody>
      </p:sp>
      <p:sp>
        <p:nvSpPr>
          <p:cNvPr id="462" name="Google Shape;462;p61"/>
          <p:cNvSpPr txBox="1">
            <a:spLocks noGrp="1"/>
          </p:cNvSpPr>
          <p:nvPr>
            <p:ph type="body" idx="4294967295"/>
          </p:nvPr>
        </p:nvSpPr>
        <p:spPr>
          <a:xfrm>
            <a:off x="311700" y="721449"/>
            <a:ext cx="8520600" cy="5696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
              <a:t>A veces el orden de las celdas es diferente según el dispositivo. Para eso se pueden usar las clases “push/pull”</a:t>
            </a:r>
            <a:endParaRPr/>
          </a:p>
        </p:txBody>
      </p:sp>
      <p:sp>
        <p:nvSpPr>
          <p:cNvPr id="463" name="Google Shape;463;p61"/>
          <p:cNvSpPr txBox="1"/>
          <p:nvPr/>
        </p:nvSpPr>
        <p:spPr>
          <a:xfrm>
            <a:off x="3715125" y="6217067"/>
            <a:ext cx="53496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u="sng">
                <a:solidFill>
                  <a:schemeClr val="hlink"/>
                </a:solidFill>
                <a:hlinkClick r:id="rId3"/>
              </a:rPr>
              <a:t>https://scotch.io/tutorials/reorder-css-columns-using-bootstrap</a:t>
            </a:r>
            <a:endParaRPr/>
          </a:p>
        </p:txBody>
      </p:sp>
      <p:pic>
        <p:nvPicPr>
          <p:cNvPr id="464" name="Google Shape;464;p61"/>
          <p:cNvPicPr preferRelativeResize="0"/>
          <p:nvPr/>
        </p:nvPicPr>
        <p:blipFill>
          <a:blip r:embed="rId4">
            <a:alphaModFix/>
          </a:blip>
          <a:stretch>
            <a:fillRect/>
          </a:stretch>
        </p:blipFill>
        <p:spPr>
          <a:xfrm>
            <a:off x="1992750" y="2519300"/>
            <a:ext cx="6781800" cy="666750"/>
          </a:xfrm>
          <a:prstGeom prst="rect">
            <a:avLst/>
          </a:prstGeom>
          <a:noFill/>
          <a:ln>
            <a:noFill/>
          </a:ln>
        </p:spPr>
      </p:pic>
      <p:pic>
        <p:nvPicPr>
          <p:cNvPr id="465" name="Google Shape;465;p61"/>
          <p:cNvPicPr preferRelativeResize="0"/>
          <p:nvPr/>
        </p:nvPicPr>
        <p:blipFill>
          <a:blip r:embed="rId5">
            <a:alphaModFix/>
          </a:blip>
          <a:stretch>
            <a:fillRect/>
          </a:stretch>
        </p:blipFill>
        <p:spPr>
          <a:xfrm>
            <a:off x="2648363" y="3702864"/>
            <a:ext cx="5580425" cy="1355925"/>
          </a:xfrm>
          <a:prstGeom prst="rect">
            <a:avLst/>
          </a:prstGeom>
          <a:noFill/>
          <a:ln>
            <a:noFill/>
          </a:ln>
        </p:spPr>
      </p:pic>
      <p:sp>
        <p:nvSpPr>
          <p:cNvPr id="466" name="Google Shape;466;p61"/>
          <p:cNvSpPr txBox="1"/>
          <p:nvPr/>
        </p:nvSpPr>
        <p:spPr>
          <a:xfrm>
            <a:off x="466975" y="2663567"/>
            <a:ext cx="1387200" cy="6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Desktop:</a:t>
            </a:r>
            <a:endParaRPr/>
          </a:p>
        </p:txBody>
      </p:sp>
      <p:sp>
        <p:nvSpPr>
          <p:cNvPr id="467" name="Google Shape;467;p61"/>
          <p:cNvSpPr txBox="1"/>
          <p:nvPr/>
        </p:nvSpPr>
        <p:spPr>
          <a:xfrm>
            <a:off x="466975" y="4319100"/>
            <a:ext cx="1387200" cy="6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Phone:</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62"/>
          <p:cNvSpPr txBox="1">
            <a:spLocks noGrp="1"/>
          </p:cNvSpPr>
          <p:nvPr>
            <p:ph type="title"/>
          </p:nvPr>
        </p:nvSpPr>
        <p:spPr>
          <a:xfrm>
            <a:off x="552463" y="-1053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Resumen Estructura</a:t>
            </a:r>
            <a:endParaRPr/>
          </a:p>
        </p:txBody>
      </p:sp>
      <p:pic>
        <p:nvPicPr>
          <p:cNvPr id="473" name="Google Shape;473;p62" descr="diagrama_resumen_jr.png"/>
          <p:cNvPicPr preferRelativeResize="0"/>
          <p:nvPr/>
        </p:nvPicPr>
        <p:blipFill>
          <a:blip r:embed="rId3">
            <a:alphaModFix/>
          </a:blip>
          <a:stretch>
            <a:fillRect/>
          </a:stretch>
        </p:blipFill>
        <p:spPr>
          <a:xfrm>
            <a:off x="1984150" y="879625"/>
            <a:ext cx="5318775" cy="58229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63"/>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
              <a:t>Bibliografía</a:t>
            </a:r>
            <a:endParaRPr/>
          </a:p>
        </p:txBody>
      </p:sp>
      <p:sp>
        <p:nvSpPr>
          <p:cNvPr id="479" name="Google Shape;479;p63"/>
          <p:cNvSpPr txBox="1">
            <a:spLocks noGrp="1"/>
          </p:cNvSpPr>
          <p:nvPr>
            <p:ph type="body" idx="4294967295"/>
          </p:nvPr>
        </p:nvSpPr>
        <p:spPr>
          <a:xfrm>
            <a:off x="1068685" y="2897550"/>
            <a:ext cx="7006629" cy="10629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n" u="sng" dirty="0">
                <a:solidFill>
                  <a:schemeClr val="hlink"/>
                </a:solidFill>
                <a:hlinkClick r:id="rId3"/>
              </a:rPr>
              <a:t>http://getbootstrap.com/</a:t>
            </a:r>
            <a:endParaRPr dirty="0"/>
          </a:p>
          <a:p>
            <a:pPr marL="457200" lvl="0" indent="-406400" algn="l" rtl="0">
              <a:spcBef>
                <a:spcPts val="0"/>
              </a:spcBef>
              <a:spcAft>
                <a:spcPts val="0"/>
              </a:spcAft>
              <a:buSzPts val="2800"/>
              <a:buChar char="•"/>
            </a:pPr>
            <a:r>
              <a:rPr lang="en" u="sng" dirty="0">
                <a:solidFill>
                  <a:schemeClr val="hlink"/>
                </a:solidFill>
                <a:hlinkClick r:id="rId4"/>
              </a:rPr>
              <a:t>https://librosweb.es/libro/bootstrap_3/</a:t>
            </a:r>
            <a:endParaRPr dirty="0"/>
          </a:p>
          <a:p>
            <a:pPr marL="0" lvl="0" indent="0" algn="l" rtl="0">
              <a:spcBef>
                <a:spcPts val="1000"/>
              </a:spcBef>
              <a:spcAft>
                <a:spcPts val="0"/>
              </a:spcAft>
              <a:buNone/>
            </a:pPr>
            <a:endParaRPr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5"/>
          <p:cNvSpPr txBox="1">
            <a:spLocks noGrp="1"/>
          </p:cNvSpPr>
          <p:nvPr>
            <p:ph type="ctrTitle"/>
          </p:nvPr>
        </p:nvSpPr>
        <p:spPr>
          <a:xfrm>
            <a:off x="92375" y="0"/>
            <a:ext cx="8962200" cy="807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Font typeface="Arial Black"/>
              <a:buNone/>
            </a:pPr>
            <a:r>
              <a:rPr lang="es-AR"/>
              <a:t>CSS</a:t>
            </a:r>
            <a:endParaRPr/>
          </a:p>
        </p:txBody>
      </p:sp>
      <p:sp>
        <p:nvSpPr>
          <p:cNvPr id="192" name="Google Shape;192;p25"/>
          <p:cNvSpPr txBox="1">
            <a:spLocks noGrp="1"/>
          </p:cNvSpPr>
          <p:nvPr>
            <p:ph type="subTitle" idx="1"/>
          </p:nvPr>
        </p:nvSpPr>
        <p:spPr>
          <a:xfrm>
            <a:off x="0" y="5416114"/>
            <a:ext cx="9147000" cy="550200"/>
          </a:xfrm>
          <a:prstGeom prst="rect">
            <a:avLst/>
          </a:prstGeom>
          <a:noFill/>
          <a:ln>
            <a:noFill/>
          </a:ln>
        </p:spPr>
        <p:txBody>
          <a:bodyPr spcFirstLastPara="1" wrap="square" lIns="91425" tIns="45700" rIns="91425" bIns="45700" anchor="t" anchorCtr="0">
            <a:noAutofit/>
          </a:bodyPr>
          <a:lstStyle/>
          <a:p>
            <a:pPr marL="0" lvl="0" indent="0" algn="ctr" rtl="0">
              <a:spcBef>
                <a:spcPts val="1000"/>
              </a:spcBef>
              <a:spcAft>
                <a:spcPts val="0"/>
              </a:spcAft>
              <a:buClr>
                <a:schemeClr val="dk2"/>
              </a:buClr>
              <a:buFont typeface="Arial Black"/>
              <a:buNone/>
            </a:pPr>
            <a:r>
              <a:rPr lang="es-AR"/>
              <a:t>Herencia, Selectores combinados, Cascada</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8"/>
          <p:cNvSpPr txBox="1">
            <a:spLocks noGrp="1"/>
          </p:cNvSpPr>
          <p:nvPr>
            <p:ph type="title"/>
          </p:nvPr>
        </p:nvSpPr>
        <p:spPr>
          <a:xfrm>
            <a:off x="628663" y="1995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Herencia</a:t>
            </a:r>
            <a:endParaRPr/>
          </a:p>
        </p:txBody>
      </p:sp>
      <p:sp>
        <p:nvSpPr>
          <p:cNvPr id="209" name="Google Shape;209;p28"/>
          <p:cNvSpPr txBox="1">
            <a:spLocks noGrp="1"/>
          </p:cNvSpPr>
          <p:nvPr>
            <p:ph type="body" idx="4294967295"/>
          </p:nvPr>
        </p:nvSpPr>
        <p:spPr>
          <a:xfrm>
            <a:off x="311700" y="1173000"/>
            <a:ext cx="8520600" cy="39216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s-AR"/>
              <a:t>La herencia en CSS es el mecanismo mediante el cual determinadas propiedades de un elemento padre se transmiten a sus hijos</a:t>
            </a:r>
            <a:endParaRPr/>
          </a:p>
          <a:p>
            <a:pPr marL="457200" lvl="0" indent="-406400" algn="l" rtl="0">
              <a:spcBef>
                <a:spcPts val="0"/>
              </a:spcBef>
              <a:spcAft>
                <a:spcPts val="0"/>
              </a:spcAft>
              <a:buSzPts val="2800"/>
              <a:buChar char="•"/>
            </a:pPr>
            <a:r>
              <a:rPr lang="es-AR"/>
              <a:t>No todas las propiedades CSS son heredadas, porque algunas de ellas no tendría sentido que lo fueran.</a:t>
            </a:r>
            <a:endParaRPr/>
          </a:p>
          <a:p>
            <a:pPr marL="0" lvl="0" indent="0" algn="l" rtl="0">
              <a:spcBef>
                <a:spcPts val="1000"/>
              </a:spcBef>
              <a:spcAft>
                <a:spcPts val="0"/>
              </a:spcAft>
              <a:buNone/>
            </a:pPr>
            <a:r>
              <a:rPr lang="es-AR"/>
              <a:t> Por ejemplo, los relacionados al tamaño de los elementos.</a:t>
            </a:r>
            <a:endParaRPr/>
          </a:p>
        </p:txBody>
      </p:sp>
      <p:sp>
        <p:nvSpPr>
          <p:cNvPr id="210" name="Google Shape;210;p28"/>
          <p:cNvSpPr txBox="1"/>
          <p:nvPr/>
        </p:nvSpPr>
        <p:spPr>
          <a:xfrm>
            <a:off x="48825" y="5844025"/>
            <a:ext cx="6698100" cy="5859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1000"/>
              </a:spcBef>
              <a:spcAft>
                <a:spcPts val="0"/>
              </a:spcAft>
              <a:buClr>
                <a:schemeClr val="dk1"/>
              </a:buClr>
              <a:buSzPts val="1100"/>
              <a:buFont typeface="Arial"/>
              <a:buNone/>
            </a:pPr>
            <a:r>
              <a:rPr lang="es-AR" sz="1800">
                <a:solidFill>
                  <a:schemeClr val="dk1"/>
                </a:solidFill>
              </a:rPr>
              <a:t>Lista completa de las propiedades de CSS, sí se heredan o no.</a:t>
            </a:r>
            <a:endParaRPr sz="1800">
              <a:solidFill>
                <a:schemeClr val="dk1"/>
              </a:solidFill>
            </a:endParaRPr>
          </a:p>
          <a:p>
            <a:pPr marL="0" lvl="0" indent="0" algn="l" rtl="0">
              <a:lnSpc>
                <a:spcPct val="90000"/>
              </a:lnSpc>
              <a:spcBef>
                <a:spcPts val="1000"/>
              </a:spcBef>
              <a:spcAft>
                <a:spcPts val="0"/>
              </a:spcAft>
              <a:buClr>
                <a:schemeClr val="dk1"/>
              </a:buClr>
              <a:buSzPts val="1100"/>
              <a:buFont typeface="Arial"/>
              <a:buNone/>
            </a:pPr>
            <a:r>
              <a:rPr lang="es-AR" sz="1800" u="sng">
                <a:solidFill>
                  <a:schemeClr val="hlink"/>
                </a:solidFill>
                <a:hlinkClick r:id="rId3"/>
              </a:rPr>
              <a:t>https://www.w3.org/TR/css-2010/#properties</a:t>
            </a:r>
            <a:endParaRPr sz="1800">
              <a:solidFill>
                <a:schemeClr val="dk1"/>
              </a:solidFill>
            </a:endParaRPr>
          </a:p>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1"/>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Contenedores de Texto - </a:t>
            </a:r>
            <a:r>
              <a:rPr lang="es-AR" b="1"/>
              <a:t>Párrafo</a:t>
            </a:r>
            <a:endParaRPr b="1"/>
          </a:p>
        </p:txBody>
      </p:sp>
      <p:sp>
        <p:nvSpPr>
          <p:cNvPr id="331" name="Google Shape;331;p41"/>
          <p:cNvSpPr txBox="1">
            <a:spLocks noGrp="1"/>
          </p:cNvSpPr>
          <p:nvPr>
            <p:ph type="body" idx="4294967295"/>
          </p:nvPr>
        </p:nvSpPr>
        <p:spPr>
          <a:xfrm>
            <a:off x="311700" y="2078550"/>
            <a:ext cx="8520600" cy="4339200"/>
          </a:xfrm>
          <a:prstGeom prst="rect">
            <a:avLst/>
          </a:prstGeom>
        </p:spPr>
        <p:txBody>
          <a:bodyPr spcFirstLastPara="1" wrap="square" lIns="91425" tIns="45700" rIns="91425" bIns="45700" anchor="t" anchorCtr="0">
            <a:noAutofit/>
          </a:bodyPr>
          <a:lstStyle/>
          <a:p>
            <a:pPr marL="457200" lvl="0" indent="-406400" algn="l" rtl="0">
              <a:spcBef>
                <a:spcPts val="1000"/>
              </a:spcBef>
              <a:spcAft>
                <a:spcPts val="0"/>
              </a:spcAft>
              <a:buSzPts val="2800"/>
              <a:buChar char="●"/>
            </a:pPr>
            <a:r>
              <a:rPr lang="es-AR"/>
              <a:t>Los párrafos se definen con el tag &lt;p&gt;</a:t>
            </a:r>
            <a:endParaRPr/>
          </a:p>
          <a:p>
            <a:pPr marL="457200" lvl="0" indent="-406400" algn="l" rtl="0">
              <a:spcBef>
                <a:spcPts val="1000"/>
              </a:spcBef>
              <a:spcAft>
                <a:spcPts val="0"/>
              </a:spcAft>
              <a:buSzPts val="2800"/>
              <a:buChar char="●"/>
            </a:pPr>
            <a:r>
              <a:rPr lang="es-AR"/>
              <a:t>Son usados para escribir texto</a:t>
            </a:r>
            <a:endParaRPr/>
          </a:p>
          <a:p>
            <a:pPr marL="457200" lvl="0" indent="-406400" algn="l" rtl="0">
              <a:spcBef>
                <a:spcPts val="1000"/>
              </a:spcBef>
              <a:spcAft>
                <a:spcPts val="0"/>
              </a:spcAft>
              <a:buSzPts val="2800"/>
              <a:buChar char="●"/>
            </a:pPr>
            <a:r>
              <a:rPr lang="es-AR"/>
              <a:t>No usar &lt;br&gt; para separar párrafos</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es-AR"/>
              <a:t> </a:t>
            </a:r>
            <a:endParaRPr/>
          </a:p>
          <a:p>
            <a:pPr marL="0" lvl="0" indent="0" algn="l" rtl="0">
              <a:spcBef>
                <a:spcPts val="1000"/>
              </a:spcBef>
              <a:spcAft>
                <a:spcPts val="0"/>
              </a:spcAft>
              <a:buNone/>
            </a:pPr>
            <a:endParaRPr/>
          </a:p>
        </p:txBody>
      </p:sp>
      <p:sp>
        <p:nvSpPr>
          <p:cNvPr id="332" name="Google Shape;332;p41"/>
          <p:cNvSpPr txBox="1"/>
          <p:nvPr/>
        </p:nvSpPr>
        <p:spPr>
          <a:xfrm>
            <a:off x="3776700" y="6277350"/>
            <a:ext cx="5367300" cy="488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AR" u="sng">
                <a:solidFill>
                  <a:schemeClr val="hlink"/>
                </a:solidFill>
                <a:latin typeface="Proxima Nova"/>
                <a:ea typeface="Proxima Nova"/>
                <a:cs typeface="Proxima Nova"/>
                <a:sym typeface="Proxima Nova"/>
                <a:hlinkClick r:id="rId3"/>
              </a:rPr>
              <a:t>https://developer.mozilla.org/en-US/docs/Web/HTML/Element/p</a:t>
            </a:r>
            <a:endParaRPr/>
          </a:p>
        </p:txBody>
      </p:sp>
      <p:sp>
        <p:nvSpPr>
          <p:cNvPr id="333" name="Google Shape;333;p41"/>
          <p:cNvSpPr txBox="1"/>
          <p:nvPr/>
        </p:nvSpPr>
        <p:spPr>
          <a:xfrm>
            <a:off x="896300" y="3994300"/>
            <a:ext cx="6660900" cy="2148000"/>
          </a:xfrm>
          <a:prstGeom prst="rect">
            <a:avLst/>
          </a:prstGeom>
          <a:noFill/>
          <a:ln>
            <a:noFill/>
          </a:ln>
        </p:spPr>
        <p:txBody>
          <a:bodyPr spcFirstLastPara="1" wrap="square" lIns="91425" tIns="91425" rIns="91425" bIns="91425" anchor="ctr" anchorCtr="0">
            <a:noAutofit/>
          </a:bodyPr>
          <a:lstStyle/>
          <a:p>
            <a:pPr marL="457200" lvl="0" indent="0" algn="ctr" rtl="0">
              <a:lnSpc>
                <a:spcPct val="115000"/>
              </a:lnSpc>
              <a:spcBef>
                <a:spcPts val="0"/>
              </a:spcBef>
              <a:spcAft>
                <a:spcPts val="0"/>
              </a:spcAft>
              <a:buNone/>
            </a:pPr>
            <a:r>
              <a:rPr lang="es-AR" sz="2000">
                <a:solidFill>
                  <a:schemeClr val="dk1"/>
                </a:solidFill>
                <a:latin typeface="Consolas"/>
                <a:ea typeface="Consolas"/>
                <a:cs typeface="Consolas"/>
                <a:sym typeface="Consolas"/>
              </a:rPr>
              <a:t>&lt;p&gt; Mi primer HTML! &lt;/p&gt;</a:t>
            </a:r>
            <a:endParaRPr sz="2000" b="1">
              <a:solidFill>
                <a:schemeClr val="dk2"/>
              </a:solidFill>
              <a:latin typeface="Proxima Nova Semibold"/>
              <a:ea typeface="Proxima Nova Semibold"/>
              <a:cs typeface="Proxima Nova Semibold"/>
              <a:sym typeface="Proxima Nova Semibold"/>
            </a:endParaRPr>
          </a:p>
          <a:p>
            <a:pPr marL="0" lvl="0" indent="0" algn="l" rtl="0">
              <a:lnSpc>
                <a:spcPct val="115000"/>
              </a:lnSpc>
              <a:spcBef>
                <a:spcPts val="0"/>
              </a:spcBef>
              <a:spcAft>
                <a:spcPts val="0"/>
              </a:spcAft>
              <a:buNone/>
            </a:pP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Arbol HTML - DOM</a:t>
            </a:r>
            <a:endParaRPr/>
          </a:p>
        </p:txBody>
      </p:sp>
      <p:sp>
        <p:nvSpPr>
          <p:cNvPr id="216" name="Google Shape;216;p29"/>
          <p:cNvSpPr txBox="1">
            <a:spLocks noGrp="1"/>
          </p:cNvSpPr>
          <p:nvPr>
            <p:ph type="body" idx="4294967295"/>
          </p:nvPr>
        </p:nvSpPr>
        <p:spPr>
          <a:xfrm>
            <a:off x="311700" y="1102449"/>
            <a:ext cx="8520600" cy="15423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a:t>Una manera de comprender las dependencias y relaciones entre elementos es mediante un diagrama de árbol. </a:t>
            </a:r>
            <a:endParaRPr/>
          </a:p>
          <a:p>
            <a:pPr marL="0" lvl="0" indent="0" algn="l" rtl="0">
              <a:spcBef>
                <a:spcPts val="1000"/>
              </a:spcBef>
              <a:spcAft>
                <a:spcPts val="0"/>
              </a:spcAft>
              <a:buNone/>
            </a:pPr>
            <a:endParaRPr/>
          </a:p>
        </p:txBody>
      </p:sp>
      <p:pic>
        <p:nvPicPr>
          <p:cNvPr id="217" name="Google Shape;217;p29" descr="diagrama_arbol_jr.png"/>
          <p:cNvPicPr preferRelativeResize="0"/>
          <p:nvPr/>
        </p:nvPicPr>
        <p:blipFill>
          <a:blip r:embed="rId3">
            <a:alphaModFix/>
          </a:blip>
          <a:stretch>
            <a:fillRect/>
          </a:stretch>
        </p:blipFill>
        <p:spPr>
          <a:xfrm>
            <a:off x="272750" y="2713500"/>
            <a:ext cx="8598525" cy="3843100"/>
          </a:xfrm>
          <a:prstGeom prst="rect">
            <a:avLst/>
          </a:prstGeom>
          <a:noFill/>
          <a:ln>
            <a:noFill/>
          </a:ln>
        </p:spPr>
      </p:pic>
      <p:sp>
        <p:nvSpPr>
          <p:cNvPr id="218" name="Google Shape;218;p29"/>
          <p:cNvSpPr txBox="1"/>
          <p:nvPr/>
        </p:nvSpPr>
        <p:spPr>
          <a:xfrm>
            <a:off x="7752525" y="2514600"/>
            <a:ext cx="298200" cy="19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Proxima Nova"/>
              <a:ea typeface="Proxima Nova"/>
              <a:cs typeface="Proxima Nova"/>
              <a:sym typeface="Proxima Nova"/>
            </a:endParaRPr>
          </a:p>
        </p:txBody>
      </p:sp>
      <p:grpSp>
        <p:nvGrpSpPr>
          <p:cNvPr id="219" name="Google Shape;219;p29"/>
          <p:cNvGrpSpPr/>
          <p:nvPr/>
        </p:nvGrpSpPr>
        <p:grpSpPr>
          <a:xfrm>
            <a:off x="7179375" y="2345625"/>
            <a:ext cx="1746075" cy="844925"/>
            <a:chOff x="7179375" y="2345625"/>
            <a:chExt cx="1746075" cy="844925"/>
          </a:xfrm>
        </p:grpSpPr>
        <p:cxnSp>
          <p:nvCxnSpPr>
            <p:cNvPr id="220" name="Google Shape;220;p29"/>
            <p:cNvCxnSpPr/>
            <p:nvPr/>
          </p:nvCxnSpPr>
          <p:spPr>
            <a:xfrm>
              <a:off x="7179375" y="2375450"/>
              <a:ext cx="0" cy="815100"/>
            </a:xfrm>
            <a:prstGeom prst="straightConnector1">
              <a:avLst/>
            </a:prstGeom>
            <a:noFill/>
            <a:ln w="38100" cap="flat" cmpd="sng">
              <a:solidFill>
                <a:schemeClr val="dk2"/>
              </a:solidFill>
              <a:prstDash val="solid"/>
              <a:round/>
              <a:headEnd type="none" w="med" len="med"/>
              <a:tailEnd type="triangle" w="med" len="med"/>
            </a:ln>
          </p:spPr>
        </p:cxnSp>
        <p:sp>
          <p:nvSpPr>
            <p:cNvPr id="221" name="Google Shape;221;p29"/>
            <p:cNvSpPr txBox="1"/>
            <p:nvPr/>
          </p:nvSpPr>
          <p:spPr>
            <a:xfrm>
              <a:off x="7583550" y="2345625"/>
              <a:ext cx="1341900" cy="81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a:latin typeface="Proxima Nova"/>
                  <a:ea typeface="Proxima Nova"/>
                  <a:cs typeface="Proxima Nova"/>
                  <a:sym typeface="Proxima Nova"/>
                </a:rPr>
                <a:t>herencia de propiedades CSS</a:t>
              </a:r>
              <a:endParaRPr>
                <a:latin typeface="Proxima Nova"/>
                <a:ea typeface="Proxima Nova"/>
                <a:cs typeface="Proxima Nova"/>
                <a:sym typeface="Proxima Nov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anim calcmode="lin" valueType="num">
                                      <p:cBhvr additive="base">
                                        <p:cTn id="7" dur="500"/>
                                        <p:tgtEl>
                                          <p:spTgt spid="2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0"/>
          <p:cNvSpPr txBox="1">
            <a:spLocks noGrp="1"/>
          </p:cNvSpPr>
          <p:nvPr>
            <p:ph type="title"/>
          </p:nvPr>
        </p:nvSpPr>
        <p:spPr>
          <a:xfrm>
            <a:off x="628663" y="-1053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Herencia</a:t>
            </a:r>
            <a:endParaRPr/>
          </a:p>
        </p:txBody>
      </p:sp>
      <p:sp>
        <p:nvSpPr>
          <p:cNvPr id="227" name="Google Shape;227;p30"/>
          <p:cNvSpPr txBox="1">
            <a:spLocks noGrp="1"/>
          </p:cNvSpPr>
          <p:nvPr>
            <p:ph type="body" idx="4294967295"/>
          </p:nvPr>
        </p:nvSpPr>
        <p:spPr>
          <a:xfrm>
            <a:off x="311700" y="721450"/>
            <a:ext cx="8520600" cy="27447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sz="2600"/>
              <a:t>Todos los elementos de un documento HTML heredan todas las propiedades heredables de su padre excepto el elemento raíz (html), que no tiene padre.</a:t>
            </a:r>
            <a:endParaRPr sz="2600"/>
          </a:p>
          <a:p>
            <a:pPr marL="0" lvl="0" indent="0" algn="l" rtl="0">
              <a:spcBef>
                <a:spcPts val="1000"/>
              </a:spcBef>
              <a:spcAft>
                <a:spcPts val="0"/>
              </a:spcAft>
              <a:buNone/>
            </a:pPr>
            <a:r>
              <a:rPr lang="es-AR" sz="2600"/>
              <a:t>El valor por defecto para estas propiedades es </a:t>
            </a:r>
            <a:r>
              <a:rPr lang="es-AR" sz="2600">
                <a:latin typeface="Consolas"/>
                <a:ea typeface="Consolas"/>
                <a:cs typeface="Consolas"/>
                <a:sym typeface="Consolas"/>
              </a:rPr>
              <a:t>inherit.</a:t>
            </a:r>
            <a:endParaRPr sz="2600">
              <a:solidFill>
                <a:srgbClr val="D7BA7D"/>
              </a:solidFill>
              <a:latin typeface="Consolas"/>
              <a:ea typeface="Consolas"/>
              <a:cs typeface="Consolas"/>
              <a:sym typeface="Consolas"/>
            </a:endParaRPr>
          </a:p>
          <a:p>
            <a:pPr marL="0" lvl="0" indent="0" algn="l" rtl="0">
              <a:lnSpc>
                <a:spcPct val="135714"/>
              </a:lnSpc>
              <a:spcBef>
                <a:spcPts val="1000"/>
              </a:spcBef>
              <a:spcAft>
                <a:spcPts val="0"/>
              </a:spcAft>
              <a:buClr>
                <a:schemeClr val="dk1"/>
              </a:buClr>
              <a:buSzPts val="1100"/>
              <a:buFont typeface="Arial"/>
              <a:buNone/>
            </a:pPr>
            <a:r>
              <a:rPr lang="es-AR" sz="1600" b="1">
                <a:solidFill>
                  <a:srgbClr val="D7BA7D"/>
                </a:solidFill>
              </a:rPr>
              <a:t>p</a:t>
            </a:r>
            <a:r>
              <a:rPr lang="es-AR" sz="1600" b="1">
                <a:solidFill>
                  <a:srgbClr val="D4D4D4"/>
                </a:solidFill>
              </a:rPr>
              <a:t> { </a:t>
            </a:r>
            <a:r>
              <a:rPr lang="es-AR" sz="1600" b="1">
                <a:solidFill>
                  <a:srgbClr val="9CDCFE"/>
                </a:solidFill>
              </a:rPr>
              <a:t>color</a:t>
            </a:r>
            <a:r>
              <a:rPr lang="es-AR" sz="1600" b="1">
                <a:solidFill>
                  <a:srgbClr val="D4D4D4"/>
                </a:solidFill>
              </a:rPr>
              <a:t>: </a:t>
            </a:r>
            <a:r>
              <a:rPr lang="es-AR" sz="1600" b="1">
                <a:solidFill>
                  <a:srgbClr val="CE9178"/>
                </a:solidFill>
              </a:rPr>
              <a:t>inherit</a:t>
            </a:r>
            <a:r>
              <a:rPr lang="es-AR" sz="1600" b="1">
                <a:solidFill>
                  <a:srgbClr val="D4D4D4"/>
                </a:solidFill>
              </a:rPr>
              <a:t>; } </a:t>
            </a:r>
            <a:r>
              <a:rPr lang="es-AR" sz="1600" b="1">
                <a:solidFill>
                  <a:srgbClr val="6A9955"/>
                </a:solidFill>
              </a:rPr>
              <a:t>/*valor por defecto, hereda el color del div, que lo hereda del body, que lo hereda del html*/</a:t>
            </a:r>
            <a:endParaRPr sz="1600" b="1">
              <a:solidFill>
                <a:srgbClr val="6A9955"/>
              </a:solidFill>
            </a:endParaRPr>
          </a:p>
          <a:p>
            <a:pPr marL="0" lvl="0" indent="0" algn="l" rtl="0">
              <a:spcBef>
                <a:spcPts val="1000"/>
              </a:spcBef>
              <a:spcAft>
                <a:spcPts val="0"/>
              </a:spcAft>
              <a:buNone/>
            </a:pPr>
            <a:endParaRPr/>
          </a:p>
        </p:txBody>
      </p:sp>
      <p:sp>
        <p:nvSpPr>
          <p:cNvPr id="228" name="Google Shape;228;p30"/>
          <p:cNvSpPr txBox="1"/>
          <p:nvPr/>
        </p:nvSpPr>
        <p:spPr>
          <a:xfrm>
            <a:off x="3601750" y="6411650"/>
            <a:ext cx="4934100" cy="36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AR" sz="1600"/>
              <a:t>Live: </a:t>
            </a:r>
            <a:r>
              <a:rPr lang="es-AR" sz="1600" u="sng">
                <a:solidFill>
                  <a:schemeClr val="hlink"/>
                </a:solidFill>
                <a:hlinkClick r:id="rId3"/>
              </a:rPr>
              <a:t>http://codepen.io/webUnicen/pen/mWKraP</a:t>
            </a:r>
            <a:r>
              <a:rPr lang="es-AR" sz="1600">
                <a:solidFill>
                  <a:schemeClr val="dk1"/>
                </a:solidFill>
              </a:rPr>
              <a:t> </a:t>
            </a:r>
            <a:endParaRPr sz="2400">
              <a:solidFill>
                <a:schemeClr val="dk1"/>
              </a:solidFill>
              <a:latin typeface="Proxima Nova"/>
              <a:ea typeface="Proxima Nova"/>
              <a:cs typeface="Proxima Nova"/>
              <a:sym typeface="Proxima Nova"/>
            </a:endParaRPr>
          </a:p>
        </p:txBody>
      </p:sp>
      <p:pic>
        <p:nvPicPr>
          <p:cNvPr id="229" name="Google Shape;229;p30"/>
          <p:cNvPicPr preferRelativeResize="0"/>
          <p:nvPr/>
        </p:nvPicPr>
        <p:blipFill>
          <a:blip r:embed="rId4">
            <a:alphaModFix/>
          </a:blip>
          <a:stretch>
            <a:fillRect/>
          </a:stretch>
        </p:blipFill>
        <p:spPr>
          <a:xfrm>
            <a:off x="2995631" y="6270046"/>
            <a:ext cx="684844" cy="646800"/>
          </a:xfrm>
          <a:prstGeom prst="rect">
            <a:avLst/>
          </a:prstGeom>
          <a:noFill/>
          <a:ln>
            <a:noFill/>
          </a:ln>
        </p:spPr>
      </p:pic>
      <p:sp>
        <p:nvSpPr>
          <p:cNvPr id="230" name="Google Shape;230;p30"/>
          <p:cNvSpPr txBox="1"/>
          <p:nvPr/>
        </p:nvSpPr>
        <p:spPr>
          <a:xfrm>
            <a:off x="4530225" y="3999550"/>
            <a:ext cx="3097800" cy="14649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AR" sz="1600" b="1">
                <a:latin typeface="Proxima Nova"/>
                <a:ea typeface="Proxima Nova"/>
                <a:cs typeface="Proxima Nova"/>
                <a:sym typeface="Proxima Nova"/>
              </a:rPr>
              <a:t>CSS</a:t>
            </a:r>
            <a:endParaRPr sz="1600" b="1">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7BA7D"/>
                </a:solidFill>
                <a:latin typeface="Proxima Nova"/>
                <a:ea typeface="Proxima Nova"/>
                <a:cs typeface="Proxima Nova"/>
                <a:sym typeface="Proxima Nova"/>
              </a:rPr>
              <a:t>html</a:t>
            </a: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9CDCFE"/>
                </a:solidFill>
                <a:latin typeface="Proxima Nova"/>
                <a:ea typeface="Proxima Nova"/>
                <a:cs typeface="Proxima Nova"/>
                <a:sym typeface="Proxima Nova"/>
              </a:rPr>
              <a:t>font</a:t>
            </a:r>
            <a:r>
              <a:rPr lang="es-AR" sz="1600" b="1">
                <a:solidFill>
                  <a:srgbClr val="D4D4D4"/>
                </a:solidFill>
                <a:latin typeface="Proxima Nova"/>
                <a:ea typeface="Proxima Nova"/>
                <a:cs typeface="Proxima Nova"/>
                <a:sym typeface="Proxima Nova"/>
              </a:rPr>
              <a:t>: </a:t>
            </a:r>
            <a:r>
              <a:rPr lang="es-AR" sz="1600" b="1">
                <a:solidFill>
                  <a:srgbClr val="B5CEA8"/>
                </a:solidFill>
                <a:latin typeface="Proxima Nova"/>
                <a:ea typeface="Proxima Nova"/>
                <a:cs typeface="Proxima Nova"/>
                <a:sym typeface="Proxima Nova"/>
              </a:rPr>
              <a:t>75%</a:t>
            </a:r>
            <a:r>
              <a:rPr lang="es-AR" sz="1600" b="1">
                <a:solidFill>
                  <a:srgbClr val="D4D4D4"/>
                </a:solidFill>
                <a:latin typeface="Proxima Nova"/>
                <a:ea typeface="Proxima Nova"/>
                <a:cs typeface="Proxima Nova"/>
                <a:sym typeface="Proxima Nova"/>
              </a:rPr>
              <a:t> </a:t>
            </a:r>
            <a:r>
              <a:rPr lang="es-AR" sz="1600" b="1">
                <a:solidFill>
                  <a:srgbClr val="CE9178"/>
                </a:solidFill>
                <a:latin typeface="Proxima Nova"/>
                <a:ea typeface="Proxima Nova"/>
                <a:cs typeface="Proxima Nova"/>
                <a:sym typeface="Proxima Nova"/>
              </a:rPr>
              <a:t>Verdana</a:t>
            </a:r>
            <a:r>
              <a:rPr lang="es-AR" sz="1600" b="1">
                <a:solidFill>
                  <a:srgbClr val="D4D4D4"/>
                </a:solidFill>
                <a:latin typeface="Proxima Nova"/>
                <a:ea typeface="Proxima Nova"/>
                <a:cs typeface="Proxima Nova"/>
                <a:sym typeface="Proxima Nova"/>
              </a:rPr>
              <a:t>,</a:t>
            </a:r>
            <a:r>
              <a:rPr lang="es-AR" sz="1600" b="1">
                <a:solidFill>
                  <a:srgbClr val="CE9178"/>
                </a:solidFill>
                <a:latin typeface="Proxima Nova"/>
                <a:ea typeface="Proxima Nova"/>
                <a:cs typeface="Proxima Nova"/>
                <a:sym typeface="Proxima Nova"/>
              </a:rPr>
              <a:t>sans-serif</a:t>
            </a:r>
            <a:r>
              <a:rPr lang="es-AR" sz="1600" b="1">
                <a:solidFill>
                  <a:srgbClr val="D4D4D4"/>
                </a:solidFill>
                <a:latin typeface="Proxima Nova"/>
                <a:ea typeface="Proxima Nova"/>
                <a:cs typeface="Proxima Nova"/>
                <a:sym typeface="Proxima Nova"/>
              </a:rPr>
              <a:t>;</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a:t>
            </a:r>
            <a:endParaRPr sz="1600" b="1">
              <a:solidFill>
                <a:srgbClr val="D4D4D4"/>
              </a:solidFill>
              <a:latin typeface="Proxima Nova"/>
              <a:ea typeface="Proxima Nova"/>
              <a:cs typeface="Proxima Nova"/>
              <a:sym typeface="Proxima Nova"/>
            </a:endParaRPr>
          </a:p>
        </p:txBody>
      </p:sp>
      <p:sp>
        <p:nvSpPr>
          <p:cNvPr id="231" name="Google Shape;231;p30"/>
          <p:cNvSpPr txBox="1"/>
          <p:nvPr/>
        </p:nvSpPr>
        <p:spPr>
          <a:xfrm>
            <a:off x="409475" y="3908025"/>
            <a:ext cx="3000000" cy="2578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AR" sz="1600" b="1">
                <a:latin typeface="Proxima Nova"/>
                <a:ea typeface="Proxima Nova"/>
                <a:cs typeface="Proxima Nova"/>
                <a:sym typeface="Proxima Nova"/>
              </a:rPr>
              <a:t>HTML</a:t>
            </a:r>
            <a:endParaRPr sz="1600" b="1">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h1</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Título</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h1</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p</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Un párrafo de texto.</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p</a:t>
            </a:r>
            <a:r>
              <a:rPr lang="es-AR" sz="1600" b="1">
                <a:solidFill>
                  <a:srgbClr val="808080"/>
                </a:solidFill>
                <a:latin typeface="Proxima Nova"/>
                <a:ea typeface="Proxima Nova"/>
                <a:cs typeface="Proxima Nova"/>
                <a:sym typeface="Proxima Nova"/>
              </a:rPr>
              <a:t>&gt;</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div</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h1</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Título</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h1</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p</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Un párrafo de texto.</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p</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div</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1"/>
          <p:cNvSpPr txBox="1">
            <a:spLocks noGrp="1"/>
          </p:cNvSpPr>
          <p:nvPr>
            <p:ph type="title"/>
          </p:nvPr>
        </p:nvSpPr>
        <p:spPr>
          <a:xfrm>
            <a:off x="628638" y="182475"/>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Herencia</a:t>
            </a:r>
            <a:endParaRPr/>
          </a:p>
        </p:txBody>
      </p:sp>
      <p:sp>
        <p:nvSpPr>
          <p:cNvPr id="237" name="Google Shape;237;p31"/>
          <p:cNvSpPr txBox="1">
            <a:spLocks noGrp="1"/>
          </p:cNvSpPr>
          <p:nvPr>
            <p:ph type="body" idx="4294967295"/>
          </p:nvPr>
        </p:nvSpPr>
        <p:spPr>
          <a:xfrm>
            <a:off x="311700" y="1265075"/>
            <a:ext cx="8520600" cy="5152800"/>
          </a:xfrm>
          <a:prstGeom prst="rect">
            <a:avLst/>
          </a:prstGeom>
        </p:spPr>
        <p:txBody>
          <a:bodyPr spcFirstLastPara="1" wrap="square" lIns="91425" tIns="45700" rIns="91425" bIns="45700" anchor="t" anchorCtr="0">
            <a:noAutofit/>
          </a:bodyPr>
          <a:lstStyle/>
          <a:p>
            <a:pPr marL="0" lvl="0" indent="0" algn="ctr" rtl="0">
              <a:spcBef>
                <a:spcPts val="1000"/>
              </a:spcBef>
              <a:spcAft>
                <a:spcPts val="0"/>
              </a:spcAft>
              <a:buNone/>
            </a:pPr>
            <a:r>
              <a:rPr lang="es-AR" sz="3000" b="1"/>
              <a:t>Para qué sirve entonces la Herencia?</a:t>
            </a:r>
            <a:endParaRPr sz="3000" b="1"/>
          </a:p>
          <a:p>
            <a:pPr marL="0" lvl="0" indent="0" algn="ctr" rtl="0">
              <a:spcBef>
                <a:spcPts val="1000"/>
              </a:spcBef>
              <a:spcAft>
                <a:spcPts val="0"/>
              </a:spcAft>
              <a:buNone/>
            </a:pPr>
            <a:endParaRPr sz="3000" b="1"/>
          </a:p>
          <a:p>
            <a:pPr marL="0" lvl="0" indent="0" algn="l" rtl="0">
              <a:spcBef>
                <a:spcPts val="1000"/>
              </a:spcBef>
              <a:spcAft>
                <a:spcPts val="0"/>
              </a:spcAft>
              <a:buNone/>
            </a:pPr>
            <a:r>
              <a:rPr lang="es-AR" b="1"/>
              <a:t>Escribir menos código</a:t>
            </a:r>
            <a:r>
              <a:rPr lang="es-AR"/>
              <a:t>. </a:t>
            </a:r>
            <a:endParaRPr/>
          </a:p>
          <a:p>
            <a:pPr marL="0" lvl="0" indent="0" algn="l" rtl="0">
              <a:spcBef>
                <a:spcPts val="1000"/>
              </a:spcBef>
              <a:spcAft>
                <a:spcPts val="0"/>
              </a:spcAft>
              <a:buNone/>
            </a:pPr>
            <a:r>
              <a:rPr lang="es-AR"/>
              <a:t>Si ponemos la font-family al elemento HTML</a:t>
            </a:r>
            <a:endParaRPr/>
          </a:p>
          <a:p>
            <a:pPr marL="457200" lvl="0" indent="-406400" algn="l" rtl="0">
              <a:spcBef>
                <a:spcPts val="1000"/>
              </a:spcBef>
              <a:spcAft>
                <a:spcPts val="0"/>
              </a:spcAft>
              <a:buSzPts val="2800"/>
              <a:buChar char="•"/>
            </a:pPr>
            <a:r>
              <a:rPr lang="es-AR"/>
              <a:t>todos los elementos lo heredan</a:t>
            </a:r>
            <a:endParaRPr/>
          </a:p>
          <a:p>
            <a:pPr marL="457200" lvl="0" indent="-406400" algn="l" rtl="0">
              <a:spcBef>
                <a:spcPts val="0"/>
              </a:spcBef>
              <a:spcAft>
                <a:spcPts val="0"/>
              </a:spcAft>
              <a:buSzPts val="2800"/>
              <a:buChar char="•"/>
            </a:pPr>
            <a:r>
              <a:rPr lang="es-AR"/>
              <a:t>no tengo que reescribirlo para que otros lo tengan</a:t>
            </a:r>
            <a:endParaRPr/>
          </a:p>
          <a:p>
            <a:pPr marL="457200" lvl="0" indent="-406400" algn="l" rtl="0">
              <a:spcBef>
                <a:spcPts val="0"/>
              </a:spcBef>
              <a:spcAft>
                <a:spcPts val="0"/>
              </a:spcAft>
              <a:buSzPts val="2800"/>
              <a:buChar char="•"/>
            </a:pPr>
            <a:r>
              <a:rPr lang="es-AR"/>
              <a:t>más mantenible</a:t>
            </a:r>
            <a:endParaRPr/>
          </a:p>
          <a:p>
            <a:pPr marL="457200" lvl="0" indent="-406400" algn="l" rtl="0">
              <a:spcBef>
                <a:spcPts val="0"/>
              </a:spcBef>
              <a:spcAft>
                <a:spcPts val="0"/>
              </a:spcAft>
              <a:buSzPts val="2800"/>
              <a:buChar char="•"/>
            </a:pPr>
            <a:r>
              <a:rPr lang="es-AR"/>
              <a:t>menos redundante (menos código repetido)</a:t>
            </a:r>
            <a:endParaRPr/>
          </a:p>
          <a:p>
            <a:pPr marL="914400" lvl="1" indent="-381000" algn="l" rtl="0">
              <a:spcBef>
                <a:spcPts val="0"/>
              </a:spcBef>
              <a:spcAft>
                <a:spcPts val="0"/>
              </a:spcAft>
              <a:buSzPts val="2400"/>
              <a:buChar char="•"/>
            </a:pPr>
            <a:r>
              <a:rPr lang="es-AR"/>
              <a:t>la redundancia lleva a inconsistencia</a:t>
            </a:r>
            <a:endParaRPr/>
          </a:p>
          <a:p>
            <a:pPr marL="0" lvl="0" indent="0" algn="l" rtl="0">
              <a:spcBef>
                <a:spcPts val="1000"/>
              </a:spcBef>
              <a:spcAft>
                <a:spcPts val="0"/>
              </a:spcAft>
              <a:buNone/>
            </a:pPr>
            <a:endParaRPr/>
          </a:p>
          <a:p>
            <a:pPr marL="0" lvl="0" indent="0" algn="l" rtl="0">
              <a:spcBef>
                <a:spcPts val="1000"/>
              </a:spcBef>
              <a:spcAft>
                <a:spcPts val="0"/>
              </a:spcAft>
              <a:buNone/>
            </a:pP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3"/>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Combinación de Selectores</a:t>
            </a:r>
            <a:endParaRPr/>
          </a:p>
        </p:txBody>
      </p:sp>
      <p:sp>
        <p:nvSpPr>
          <p:cNvPr id="248" name="Google Shape;248;p33"/>
          <p:cNvSpPr txBox="1">
            <a:spLocks noGrp="1"/>
          </p:cNvSpPr>
          <p:nvPr>
            <p:ph type="body" idx="4294967295"/>
          </p:nvPr>
        </p:nvSpPr>
        <p:spPr>
          <a:xfrm>
            <a:off x="311700" y="1059000"/>
            <a:ext cx="8520600" cy="4740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a:t>Se pueden combinar selecciones para hacerlas más específicas.</a:t>
            </a: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r>
              <a:rPr lang="es-AR" i="1"/>
              <a:t>Elige los párrafos que contengan la clase “destacado”.</a:t>
            </a:r>
            <a:endParaRPr i="1"/>
          </a:p>
          <a:p>
            <a:pPr marL="0" lvl="0" indent="0" algn="l" rtl="0">
              <a:spcBef>
                <a:spcPts val="1000"/>
              </a:spcBef>
              <a:spcAft>
                <a:spcPts val="0"/>
              </a:spcAft>
              <a:buNone/>
            </a:pPr>
            <a:endParaRPr i="1"/>
          </a:p>
          <a:p>
            <a:pPr marL="0" lvl="0" indent="0" algn="l" rtl="0">
              <a:spcBef>
                <a:spcPts val="1000"/>
              </a:spcBef>
              <a:spcAft>
                <a:spcPts val="0"/>
              </a:spcAft>
              <a:buNone/>
            </a:pPr>
            <a:r>
              <a:rPr lang="es-AR"/>
              <a:t>De lo anterior se deduce que el atributo .destacado es equivalente a </a:t>
            </a:r>
            <a:r>
              <a:rPr lang="es-AR">
                <a:latin typeface="Consolas"/>
                <a:ea typeface="Consolas"/>
                <a:cs typeface="Consolas"/>
                <a:sym typeface="Consolas"/>
              </a:rPr>
              <a:t>*.destacado</a:t>
            </a:r>
            <a:r>
              <a:rPr lang="es-AR"/>
              <a:t>, por costumbre todos obvian el símbolo </a:t>
            </a:r>
            <a:r>
              <a:rPr lang="es-AR">
                <a:latin typeface="Consolas"/>
                <a:ea typeface="Consolas"/>
                <a:cs typeface="Consolas"/>
                <a:sym typeface="Consolas"/>
              </a:rPr>
              <a:t>* </a:t>
            </a:r>
            <a:r>
              <a:rPr lang="es-AR"/>
              <a:t>al escribir un selector de clase normal.</a:t>
            </a:r>
            <a:endParaRPr/>
          </a:p>
        </p:txBody>
      </p:sp>
      <p:sp>
        <p:nvSpPr>
          <p:cNvPr id="249" name="Google Shape;249;p33"/>
          <p:cNvSpPr txBox="1"/>
          <p:nvPr/>
        </p:nvSpPr>
        <p:spPr>
          <a:xfrm>
            <a:off x="3049925" y="2324625"/>
            <a:ext cx="2542800" cy="433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AR" sz="1600" b="1">
                <a:solidFill>
                  <a:srgbClr val="D7BA7D"/>
                </a:solidFill>
                <a:latin typeface="Proxima Nova"/>
                <a:ea typeface="Proxima Nova"/>
                <a:cs typeface="Proxima Nova"/>
                <a:sym typeface="Proxima Nova"/>
              </a:rPr>
              <a:t>p.destacado</a:t>
            </a:r>
            <a:r>
              <a:rPr lang="es-AR" sz="1600" b="1">
                <a:solidFill>
                  <a:srgbClr val="D4D4D4"/>
                </a:solidFill>
                <a:latin typeface="Proxima Nova"/>
                <a:ea typeface="Proxima Nova"/>
                <a:cs typeface="Proxima Nova"/>
                <a:sym typeface="Proxima Nova"/>
              </a:rPr>
              <a:t>{ </a:t>
            </a:r>
            <a:r>
              <a:rPr lang="es-AR" sz="1600" b="1">
                <a:solidFill>
                  <a:srgbClr val="9CDCFE"/>
                </a:solidFill>
                <a:latin typeface="Proxima Nova"/>
                <a:ea typeface="Proxima Nova"/>
                <a:cs typeface="Proxima Nova"/>
                <a:sym typeface="Proxima Nova"/>
              </a:rPr>
              <a:t>color</a:t>
            </a:r>
            <a:r>
              <a:rPr lang="es-AR" sz="1600" b="1">
                <a:solidFill>
                  <a:srgbClr val="D4D4D4"/>
                </a:solidFill>
                <a:latin typeface="Proxima Nova"/>
                <a:ea typeface="Proxima Nova"/>
                <a:cs typeface="Proxima Nova"/>
                <a:sym typeface="Proxima Nova"/>
              </a:rPr>
              <a:t>: </a:t>
            </a:r>
            <a:r>
              <a:rPr lang="es-AR" sz="1600" b="1">
                <a:solidFill>
                  <a:srgbClr val="CE9178"/>
                </a:solidFill>
                <a:latin typeface="Proxima Nova"/>
                <a:ea typeface="Proxima Nova"/>
                <a:cs typeface="Proxima Nova"/>
                <a:sym typeface="Proxima Nova"/>
              </a:rPr>
              <a:t>red</a:t>
            </a: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4"/>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Ejemplo</a:t>
            </a:r>
            <a:endParaRPr/>
          </a:p>
        </p:txBody>
      </p:sp>
      <p:sp>
        <p:nvSpPr>
          <p:cNvPr id="255" name="Google Shape;255;p34"/>
          <p:cNvSpPr txBox="1">
            <a:spLocks noGrp="1"/>
          </p:cNvSpPr>
          <p:nvPr>
            <p:ph type="body" idx="4294967295"/>
          </p:nvPr>
        </p:nvSpPr>
        <p:spPr>
          <a:xfrm>
            <a:off x="620425" y="6264500"/>
            <a:ext cx="4182600" cy="362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sz="1400">
                <a:latin typeface="Arial"/>
                <a:ea typeface="Arial"/>
                <a:cs typeface="Arial"/>
                <a:sym typeface="Arial"/>
              </a:rPr>
              <a:t>Live: </a:t>
            </a:r>
            <a:r>
              <a:rPr lang="es-AR" sz="1400" u="sng">
                <a:solidFill>
                  <a:schemeClr val="hlink"/>
                </a:solidFill>
                <a:latin typeface="Arial"/>
                <a:ea typeface="Arial"/>
                <a:cs typeface="Arial"/>
                <a:sym typeface="Arial"/>
                <a:hlinkClick r:id="rId3"/>
              </a:rPr>
              <a:t>http://codepen.io/webUnicen/pen/evKdKj</a:t>
            </a:r>
            <a:r>
              <a:rPr lang="es-AR" sz="1400">
                <a:latin typeface="Arial"/>
                <a:ea typeface="Arial"/>
                <a:cs typeface="Arial"/>
                <a:sym typeface="Arial"/>
              </a:rPr>
              <a:t> </a:t>
            </a:r>
            <a:endParaRPr sz="1400">
              <a:latin typeface="Arial"/>
              <a:ea typeface="Arial"/>
              <a:cs typeface="Arial"/>
              <a:sym typeface="Arial"/>
            </a:endParaRPr>
          </a:p>
          <a:p>
            <a:pPr marL="0" lvl="0" indent="0" algn="l" rtl="0">
              <a:spcBef>
                <a:spcPts val="1000"/>
              </a:spcBef>
              <a:spcAft>
                <a:spcPts val="0"/>
              </a:spcAft>
              <a:buNone/>
            </a:pPr>
            <a:endParaRPr/>
          </a:p>
        </p:txBody>
      </p:sp>
      <p:pic>
        <p:nvPicPr>
          <p:cNvPr id="256" name="Google Shape;256;p34"/>
          <p:cNvPicPr preferRelativeResize="0"/>
          <p:nvPr/>
        </p:nvPicPr>
        <p:blipFill>
          <a:blip r:embed="rId4">
            <a:alphaModFix/>
          </a:blip>
          <a:stretch>
            <a:fillRect/>
          </a:stretch>
        </p:blipFill>
        <p:spPr>
          <a:xfrm>
            <a:off x="5031625" y="5368913"/>
            <a:ext cx="3486150" cy="1247775"/>
          </a:xfrm>
          <a:prstGeom prst="rect">
            <a:avLst/>
          </a:prstGeom>
          <a:noFill/>
          <a:ln>
            <a:noFill/>
          </a:ln>
        </p:spPr>
      </p:pic>
      <p:sp>
        <p:nvSpPr>
          <p:cNvPr id="257" name="Google Shape;257;p34"/>
          <p:cNvSpPr txBox="1"/>
          <p:nvPr/>
        </p:nvSpPr>
        <p:spPr>
          <a:xfrm>
            <a:off x="61225" y="1496100"/>
            <a:ext cx="6420900" cy="39489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h1</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Asi esta el Campeonato</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h1</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p</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El campeonato recien comenzo...</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p</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p</a:t>
            </a:r>
            <a:r>
              <a:rPr lang="es-AR" sz="1600" b="1">
                <a:solidFill>
                  <a:srgbClr val="D4D4D4"/>
                </a:solidFill>
                <a:latin typeface="Proxima Nova"/>
                <a:ea typeface="Proxima Nova"/>
                <a:cs typeface="Proxima Nova"/>
                <a:sym typeface="Proxima Nova"/>
              </a:rPr>
              <a:t> </a:t>
            </a:r>
            <a:r>
              <a:rPr lang="es-AR" sz="1600" b="1">
                <a:solidFill>
                  <a:srgbClr val="9CDCFE"/>
                </a:solidFill>
                <a:latin typeface="Proxima Nova"/>
                <a:ea typeface="Proxima Nova"/>
                <a:cs typeface="Proxima Nova"/>
                <a:sym typeface="Proxima Nova"/>
              </a:rPr>
              <a:t>class</a:t>
            </a:r>
            <a:r>
              <a:rPr lang="es-AR" sz="1600" b="1">
                <a:solidFill>
                  <a:srgbClr val="D4D4D4"/>
                </a:solidFill>
                <a:latin typeface="Proxima Nova"/>
                <a:ea typeface="Proxima Nova"/>
                <a:cs typeface="Proxima Nova"/>
                <a:sym typeface="Proxima Nova"/>
              </a:rPr>
              <a:t>=</a:t>
            </a:r>
            <a:r>
              <a:rPr lang="es-AR" sz="1600" b="1">
                <a:solidFill>
                  <a:srgbClr val="CE9178"/>
                </a:solidFill>
                <a:latin typeface="Proxima Nova"/>
                <a:ea typeface="Proxima Nova"/>
                <a:cs typeface="Proxima Nova"/>
                <a:sym typeface="Proxima Nova"/>
              </a:rPr>
              <a:t>'destacado'</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 Chevrolet ya va primero.</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p</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p</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Nunca va a ser superado por una marca menor.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span</a:t>
            </a:r>
            <a:r>
              <a:rPr lang="es-AR" sz="1600" b="1">
                <a:solidFill>
                  <a:srgbClr val="D4D4D4"/>
                </a:solidFill>
                <a:latin typeface="Proxima Nova"/>
                <a:ea typeface="Proxima Nova"/>
                <a:cs typeface="Proxima Nova"/>
                <a:sym typeface="Proxima Nova"/>
              </a:rPr>
              <a:t> </a:t>
            </a:r>
            <a:r>
              <a:rPr lang="es-AR" sz="1600" b="1">
                <a:solidFill>
                  <a:srgbClr val="9CDCFE"/>
                </a:solidFill>
                <a:latin typeface="Proxima Nova"/>
                <a:ea typeface="Proxima Nova"/>
                <a:cs typeface="Proxima Nova"/>
                <a:sym typeface="Proxima Nova"/>
              </a:rPr>
              <a:t>class</a:t>
            </a:r>
            <a:r>
              <a:rPr lang="es-AR" sz="1600" b="1">
                <a:solidFill>
                  <a:srgbClr val="D4D4D4"/>
                </a:solidFill>
                <a:latin typeface="Proxima Nova"/>
                <a:ea typeface="Proxima Nova"/>
                <a:cs typeface="Proxima Nova"/>
                <a:sym typeface="Proxima Nova"/>
              </a:rPr>
              <a:t>=</a:t>
            </a:r>
            <a:r>
              <a:rPr lang="es-AR" sz="1600" b="1">
                <a:solidFill>
                  <a:srgbClr val="CE9178"/>
                </a:solidFill>
                <a:latin typeface="Proxima Nova"/>
                <a:ea typeface="Proxima Nova"/>
                <a:cs typeface="Proxima Nova"/>
                <a:sym typeface="Proxima Nova"/>
              </a:rPr>
              <a:t>'especial'</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Ford</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span</a:t>
            </a:r>
            <a:r>
              <a:rPr lang="es-AR" sz="1600" b="1">
                <a:solidFill>
                  <a:srgbClr val="808080"/>
                </a:solidFill>
                <a:latin typeface="Proxima Nova"/>
                <a:ea typeface="Proxima Nova"/>
                <a:cs typeface="Proxima Nova"/>
                <a:sym typeface="Proxima Nova"/>
              </a:rPr>
              <a:t>&gt;&lt;/</a:t>
            </a:r>
            <a:r>
              <a:rPr lang="es-AR" sz="1600" b="1">
                <a:solidFill>
                  <a:srgbClr val="569CD6"/>
                </a:solidFill>
                <a:latin typeface="Proxima Nova"/>
                <a:ea typeface="Proxima Nova"/>
                <a:cs typeface="Proxima Nova"/>
                <a:sym typeface="Proxima Nova"/>
              </a:rPr>
              <a:t>p</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ul</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li</a:t>
            </a:r>
            <a:r>
              <a:rPr lang="es-AR" sz="1600" b="1">
                <a:solidFill>
                  <a:srgbClr val="D4D4D4"/>
                </a:solidFill>
                <a:latin typeface="Proxima Nova"/>
                <a:ea typeface="Proxima Nova"/>
                <a:cs typeface="Proxima Nova"/>
                <a:sym typeface="Proxima Nova"/>
              </a:rPr>
              <a:t> </a:t>
            </a:r>
            <a:r>
              <a:rPr lang="es-AR" sz="1600" b="1">
                <a:solidFill>
                  <a:srgbClr val="9CDCFE"/>
                </a:solidFill>
                <a:latin typeface="Proxima Nova"/>
                <a:ea typeface="Proxima Nova"/>
                <a:cs typeface="Proxima Nova"/>
                <a:sym typeface="Proxima Nova"/>
              </a:rPr>
              <a:t>id</a:t>
            </a:r>
            <a:r>
              <a:rPr lang="es-AR" sz="1600" b="1">
                <a:solidFill>
                  <a:srgbClr val="D4D4D4"/>
                </a:solidFill>
                <a:latin typeface="Proxima Nova"/>
                <a:ea typeface="Proxima Nova"/>
                <a:cs typeface="Proxima Nova"/>
                <a:sym typeface="Proxima Nova"/>
              </a:rPr>
              <a:t>=</a:t>
            </a:r>
            <a:r>
              <a:rPr lang="es-AR" sz="1600" b="1">
                <a:solidFill>
                  <a:srgbClr val="CE9178"/>
                </a:solidFill>
                <a:latin typeface="Proxima Nova"/>
                <a:ea typeface="Proxima Nova"/>
                <a:cs typeface="Proxima Nova"/>
                <a:sym typeface="Proxima Nova"/>
              </a:rPr>
              <a:t>"unico"</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Ortelli, Guillermo - Chevrolet</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li</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li</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Ledesma, Cristian - Chevrolet</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li</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li</a:t>
            </a:r>
            <a:r>
              <a:rPr lang="es-AR" sz="1600" b="1">
                <a:solidFill>
                  <a:srgbClr val="D4D4D4"/>
                </a:solidFill>
                <a:latin typeface="Proxima Nova"/>
                <a:ea typeface="Proxima Nova"/>
                <a:cs typeface="Proxima Nova"/>
                <a:sym typeface="Proxima Nova"/>
              </a:rPr>
              <a:t> </a:t>
            </a:r>
            <a:r>
              <a:rPr lang="es-AR" sz="1600" b="1">
                <a:solidFill>
                  <a:srgbClr val="9CDCFE"/>
                </a:solidFill>
                <a:latin typeface="Proxima Nova"/>
                <a:ea typeface="Proxima Nova"/>
                <a:cs typeface="Proxima Nova"/>
                <a:sym typeface="Proxima Nova"/>
              </a:rPr>
              <a:t>class</a:t>
            </a:r>
            <a:r>
              <a:rPr lang="es-AR" sz="1600" b="1">
                <a:solidFill>
                  <a:srgbClr val="D4D4D4"/>
                </a:solidFill>
                <a:latin typeface="Proxima Nova"/>
                <a:ea typeface="Proxima Nova"/>
                <a:cs typeface="Proxima Nova"/>
                <a:sym typeface="Proxima Nova"/>
              </a:rPr>
              <a:t>=</a:t>
            </a:r>
            <a:r>
              <a:rPr lang="es-AR" sz="1600" b="1">
                <a:solidFill>
                  <a:srgbClr val="CE9178"/>
                </a:solidFill>
                <a:latin typeface="Proxima Nova"/>
                <a:ea typeface="Proxima Nova"/>
                <a:cs typeface="Proxima Nova"/>
                <a:sym typeface="Proxima Nova"/>
              </a:rPr>
              <a:t>'especial'</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Guri Martinez - Ford</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li</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li</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Castellano, Jonatan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span</a:t>
            </a:r>
            <a:r>
              <a:rPr lang="es-AR" sz="1600" b="1">
                <a:solidFill>
                  <a:srgbClr val="D4D4D4"/>
                </a:solidFill>
                <a:latin typeface="Proxima Nova"/>
                <a:ea typeface="Proxima Nova"/>
                <a:cs typeface="Proxima Nova"/>
                <a:sym typeface="Proxima Nova"/>
              </a:rPr>
              <a:t> </a:t>
            </a:r>
            <a:r>
              <a:rPr lang="es-AR" sz="1600" b="1">
                <a:solidFill>
                  <a:srgbClr val="9CDCFE"/>
                </a:solidFill>
                <a:latin typeface="Proxima Nova"/>
                <a:ea typeface="Proxima Nova"/>
                <a:cs typeface="Proxima Nova"/>
                <a:sym typeface="Proxima Nova"/>
              </a:rPr>
              <a:t>class</a:t>
            </a:r>
            <a:r>
              <a:rPr lang="es-AR" sz="1600" b="1">
                <a:solidFill>
                  <a:srgbClr val="D4D4D4"/>
                </a:solidFill>
                <a:latin typeface="Proxima Nova"/>
                <a:ea typeface="Proxima Nova"/>
                <a:cs typeface="Proxima Nova"/>
                <a:sym typeface="Proxima Nova"/>
              </a:rPr>
              <a:t>=</a:t>
            </a:r>
            <a:r>
              <a:rPr lang="es-AR" sz="1600" b="1">
                <a:solidFill>
                  <a:srgbClr val="CE9178"/>
                </a:solidFill>
                <a:latin typeface="Proxima Nova"/>
                <a:ea typeface="Proxima Nova"/>
                <a:cs typeface="Proxima Nova"/>
                <a:sym typeface="Proxima Nova"/>
              </a:rPr>
              <a:t>'especial'</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 Ford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span</a:t>
            </a:r>
            <a:r>
              <a:rPr lang="es-AR" sz="1600" b="1">
                <a:solidFill>
                  <a:srgbClr val="808080"/>
                </a:solidFill>
                <a:latin typeface="Proxima Nova"/>
                <a:ea typeface="Proxima Nova"/>
                <a:cs typeface="Proxima Nova"/>
                <a:sym typeface="Proxima Nova"/>
              </a:rPr>
              <a:t>&gt;&lt;/</a:t>
            </a:r>
            <a:r>
              <a:rPr lang="es-AR" sz="1600" b="1">
                <a:solidFill>
                  <a:srgbClr val="569CD6"/>
                </a:solidFill>
                <a:latin typeface="Proxima Nova"/>
                <a:ea typeface="Proxima Nova"/>
                <a:cs typeface="Proxima Nova"/>
                <a:sym typeface="Proxima Nova"/>
              </a:rPr>
              <a:t>li</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li</a:t>
            </a:r>
            <a:r>
              <a:rPr lang="es-AR" sz="1600" b="1">
                <a:solidFill>
                  <a:srgbClr val="D4D4D4"/>
                </a:solidFill>
                <a:latin typeface="Proxima Nova"/>
                <a:ea typeface="Proxima Nova"/>
                <a:cs typeface="Proxima Nova"/>
                <a:sym typeface="Proxima Nova"/>
              </a:rPr>
              <a:t> </a:t>
            </a:r>
            <a:r>
              <a:rPr lang="es-AR" sz="1600" b="1">
                <a:solidFill>
                  <a:srgbClr val="9CDCFE"/>
                </a:solidFill>
                <a:latin typeface="Proxima Nova"/>
                <a:ea typeface="Proxima Nova"/>
                <a:cs typeface="Proxima Nova"/>
                <a:sym typeface="Proxima Nova"/>
              </a:rPr>
              <a:t>class</a:t>
            </a:r>
            <a:r>
              <a:rPr lang="es-AR" sz="1600" b="1">
                <a:solidFill>
                  <a:srgbClr val="D4D4D4"/>
                </a:solidFill>
                <a:latin typeface="Proxima Nova"/>
                <a:ea typeface="Proxima Nova"/>
                <a:cs typeface="Proxima Nova"/>
                <a:sym typeface="Proxima Nova"/>
              </a:rPr>
              <a:t>=</a:t>
            </a:r>
            <a:r>
              <a:rPr lang="es-AR" sz="1600" b="1">
                <a:solidFill>
                  <a:srgbClr val="CE9178"/>
                </a:solidFill>
                <a:latin typeface="Proxima Nova"/>
                <a:ea typeface="Proxima Nova"/>
                <a:cs typeface="Proxima Nova"/>
                <a:sym typeface="Proxima Nova"/>
              </a:rPr>
              <a:t>'destacado'</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Canapino, Agustín - Chevrolet</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li</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ul</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p:txBody>
      </p:sp>
      <p:sp>
        <p:nvSpPr>
          <p:cNvPr id="258" name="Google Shape;258;p34"/>
          <p:cNvSpPr txBox="1"/>
          <p:nvPr/>
        </p:nvSpPr>
        <p:spPr>
          <a:xfrm>
            <a:off x="6144000" y="1191300"/>
            <a:ext cx="3000000" cy="30366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D7BA7D"/>
                </a:solidFill>
                <a:latin typeface="Proxima Nova"/>
                <a:ea typeface="Proxima Nova"/>
                <a:cs typeface="Proxima Nova"/>
                <a:sym typeface="Proxima Nova"/>
              </a:rPr>
              <a:t>p.destacado</a:t>
            </a: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9CDCFE"/>
                </a:solidFill>
                <a:latin typeface="Proxima Nova"/>
                <a:ea typeface="Proxima Nova"/>
                <a:cs typeface="Proxima Nova"/>
                <a:sym typeface="Proxima Nova"/>
              </a:rPr>
              <a:t>color</a:t>
            </a:r>
            <a:r>
              <a:rPr lang="es-AR" sz="1600" b="1">
                <a:solidFill>
                  <a:srgbClr val="D4D4D4"/>
                </a:solidFill>
                <a:latin typeface="Proxima Nova"/>
                <a:ea typeface="Proxima Nova"/>
                <a:cs typeface="Proxima Nova"/>
                <a:sym typeface="Proxima Nova"/>
              </a:rPr>
              <a:t>:</a:t>
            </a:r>
            <a:r>
              <a:rPr lang="es-AR" sz="1600" b="1">
                <a:solidFill>
                  <a:srgbClr val="CE9178"/>
                </a:solidFill>
                <a:latin typeface="Proxima Nova"/>
                <a:ea typeface="Proxima Nova"/>
                <a:cs typeface="Proxima Nova"/>
                <a:sym typeface="Proxima Nova"/>
              </a:rPr>
              <a:t>green</a:t>
            </a:r>
            <a:r>
              <a:rPr lang="es-AR" sz="1600" b="1">
                <a:solidFill>
                  <a:srgbClr val="D4D4D4"/>
                </a:solidFill>
                <a:latin typeface="Proxima Nova"/>
                <a:ea typeface="Proxima Nova"/>
                <a:cs typeface="Proxima Nova"/>
                <a:sym typeface="Proxima Nova"/>
              </a:rPr>
              <a:t>;</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D7BA7D"/>
                </a:solidFill>
                <a:latin typeface="Proxima Nova"/>
                <a:ea typeface="Proxima Nova"/>
                <a:cs typeface="Proxima Nova"/>
                <a:sym typeface="Proxima Nova"/>
              </a:rPr>
              <a:t>.especial</a:t>
            </a:r>
            <a:r>
              <a:rPr lang="es-AR" sz="1600" b="1">
                <a:solidFill>
                  <a:srgbClr val="D4D4D4"/>
                </a:solidFill>
                <a:latin typeface="Proxima Nova"/>
                <a:ea typeface="Proxima Nova"/>
                <a:cs typeface="Proxima Nova"/>
                <a:sym typeface="Proxima Nova"/>
              </a:rPr>
              <a:t> {   </a:t>
            </a:r>
            <a:r>
              <a:rPr lang="es-AR" sz="1600" b="1">
                <a:solidFill>
                  <a:srgbClr val="9CDCFE"/>
                </a:solidFill>
                <a:latin typeface="Proxima Nova"/>
                <a:ea typeface="Proxima Nova"/>
                <a:cs typeface="Proxima Nova"/>
                <a:sym typeface="Proxima Nova"/>
              </a:rPr>
              <a:t>text-decoration</a:t>
            </a:r>
            <a:r>
              <a:rPr lang="es-AR" sz="1600" b="1">
                <a:solidFill>
                  <a:srgbClr val="D4D4D4"/>
                </a:solidFill>
                <a:latin typeface="Proxima Nova"/>
                <a:ea typeface="Proxima Nova"/>
                <a:cs typeface="Proxima Nova"/>
                <a:sym typeface="Proxima Nova"/>
              </a:rPr>
              <a:t>:</a:t>
            </a:r>
            <a:r>
              <a:rPr lang="es-AR" sz="1600" b="1">
                <a:solidFill>
                  <a:srgbClr val="CE9178"/>
                </a:solidFill>
                <a:latin typeface="Proxima Nova"/>
                <a:ea typeface="Proxima Nova"/>
                <a:cs typeface="Proxima Nova"/>
                <a:sym typeface="Proxima Nova"/>
              </a:rPr>
              <a:t>line-through</a:t>
            </a:r>
            <a:r>
              <a:rPr lang="es-AR" sz="1600" b="1">
                <a:solidFill>
                  <a:srgbClr val="D4D4D4"/>
                </a:solidFill>
                <a:latin typeface="Proxima Nova"/>
                <a:ea typeface="Proxima Nova"/>
                <a:cs typeface="Proxima Nova"/>
                <a:sym typeface="Proxima Nova"/>
              </a:rPr>
              <a:t>;;</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D7BA7D"/>
                </a:solidFill>
                <a:latin typeface="Proxima Nova"/>
                <a:ea typeface="Proxima Nova"/>
                <a:cs typeface="Proxima Nova"/>
                <a:sym typeface="Proxima Nova"/>
              </a:rPr>
              <a:t>li#unico</a:t>
            </a: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9CDCFE"/>
                </a:solidFill>
                <a:latin typeface="Proxima Nova"/>
                <a:ea typeface="Proxima Nova"/>
                <a:cs typeface="Proxima Nova"/>
                <a:sym typeface="Proxima Nova"/>
              </a:rPr>
              <a:t>color</a:t>
            </a:r>
            <a:r>
              <a:rPr lang="es-AR" sz="1600" b="1">
                <a:solidFill>
                  <a:srgbClr val="D4D4D4"/>
                </a:solidFill>
                <a:latin typeface="Proxima Nova"/>
                <a:ea typeface="Proxima Nova"/>
                <a:cs typeface="Proxima Nova"/>
                <a:sym typeface="Proxima Nova"/>
              </a:rPr>
              <a:t>:</a:t>
            </a:r>
            <a:r>
              <a:rPr lang="es-AR" sz="1600" b="1">
                <a:solidFill>
                  <a:srgbClr val="CE9178"/>
                </a:solidFill>
                <a:latin typeface="Proxima Nova"/>
                <a:ea typeface="Proxima Nova"/>
                <a:cs typeface="Proxima Nova"/>
                <a:sym typeface="Proxima Nova"/>
              </a:rPr>
              <a:t>orange</a:t>
            </a:r>
            <a:r>
              <a:rPr lang="es-AR" sz="1600" b="1">
                <a:solidFill>
                  <a:srgbClr val="D4D4D4"/>
                </a:solidFill>
                <a:latin typeface="Proxima Nova"/>
                <a:ea typeface="Proxima Nova"/>
                <a:cs typeface="Proxima Nova"/>
                <a:sym typeface="Proxima Nova"/>
              </a:rPr>
              <a:t>;</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p:txBody>
      </p:sp>
      <p:pic>
        <p:nvPicPr>
          <p:cNvPr id="259" name="Google Shape;259;p34"/>
          <p:cNvPicPr preferRelativeResize="0"/>
          <p:nvPr/>
        </p:nvPicPr>
        <p:blipFill>
          <a:blip r:embed="rId5">
            <a:alphaModFix/>
          </a:blip>
          <a:stretch>
            <a:fillRect/>
          </a:stretch>
        </p:blipFill>
        <p:spPr>
          <a:xfrm>
            <a:off x="61231" y="6122296"/>
            <a:ext cx="684844" cy="6468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7"/>
          <p:cNvSpPr txBox="1">
            <a:spLocks noGrp="1"/>
          </p:cNvSpPr>
          <p:nvPr>
            <p:ph type="title"/>
          </p:nvPr>
        </p:nvSpPr>
        <p:spPr>
          <a:xfrm>
            <a:off x="628663" y="471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Selectores Anidados</a:t>
            </a:r>
            <a:endParaRPr/>
          </a:p>
        </p:txBody>
      </p:sp>
      <p:sp>
        <p:nvSpPr>
          <p:cNvPr id="277" name="Google Shape;277;p37"/>
          <p:cNvSpPr txBox="1">
            <a:spLocks noGrp="1"/>
          </p:cNvSpPr>
          <p:nvPr>
            <p:ph type="body" idx="4294967295"/>
          </p:nvPr>
        </p:nvSpPr>
        <p:spPr>
          <a:xfrm>
            <a:off x="311700" y="973875"/>
            <a:ext cx="8520600" cy="3099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a:t>Permite seleccionar elementos contenidos dentro de otros elementos. Así se puede aumentar el nivel de detalle.</a:t>
            </a:r>
            <a:endParaRPr/>
          </a:p>
          <a:p>
            <a:pPr marL="0" lvl="0" indent="0" algn="l" rtl="0">
              <a:spcBef>
                <a:spcPts val="1000"/>
              </a:spcBef>
              <a:spcAft>
                <a:spcPts val="0"/>
              </a:spcAft>
              <a:buNone/>
            </a:pPr>
            <a:endParaRPr/>
          </a:p>
          <a:p>
            <a:pPr marL="0" lvl="0" indent="0" algn="l" rtl="0">
              <a:spcBef>
                <a:spcPts val="1000"/>
              </a:spcBef>
              <a:spcAft>
                <a:spcPts val="0"/>
              </a:spcAft>
              <a:buNone/>
            </a:pPr>
            <a:r>
              <a:rPr lang="es-AR"/>
              <a:t>Selecciona los span que estén dentro de algún párrafo (incluye si está contenido indirectamente).</a:t>
            </a:r>
            <a:endParaRPr/>
          </a:p>
          <a:p>
            <a:pPr marL="0" lvl="0" indent="0" algn="l" rtl="0">
              <a:spcBef>
                <a:spcPts val="1000"/>
              </a:spcBef>
              <a:spcAft>
                <a:spcPts val="0"/>
              </a:spcAft>
              <a:buNone/>
            </a:pPr>
            <a:endParaRPr/>
          </a:p>
          <a:p>
            <a:pPr marL="0" lvl="0" indent="0" algn="l" rtl="0">
              <a:spcBef>
                <a:spcPts val="1000"/>
              </a:spcBef>
              <a:spcAft>
                <a:spcPts val="0"/>
              </a:spcAft>
              <a:buNone/>
            </a:pPr>
            <a:r>
              <a:rPr lang="es-AR"/>
              <a:t>Aplica estilo a los links que se encuentren dentro de un item de lista no-ordenada</a:t>
            </a:r>
            <a:endParaRPr/>
          </a:p>
        </p:txBody>
      </p:sp>
      <p:sp>
        <p:nvSpPr>
          <p:cNvPr id="278" name="Google Shape;278;p37"/>
          <p:cNvSpPr txBox="1"/>
          <p:nvPr/>
        </p:nvSpPr>
        <p:spPr>
          <a:xfrm>
            <a:off x="3524550" y="3931750"/>
            <a:ext cx="2094900" cy="4119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AR" sz="1600" b="1">
                <a:solidFill>
                  <a:srgbClr val="D7BA7D"/>
                </a:solidFill>
                <a:latin typeface="Proxima Nova"/>
                <a:ea typeface="Proxima Nova"/>
                <a:cs typeface="Proxima Nova"/>
                <a:sym typeface="Proxima Nova"/>
              </a:rPr>
              <a:t>p</a:t>
            </a:r>
            <a:r>
              <a:rPr lang="es-AR" sz="1600" b="1">
                <a:solidFill>
                  <a:srgbClr val="D4D4D4"/>
                </a:solidFill>
                <a:latin typeface="Proxima Nova"/>
                <a:ea typeface="Proxima Nova"/>
                <a:cs typeface="Proxima Nova"/>
                <a:sym typeface="Proxima Nova"/>
              </a:rPr>
              <a:t> </a:t>
            </a:r>
            <a:r>
              <a:rPr lang="es-AR" sz="1600" b="1">
                <a:solidFill>
                  <a:srgbClr val="D7BA7D"/>
                </a:solidFill>
                <a:latin typeface="Proxima Nova"/>
                <a:ea typeface="Proxima Nova"/>
                <a:cs typeface="Proxima Nova"/>
                <a:sym typeface="Proxima Nova"/>
              </a:rPr>
              <a:t>span</a:t>
            </a:r>
            <a:r>
              <a:rPr lang="es-AR" sz="1600" b="1">
                <a:solidFill>
                  <a:srgbClr val="D4D4D4"/>
                </a:solidFill>
                <a:latin typeface="Proxima Nova"/>
                <a:ea typeface="Proxima Nova"/>
                <a:cs typeface="Proxima Nova"/>
                <a:sym typeface="Proxima Nova"/>
              </a:rPr>
              <a:t> { </a:t>
            </a:r>
            <a:r>
              <a:rPr lang="es-AR" sz="1600" b="1">
                <a:solidFill>
                  <a:srgbClr val="9CDCFE"/>
                </a:solidFill>
                <a:latin typeface="Proxima Nova"/>
                <a:ea typeface="Proxima Nova"/>
                <a:cs typeface="Proxima Nova"/>
                <a:sym typeface="Proxima Nova"/>
              </a:rPr>
              <a:t>color</a:t>
            </a:r>
            <a:r>
              <a:rPr lang="es-AR" sz="1600" b="1">
                <a:solidFill>
                  <a:srgbClr val="D4D4D4"/>
                </a:solidFill>
                <a:latin typeface="Proxima Nova"/>
                <a:ea typeface="Proxima Nova"/>
                <a:cs typeface="Proxima Nova"/>
                <a:sym typeface="Proxima Nova"/>
              </a:rPr>
              <a:t>: </a:t>
            </a:r>
            <a:r>
              <a:rPr lang="es-AR" sz="1600" b="1">
                <a:solidFill>
                  <a:srgbClr val="CE9178"/>
                </a:solidFill>
                <a:latin typeface="Proxima Nova"/>
                <a:ea typeface="Proxima Nova"/>
                <a:cs typeface="Proxima Nova"/>
                <a:sym typeface="Proxima Nova"/>
              </a:rPr>
              <a:t>blue</a:t>
            </a: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p:txBody>
      </p:sp>
      <p:sp>
        <p:nvSpPr>
          <p:cNvPr id="279" name="Google Shape;279;p37"/>
          <p:cNvSpPr txBox="1"/>
          <p:nvPr/>
        </p:nvSpPr>
        <p:spPr>
          <a:xfrm>
            <a:off x="5205600" y="4986200"/>
            <a:ext cx="3000000" cy="17340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AR" sz="1600" b="1">
                <a:solidFill>
                  <a:srgbClr val="D7BA7D"/>
                </a:solidFill>
                <a:latin typeface="Proxima Nova"/>
                <a:ea typeface="Proxima Nova"/>
                <a:cs typeface="Proxima Nova"/>
                <a:sym typeface="Proxima Nova"/>
              </a:rPr>
              <a:t>ul</a:t>
            </a:r>
            <a:r>
              <a:rPr lang="es-AR" sz="1600" b="1">
                <a:solidFill>
                  <a:srgbClr val="D4D4D4"/>
                </a:solidFill>
                <a:latin typeface="Proxima Nova"/>
                <a:ea typeface="Proxima Nova"/>
                <a:cs typeface="Proxima Nova"/>
                <a:sym typeface="Proxima Nova"/>
              </a:rPr>
              <a:t> </a:t>
            </a:r>
            <a:r>
              <a:rPr lang="es-AR" sz="1600" b="1">
                <a:solidFill>
                  <a:srgbClr val="D7BA7D"/>
                </a:solidFill>
                <a:latin typeface="Proxima Nova"/>
                <a:ea typeface="Proxima Nova"/>
                <a:cs typeface="Proxima Nova"/>
                <a:sym typeface="Proxima Nova"/>
              </a:rPr>
              <a:t>li</a:t>
            </a:r>
            <a:r>
              <a:rPr lang="es-AR" sz="1600" b="1">
                <a:solidFill>
                  <a:srgbClr val="D4D4D4"/>
                </a:solidFill>
                <a:latin typeface="Proxima Nova"/>
                <a:ea typeface="Proxima Nova"/>
                <a:cs typeface="Proxima Nova"/>
                <a:sym typeface="Proxima Nova"/>
              </a:rPr>
              <a:t> </a:t>
            </a:r>
            <a:r>
              <a:rPr lang="es-AR" sz="1600" b="1">
                <a:solidFill>
                  <a:srgbClr val="D7BA7D"/>
                </a:solidFill>
                <a:latin typeface="Proxima Nova"/>
                <a:ea typeface="Proxima Nova"/>
                <a:cs typeface="Proxima Nova"/>
                <a:sym typeface="Proxima Nova"/>
              </a:rPr>
              <a:t>a</a:t>
            </a: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9CDCFE"/>
                </a:solidFill>
                <a:latin typeface="Proxima Nova"/>
                <a:ea typeface="Proxima Nova"/>
                <a:cs typeface="Proxima Nova"/>
                <a:sym typeface="Proxima Nova"/>
              </a:rPr>
              <a:t>text-decoration</a:t>
            </a:r>
            <a:r>
              <a:rPr lang="es-AR" sz="1600" b="1">
                <a:solidFill>
                  <a:srgbClr val="D4D4D4"/>
                </a:solidFill>
                <a:latin typeface="Proxima Nova"/>
                <a:ea typeface="Proxima Nova"/>
                <a:cs typeface="Proxima Nova"/>
                <a:sym typeface="Proxima Nova"/>
              </a:rPr>
              <a:t>: </a:t>
            </a:r>
            <a:r>
              <a:rPr lang="es-AR" sz="1600" b="1">
                <a:solidFill>
                  <a:srgbClr val="CE9178"/>
                </a:solidFill>
                <a:latin typeface="Proxima Nova"/>
                <a:ea typeface="Proxima Nova"/>
                <a:cs typeface="Proxima Nova"/>
                <a:sym typeface="Proxima Nova"/>
              </a:rPr>
              <a:t>none</a:t>
            </a:r>
            <a:r>
              <a:rPr lang="es-AR" sz="1600" b="1">
                <a:solidFill>
                  <a:srgbClr val="D4D4D4"/>
                </a:solidFill>
                <a:latin typeface="Proxima Nova"/>
                <a:ea typeface="Proxima Nova"/>
                <a:cs typeface="Proxima Nova"/>
                <a:sym typeface="Proxima Nova"/>
              </a:rPr>
              <a:t>;</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9CDCFE"/>
                </a:solidFill>
                <a:latin typeface="Proxima Nova"/>
                <a:ea typeface="Proxima Nova"/>
                <a:cs typeface="Proxima Nova"/>
                <a:sym typeface="Proxima Nova"/>
              </a:rPr>
              <a:t>color</a:t>
            </a:r>
            <a:r>
              <a:rPr lang="es-AR" sz="1600" b="1">
                <a:solidFill>
                  <a:srgbClr val="D4D4D4"/>
                </a:solidFill>
                <a:latin typeface="Proxima Nova"/>
                <a:ea typeface="Proxima Nova"/>
                <a:cs typeface="Proxima Nova"/>
                <a:sym typeface="Proxima Nova"/>
              </a:rPr>
              <a:t>: </a:t>
            </a:r>
            <a:r>
              <a:rPr lang="es-AR" sz="1600" b="1">
                <a:solidFill>
                  <a:srgbClr val="CE9178"/>
                </a:solidFill>
                <a:latin typeface="Proxima Nova"/>
                <a:ea typeface="Proxima Nova"/>
                <a:cs typeface="Proxima Nova"/>
                <a:sym typeface="Proxima Nova"/>
              </a:rPr>
              <a:t>red</a:t>
            </a:r>
            <a:r>
              <a:rPr lang="es-AR" sz="1600" b="1">
                <a:solidFill>
                  <a:srgbClr val="D4D4D4"/>
                </a:solidFill>
                <a:latin typeface="Proxima Nova"/>
                <a:ea typeface="Proxima Nova"/>
                <a:cs typeface="Proxima Nova"/>
                <a:sym typeface="Proxima Nova"/>
              </a:rPr>
              <a:t>;</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9CDCFE"/>
                </a:solidFill>
                <a:latin typeface="Proxima Nova"/>
                <a:ea typeface="Proxima Nova"/>
                <a:cs typeface="Proxima Nova"/>
                <a:sym typeface="Proxima Nova"/>
              </a:rPr>
              <a:t>background-color</a:t>
            </a:r>
            <a:r>
              <a:rPr lang="es-AR" sz="1600" b="1">
                <a:solidFill>
                  <a:srgbClr val="D4D4D4"/>
                </a:solidFill>
                <a:latin typeface="Proxima Nova"/>
                <a:ea typeface="Proxima Nova"/>
                <a:cs typeface="Proxima Nova"/>
                <a:sym typeface="Proxima Nova"/>
              </a:rPr>
              <a:t>: </a:t>
            </a:r>
            <a:r>
              <a:rPr lang="es-AR" sz="1600" b="1">
                <a:solidFill>
                  <a:srgbClr val="CE9178"/>
                </a:solidFill>
                <a:latin typeface="Proxima Nova"/>
                <a:ea typeface="Proxima Nova"/>
                <a:cs typeface="Proxima Nova"/>
                <a:sym typeface="Proxima Nova"/>
              </a:rPr>
              <a:t>yellow</a:t>
            </a:r>
            <a:r>
              <a:rPr lang="es-AR" sz="1600" b="1">
                <a:solidFill>
                  <a:srgbClr val="D4D4D4"/>
                </a:solidFill>
                <a:latin typeface="Proxima Nova"/>
                <a:ea typeface="Proxima Nova"/>
                <a:cs typeface="Proxima Nova"/>
                <a:sym typeface="Proxima Nova"/>
              </a:rPr>
              <a:t>;</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8"/>
          <p:cNvSpPr txBox="1">
            <a:spLocks noGrp="1"/>
          </p:cNvSpPr>
          <p:nvPr>
            <p:ph type="title"/>
          </p:nvPr>
        </p:nvSpPr>
        <p:spPr>
          <a:xfrm>
            <a:off x="628663" y="2757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Ejemplo</a:t>
            </a:r>
            <a:endParaRPr/>
          </a:p>
        </p:txBody>
      </p:sp>
      <p:pic>
        <p:nvPicPr>
          <p:cNvPr id="285" name="Google Shape;285;p38"/>
          <p:cNvPicPr preferRelativeResize="0"/>
          <p:nvPr/>
        </p:nvPicPr>
        <p:blipFill>
          <a:blip r:embed="rId3">
            <a:alphaModFix/>
          </a:blip>
          <a:stretch>
            <a:fillRect/>
          </a:stretch>
        </p:blipFill>
        <p:spPr>
          <a:xfrm>
            <a:off x="3663975" y="4063000"/>
            <a:ext cx="2121650" cy="1310825"/>
          </a:xfrm>
          <a:prstGeom prst="rect">
            <a:avLst/>
          </a:prstGeom>
          <a:noFill/>
          <a:ln>
            <a:noFill/>
          </a:ln>
        </p:spPr>
      </p:pic>
      <p:sp>
        <p:nvSpPr>
          <p:cNvPr id="286" name="Google Shape;286;p38"/>
          <p:cNvSpPr txBox="1"/>
          <p:nvPr/>
        </p:nvSpPr>
        <p:spPr>
          <a:xfrm>
            <a:off x="5300150" y="1616500"/>
            <a:ext cx="3000000" cy="1657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D7BA7D"/>
                </a:solidFill>
                <a:latin typeface="Proxima Nova"/>
                <a:ea typeface="Proxima Nova"/>
                <a:cs typeface="Proxima Nova"/>
                <a:sym typeface="Proxima Nova"/>
              </a:rPr>
              <a:t>ul</a:t>
            </a:r>
            <a:r>
              <a:rPr lang="es-AR" sz="1600" b="1">
                <a:solidFill>
                  <a:srgbClr val="D4D4D4"/>
                </a:solidFill>
                <a:latin typeface="Proxima Nova"/>
                <a:ea typeface="Proxima Nova"/>
                <a:cs typeface="Proxima Nova"/>
                <a:sym typeface="Proxima Nova"/>
              </a:rPr>
              <a:t> </a:t>
            </a:r>
            <a:r>
              <a:rPr lang="es-AR" sz="1600" b="1">
                <a:solidFill>
                  <a:srgbClr val="D7BA7D"/>
                </a:solidFill>
                <a:latin typeface="Proxima Nova"/>
                <a:ea typeface="Proxima Nova"/>
                <a:cs typeface="Proxima Nova"/>
                <a:sym typeface="Proxima Nova"/>
              </a:rPr>
              <a:t>li</a:t>
            </a:r>
            <a:r>
              <a:rPr lang="es-AR" sz="1600" b="1">
                <a:solidFill>
                  <a:srgbClr val="D4D4D4"/>
                </a:solidFill>
                <a:latin typeface="Proxima Nova"/>
                <a:ea typeface="Proxima Nova"/>
                <a:cs typeface="Proxima Nova"/>
                <a:sym typeface="Proxima Nova"/>
              </a:rPr>
              <a:t> </a:t>
            </a:r>
            <a:r>
              <a:rPr lang="es-AR" sz="1600" b="1">
                <a:solidFill>
                  <a:srgbClr val="D7BA7D"/>
                </a:solidFill>
                <a:latin typeface="Proxima Nova"/>
                <a:ea typeface="Proxima Nova"/>
                <a:cs typeface="Proxima Nova"/>
                <a:sym typeface="Proxima Nova"/>
              </a:rPr>
              <a:t>a</a:t>
            </a: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9CDCFE"/>
                </a:solidFill>
                <a:latin typeface="Proxima Nova"/>
                <a:ea typeface="Proxima Nova"/>
                <a:cs typeface="Proxima Nova"/>
                <a:sym typeface="Proxima Nova"/>
              </a:rPr>
              <a:t>text-decoration</a:t>
            </a:r>
            <a:r>
              <a:rPr lang="es-AR" sz="1600" b="1">
                <a:solidFill>
                  <a:srgbClr val="D4D4D4"/>
                </a:solidFill>
                <a:latin typeface="Proxima Nova"/>
                <a:ea typeface="Proxima Nova"/>
                <a:cs typeface="Proxima Nova"/>
                <a:sym typeface="Proxima Nova"/>
              </a:rPr>
              <a:t>:</a:t>
            </a:r>
            <a:r>
              <a:rPr lang="es-AR" sz="1600" b="1">
                <a:solidFill>
                  <a:srgbClr val="CE9178"/>
                </a:solidFill>
                <a:latin typeface="Proxima Nova"/>
                <a:ea typeface="Proxima Nova"/>
                <a:cs typeface="Proxima Nova"/>
                <a:sym typeface="Proxima Nova"/>
              </a:rPr>
              <a:t>none</a:t>
            </a:r>
            <a:r>
              <a:rPr lang="es-AR" sz="1600" b="1">
                <a:solidFill>
                  <a:srgbClr val="D4D4D4"/>
                </a:solidFill>
                <a:latin typeface="Proxima Nova"/>
                <a:ea typeface="Proxima Nova"/>
                <a:cs typeface="Proxima Nova"/>
                <a:sym typeface="Proxima Nova"/>
              </a:rPr>
              <a:t>;</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9CDCFE"/>
                </a:solidFill>
                <a:latin typeface="Proxima Nova"/>
                <a:ea typeface="Proxima Nova"/>
                <a:cs typeface="Proxima Nova"/>
                <a:sym typeface="Proxima Nova"/>
              </a:rPr>
              <a:t>color</a:t>
            </a:r>
            <a:r>
              <a:rPr lang="es-AR" sz="1600" b="1">
                <a:solidFill>
                  <a:srgbClr val="D4D4D4"/>
                </a:solidFill>
                <a:latin typeface="Proxima Nova"/>
                <a:ea typeface="Proxima Nova"/>
                <a:cs typeface="Proxima Nova"/>
                <a:sym typeface="Proxima Nova"/>
              </a:rPr>
              <a:t>:</a:t>
            </a:r>
            <a:r>
              <a:rPr lang="es-AR" sz="1600" b="1">
                <a:solidFill>
                  <a:srgbClr val="CE9178"/>
                </a:solidFill>
                <a:latin typeface="Proxima Nova"/>
                <a:ea typeface="Proxima Nova"/>
                <a:cs typeface="Proxima Nova"/>
                <a:sym typeface="Proxima Nova"/>
              </a:rPr>
              <a:t>red</a:t>
            </a:r>
            <a:r>
              <a:rPr lang="es-AR" sz="1600" b="1">
                <a:solidFill>
                  <a:srgbClr val="D4D4D4"/>
                </a:solidFill>
                <a:latin typeface="Proxima Nova"/>
                <a:ea typeface="Proxima Nova"/>
                <a:cs typeface="Proxima Nova"/>
                <a:sym typeface="Proxima Nova"/>
              </a:rPr>
              <a:t>;</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p:txBody>
      </p:sp>
      <p:sp>
        <p:nvSpPr>
          <p:cNvPr id="287" name="Google Shape;287;p38"/>
          <p:cNvSpPr txBox="1"/>
          <p:nvPr/>
        </p:nvSpPr>
        <p:spPr>
          <a:xfrm>
            <a:off x="311700" y="1616500"/>
            <a:ext cx="4701900" cy="22179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p</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Este es un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a</a:t>
            </a:r>
            <a:r>
              <a:rPr lang="es-AR" sz="1600" b="1">
                <a:solidFill>
                  <a:srgbClr val="D4D4D4"/>
                </a:solidFill>
                <a:latin typeface="Proxima Nova"/>
                <a:ea typeface="Proxima Nova"/>
                <a:cs typeface="Proxima Nova"/>
                <a:sym typeface="Proxima Nova"/>
              </a:rPr>
              <a:t> </a:t>
            </a:r>
            <a:r>
              <a:rPr lang="es-AR" sz="1600" b="1">
                <a:solidFill>
                  <a:srgbClr val="9CDCFE"/>
                </a:solidFill>
                <a:latin typeface="Proxima Nova"/>
                <a:ea typeface="Proxima Nova"/>
                <a:cs typeface="Proxima Nova"/>
                <a:sym typeface="Proxima Nova"/>
              </a:rPr>
              <a:t>href</a:t>
            </a:r>
            <a:r>
              <a:rPr lang="es-AR" sz="1600" b="1">
                <a:solidFill>
                  <a:srgbClr val="D4D4D4"/>
                </a:solidFill>
                <a:latin typeface="Proxima Nova"/>
                <a:ea typeface="Proxima Nova"/>
                <a:cs typeface="Proxima Nova"/>
                <a:sym typeface="Proxima Nova"/>
              </a:rPr>
              <a:t>=</a:t>
            </a:r>
            <a:r>
              <a:rPr lang="es-AR" sz="1600" b="1">
                <a:solidFill>
                  <a:srgbClr val="CE9178"/>
                </a:solidFill>
                <a:latin typeface="Proxima Nova"/>
                <a:ea typeface="Proxima Nova"/>
                <a:cs typeface="Proxima Nova"/>
                <a:sym typeface="Proxima Nova"/>
              </a:rPr>
              <a:t>"link.html"</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Link</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a</a:t>
            </a:r>
            <a:r>
              <a:rPr lang="es-AR" sz="1600" b="1">
                <a:solidFill>
                  <a:srgbClr val="808080"/>
                </a:solidFill>
                <a:latin typeface="Proxima Nova"/>
                <a:ea typeface="Proxima Nova"/>
                <a:cs typeface="Proxima Nova"/>
                <a:sym typeface="Proxima Nova"/>
              </a:rPr>
              <a:t>&gt;&lt;/</a:t>
            </a:r>
            <a:r>
              <a:rPr lang="es-AR" sz="1600" b="1">
                <a:solidFill>
                  <a:srgbClr val="569CD6"/>
                </a:solidFill>
                <a:latin typeface="Proxima Nova"/>
                <a:ea typeface="Proxima Nova"/>
                <a:cs typeface="Proxima Nova"/>
                <a:sym typeface="Proxima Nova"/>
              </a:rPr>
              <a:t>p</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ul</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li</a:t>
            </a:r>
            <a:r>
              <a:rPr lang="es-AR" sz="1600" b="1">
                <a:solidFill>
                  <a:srgbClr val="808080"/>
                </a:solidFill>
                <a:latin typeface="Proxima Nova"/>
                <a:ea typeface="Proxima Nova"/>
                <a:cs typeface="Proxima Nova"/>
                <a:sym typeface="Proxima Nova"/>
              </a:rPr>
              <a:t>&gt;&lt;</a:t>
            </a:r>
            <a:r>
              <a:rPr lang="es-AR" sz="1600" b="1">
                <a:solidFill>
                  <a:srgbClr val="569CD6"/>
                </a:solidFill>
                <a:latin typeface="Proxima Nova"/>
                <a:ea typeface="Proxima Nova"/>
                <a:cs typeface="Proxima Nova"/>
                <a:sym typeface="Proxima Nova"/>
              </a:rPr>
              <a:t>a</a:t>
            </a:r>
            <a:r>
              <a:rPr lang="es-AR" sz="1600" b="1">
                <a:solidFill>
                  <a:srgbClr val="D4D4D4"/>
                </a:solidFill>
                <a:latin typeface="Proxima Nova"/>
                <a:ea typeface="Proxima Nova"/>
                <a:cs typeface="Proxima Nova"/>
                <a:sym typeface="Proxima Nova"/>
              </a:rPr>
              <a:t> </a:t>
            </a:r>
            <a:r>
              <a:rPr lang="es-AR" sz="1600" b="1">
                <a:solidFill>
                  <a:srgbClr val="9CDCFE"/>
                </a:solidFill>
                <a:latin typeface="Proxima Nova"/>
                <a:ea typeface="Proxima Nova"/>
                <a:cs typeface="Proxima Nova"/>
                <a:sym typeface="Proxima Nova"/>
              </a:rPr>
              <a:t>href</a:t>
            </a:r>
            <a:r>
              <a:rPr lang="es-AR" sz="1600" b="1">
                <a:solidFill>
                  <a:srgbClr val="D4D4D4"/>
                </a:solidFill>
                <a:latin typeface="Proxima Nova"/>
                <a:ea typeface="Proxima Nova"/>
                <a:cs typeface="Proxima Nova"/>
                <a:sym typeface="Proxima Nova"/>
              </a:rPr>
              <a:t>=</a:t>
            </a:r>
            <a:r>
              <a:rPr lang="es-AR" sz="1600" b="1">
                <a:solidFill>
                  <a:srgbClr val="CE9178"/>
                </a:solidFill>
                <a:latin typeface="Proxima Nova"/>
                <a:ea typeface="Proxima Nova"/>
                <a:cs typeface="Proxima Nova"/>
                <a:sym typeface="Proxima Nova"/>
              </a:rPr>
              <a:t>"link.html"</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Elemento 1</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a</a:t>
            </a:r>
            <a:r>
              <a:rPr lang="es-AR" sz="1600" b="1">
                <a:solidFill>
                  <a:srgbClr val="808080"/>
                </a:solidFill>
                <a:latin typeface="Proxima Nova"/>
                <a:ea typeface="Proxima Nova"/>
                <a:cs typeface="Proxima Nova"/>
                <a:sym typeface="Proxima Nova"/>
              </a:rPr>
              <a:t>&gt;&lt;/</a:t>
            </a:r>
            <a:r>
              <a:rPr lang="es-AR" sz="1600" b="1">
                <a:solidFill>
                  <a:srgbClr val="569CD6"/>
                </a:solidFill>
                <a:latin typeface="Proxima Nova"/>
                <a:ea typeface="Proxima Nova"/>
                <a:cs typeface="Proxima Nova"/>
                <a:sym typeface="Proxima Nova"/>
              </a:rPr>
              <a:t>li</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li</a:t>
            </a:r>
            <a:r>
              <a:rPr lang="es-AR" sz="1600" b="1">
                <a:solidFill>
                  <a:srgbClr val="808080"/>
                </a:solidFill>
                <a:latin typeface="Proxima Nova"/>
                <a:ea typeface="Proxima Nova"/>
                <a:cs typeface="Proxima Nova"/>
                <a:sym typeface="Proxima Nova"/>
              </a:rPr>
              <a:t>&gt;&lt;</a:t>
            </a:r>
            <a:r>
              <a:rPr lang="es-AR" sz="1600" b="1">
                <a:solidFill>
                  <a:srgbClr val="569CD6"/>
                </a:solidFill>
                <a:latin typeface="Proxima Nova"/>
                <a:ea typeface="Proxima Nova"/>
                <a:cs typeface="Proxima Nova"/>
                <a:sym typeface="Proxima Nova"/>
              </a:rPr>
              <a:t>a</a:t>
            </a:r>
            <a:r>
              <a:rPr lang="es-AR" sz="1600" b="1">
                <a:solidFill>
                  <a:srgbClr val="D4D4D4"/>
                </a:solidFill>
                <a:latin typeface="Proxima Nova"/>
                <a:ea typeface="Proxima Nova"/>
                <a:cs typeface="Proxima Nova"/>
                <a:sym typeface="Proxima Nova"/>
              </a:rPr>
              <a:t> </a:t>
            </a:r>
            <a:r>
              <a:rPr lang="es-AR" sz="1600" b="1">
                <a:solidFill>
                  <a:srgbClr val="9CDCFE"/>
                </a:solidFill>
                <a:latin typeface="Proxima Nova"/>
                <a:ea typeface="Proxima Nova"/>
                <a:cs typeface="Proxima Nova"/>
                <a:sym typeface="Proxima Nova"/>
              </a:rPr>
              <a:t>href</a:t>
            </a:r>
            <a:r>
              <a:rPr lang="es-AR" sz="1600" b="1">
                <a:solidFill>
                  <a:srgbClr val="D4D4D4"/>
                </a:solidFill>
                <a:latin typeface="Proxima Nova"/>
                <a:ea typeface="Proxima Nova"/>
                <a:cs typeface="Proxima Nova"/>
                <a:sym typeface="Proxima Nova"/>
              </a:rPr>
              <a:t>=</a:t>
            </a:r>
            <a:r>
              <a:rPr lang="es-AR" sz="1600" b="1">
                <a:solidFill>
                  <a:srgbClr val="CE9178"/>
                </a:solidFill>
                <a:latin typeface="Proxima Nova"/>
                <a:ea typeface="Proxima Nova"/>
                <a:cs typeface="Proxima Nova"/>
                <a:sym typeface="Proxima Nova"/>
              </a:rPr>
              <a:t>"link.html"</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Elemento 2</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a</a:t>
            </a:r>
            <a:r>
              <a:rPr lang="es-AR" sz="1600" b="1">
                <a:solidFill>
                  <a:srgbClr val="808080"/>
                </a:solidFill>
                <a:latin typeface="Proxima Nova"/>
                <a:ea typeface="Proxima Nova"/>
                <a:cs typeface="Proxima Nova"/>
                <a:sym typeface="Proxima Nova"/>
              </a:rPr>
              <a:t>&gt;&lt;/</a:t>
            </a:r>
            <a:r>
              <a:rPr lang="es-AR" sz="1600" b="1">
                <a:solidFill>
                  <a:srgbClr val="569CD6"/>
                </a:solidFill>
                <a:latin typeface="Proxima Nova"/>
                <a:ea typeface="Proxima Nova"/>
                <a:cs typeface="Proxima Nova"/>
                <a:sym typeface="Proxima Nova"/>
              </a:rPr>
              <a:t>li</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li</a:t>
            </a:r>
            <a:r>
              <a:rPr lang="es-AR" sz="1600" b="1">
                <a:solidFill>
                  <a:srgbClr val="808080"/>
                </a:solidFill>
                <a:latin typeface="Proxima Nova"/>
                <a:ea typeface="Proxima Nova"/>
                <a:cs typeface="Proxima Nova"/>
                <a:sym typeface="Proxima Nova"/>
              </a:rPr>
              <a:t>&gt;&lt;</a:t>
            </a:r>
            <a:r>
              <a:rPr lang="es-AR" sz="1600" b="1">
                <a:solidFill>
                  <a:srgbClr val="569CD6"/>
                </a:solidFill>
                <a:latin typeface="Proxima Nova"/>
                <a:ea typeface="Proxima Nova"/>
                <a:cs typeface="Proxima Nova"/>
                <a:sym typeface="Proxima Nova"/>
              </a:rPr>
              <a:t>a</a:t>
            </a:r>
            <a:r>
              <a:rPr lang="es-AR" sz="1600" b="1">
                <a:solidFill>
                  <a:srgbClr val="D4D4D4"/>
                </a:solidFill>
                <a:latin typeface="Proxima Nova"/>
                <a:ea typeface="Proxima Nova"/>
                <a:cs typeface="Proxima Nova"/>
                <a:sym typeface="Proxima Nova"/>
              </a:rPr>
              <a:t> </a:t>
            </a:r>
            <a:r>
              <a:rPr lang="es-AR" sz="1600" b="1">
                <a:solidFill>
                  <a:srgbClr val="9CDCFE"/>
                </a:solidFill>
                <a:latin typeface="Proxima Nova"/>
                <a:ea typeface="Proxima Nova"/>
                <a:cs typeface="Proxima Nova"/>
                <a:sym typeface="Proxima Nova"/>
              </a:rPr>
              <a:t>href</a:t>
            </a:r>
            <a:r>
              <a:rPr lang="es-AR" sz="1600" b="1">
                <a:solidFill>
                  <a:srgbClr val="D4D4D4"/>
                </a:solidFill>
                <a:latin typeface="Proxima Nova"/>
                <a:ea typeface="Proxima Nova"/>
                <a:cs typeface="Proxima Nova"/>
                <a:sym typeface="Proxima Nova"/>
              </a:rPr>
              <a:t>=</a:t>
            </a:r>
            <a:r>
              <a:rPr lang="es-AR" sz="1600" b="1">
                <a:solidFill>
                  <a:srgbClr val="CE9178"/>
                </a:solidFill>
                <a:latin typeface="Proxima Nova"/>
                <a:ea typeface="Proxima Nova"/>
                <a:cs typeface="Proxima Nova"/>
                <a:sym typeface="Proxima Nova"/>
              </a:rPr>
              <a:t>"link.html"</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Elemento 3</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a</a:t>
            </a:r>
            <a:r>
              <a:rPr lang="es-AR" sz="1600" b="1">
                <a:solidFill>
                  <a:srgbClr val="808080"/>
                </a:solidFill>
                <a:latin typeface="Proxima Nova"/>
                <a:ea typeface="Proxima Nova"/>
                <a:cs typeface="Proxima Nova"/>
                <a:sym typeface="Proxima Nova"/>
              </a:rPr>
              <a:t>&gt;&lt;/</a:t>
            </a:r>
            <a:r>
              <a:rPr lang="es-AR" sz="1600" b="1">
                <a:solidFill>
                  <a:srgbClr val="569CD6"/>
                </a:solidFill>
                <a:latin typeface="Proxima Nova"/>
                <a:ea typeface="Proxima Nova"/>
                <a:cs typeface="Proxima Nova"/>
                <a:sym typeface="Proxima Nova"/>
              </a:rPr>
              <a:t>li</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ul</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p:txBody>
      </p:sp>
      <p:sp>
        <p:nvSpPr>
          <p:cNvPr id="288" name="Google Shape;288;p38"/>
          <p:cNvSpPr txBox="1">
            <a:spLocks noGrp="1"/>
          </p:cNvSpPr>
          <p:nvPr>
            <p:ph type="body" idx="4294967295"/>
          </p:nvPr>
        </p:nvSpPr>
        <p:spPr>
          <a:xfrm>
            <a:off x="849025" y="6112100"/>
            <a:ext cx="4182600" cy="362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sz="1400">
                <a:latin typeface="Arial"/>
                <a:ea typeface="Arial"/>
                <a:cs typeface="Arial"/>
                <a:sym typeface="Arial"/>
              </a:rPr>
              <a:t>Live: </a:t>
            </a:r>
            <a:r>
              <a:rPr lang="es-AR" sz="1400" u="sng">
                <a:solidFill>
                  <a:schemeClr val="hlink"/>
                </a:solidFill>
                <a:latin typeface="Arial"/>
                <a:ea typeface="Arial"/>
                <a:cs typeface="Arial"/>
                <a:sym typeface="Arial"/>
                <a:hlinkClick r:id="rId4"/>
              </a:rPr>
              <a:t>http://codepen.io/webUnicen/pen/gmKwKM</a:t>
            </a:r>
            <a:r>
              <a:rPr lang="es-AR" sz="1400">
                <a:solidFill>
                  <a:schemeClr val="dk1"/>
                </a:solidFill>
                <a:latin typeface="Arial"/>
                <a:ea typeface="Arial"/>
                <a:cs typeface="Arial"/>
                <a:sym typeface="Arial"/>
              </a:rPr>
              <a:t> </a:t>
            </a:r>
            <a:endParaRPr sz="1400">
              <a:latin typeface="Arial"/>
              <a:ea typeface="Arial"/>
              <a:cs typeface="Arial"/>
              <a:sym typeface="Arial"/>
            </a:endParaRPr>
          </a:p>
          <a:p>
            <a:pPr marL="0" lvl="0" indent="0" algn="l" rtl="0">
              <a:spcBef>
                <a:spcPts val="1000"/>
              </a:spcBef>
              <a:spcAft>
                <a:spcPts val="0"/>
              </a:spcAft>
              <a:buNone/>
            </a:pPr>
            <a:endParaRPr/>
          </a:p>
        </p:txBody>
      </p:sp>
      <p:pic>
        <p:nvPicPr>
          <p:cNvPr id="289" name="Google Shape;289;p38"/>
          <p:cNvPicPr preferRelativeResize="0"/>
          <p:nvPr/>
        </p:nvPicPr>
        <p:blipFill>
          <a:blip r:embed="rId5">
            <a:alphaModFix/>
          </a:blip>
          <a:stretch>
            <a:fillRect/>
          </a:stretch>
        </p:blipFill>
        <p:spPr>
          <a:xfrm>
            <a:off x="289831" y="5969896"/>
            <a:ext cx="684844" cy="6468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9"/>
          <p:cNvSpPr txBox="1">
            <a:spLocks noGrp="1"/>
          </p:cNvSpPr>
          <p:nvPr>
            <p:ph type="title"/>
          </p:nvPr>
        </p:nvSpPr>
        <p:spPr>
          <a:xfrm>
            <a:off x="628663" y="-1053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Combinación de Selectores</a:t>
            </a:r>
            <a:endParaRPr/>
          </a:p>
        </p:txBody>
      </p:sp>
      <p:sp>
        <p:nvSpPr>
          <p:cNvPr id="295" name="Google Shape;295;p39"/>
          <p:cNvSpPr txBox="1">
            <a:spLocks noGrp="1"/>
          </p:cNvSpPr>
          <p:nvPr>
            <p:ph type="body" idx="4294967295"/>
          </p:nvPr>
        </p:nvSpPr>
        <p:spPr>
          <a:xfrm>
            <a:off x="83100" y="1710000"/>
            <a:ext cx="8520600" cy="3276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sz="1800">
                <a:solidFill>
                  <a:srgbClr val="333333"/>
                </a:solidFill>
                <a:highlight>
                  <a:schemeClr val="lt1"/>
                </a:highlight>
                <a:latin typeface="Verdana"/>
                <a:ea typeface="Verdana"/>
                <a:cs typeface="Verdana"/>
                <a:sym typeface="Verdana"/>
              </a:rPr>
              <a:t>Selecciona todos los elementos &lt;p&gt; que son hijos inmediatos (el 1er hijo) de un elemento &lt;div&gt;.</a:t>
            </a:r>
            <a:endParaRPr sz="1800"/>
          </a:p>
          <a:p>
            <a:pPr marL="0" lvl="0" indent="0" algn="l" rtl="0">
              <a:lnSpc>
                <a:spcPct val="100000"/>
              </a:lnSpc>
              <a:spcBef>
                <a:spcPts val="1000"/>
              </a:spcBef>
              <a:spcAft>
                <a:spcPts val="0"/>
              </a:spcAft>
              <a:buNone/>
            </a:pPr>
            <a:endParaRPr sz="1400">
              <a:solidFill>
                <a:srgbClr val="980000"/>
              </a:solidFill>
              <a:latin typeface="Consolas"/>
              <a:ea typeface="Consolas"/>
              <a:cs typeface="Consolas"/>
              <a:sym typeface="Consolas"/>
            </a:endParaRPr>
          </a:p>
          <a:p>
            <a:pPr marL="0" lvl="0" indent="0" algn="l" rtl="0">
              <a:lnSpc>
                <a:spcPct val="100000"/>
              </a:lnSpc>
              <a:spcBef>
                <a:spcPts val="1000"/>
              </a:spcBef>
              <a:spcAft>
                <a:spcPts val="0"/>
              </a:spcAft>
              <a:buNone/>
            </a:pPr>
            <a:endParaRPr sz="1400">
              <a:latin typeface="Consolas"/>
              <a:ea typeface="Consolas"/>
              <a:cs typeface="Consolas"/>
              <a:sym typeface="Consolas"/>
            </a:endParaRPr>
          </a:p>
          <a:p>
            <a:pPr marL="0" lvl="0" indent="0" algn="l" rtl="0">
              <a:spcBef>
                <a:spcPts val="1000"/>
              </a:spcBef>
              <a:spcAft>
                <a:spcPts val="0"/>
              </a:spcAft>
              <a:buNone/>
            </a:pPr>
            <a:endParaRPr sz="2000">
              <a:solidFill>
                <a:srgbClr val="333333"/>
              </a:solidFill>
              <a:highlight>
                <a:schemeClr val="lt1"/>
              </a:highlight>
              <a:latin typeface="Verdana"/>
              <a:ea typeface="Verdana"/>
              <a:cs typeface="Verdana"/>
              <a:sym typeface="Verdana"/>
            </a:endParaRPr>
          </a:p>
          <a:p>
            <a:pPr marL="0" lvl="0" indent="0" algn="l" rtl="0">
              <a:spcBef>
                <a:spcPts val="1000"/>
              </a:spcBef>
              <a:spcAft>
                <a:spcPts val="0"/>
              </a:spcAft>
              <a:buNone/>
            </a:pPr>
            <a:r>
              <a:rPr lang="es-AR" sz="2000">
                <a:solidFill>
                  <a:srgbClr val="333333"/>
                </a:solidFill>
                <a:highlight>
                  <a:schemeClr val="lt1"/>
                </a:highlight>
                <a:latin typeface="Verdana"/>
                <a:ea typeface="Verdana"/>
                <a:cs typeface="Verdana"/>
                <a:sym typeface="Verdana"/>
              </a:rPr>
              <a:t>S</a:t>
            </a:r>
            <a:r>
              <a:rPr lang="es-AR" sz="1800">
                <a:solidFill>
                  <a:srgbClr val="333333"/>
                </a:solidFill>
                <a:highlight>
                  <a:schemeClr val="lt1"/>
                </a:highlight>
                <a:latin typeface="Verdana"/>
                <a:ea typeface="Verdana"/>
                <a:cs typeface="Verdana"/>
                <a:sym typeface="Verdana"/>
              </a:rPr>
              <a:t>elecciona todos los elementos &lt;h2&gt; que están inmediatamente a continuación de un div. Sería el hermano &lt;h2&gt; siguiente adyacente a &lt;div&gt;</a:t>
            </a:r>
            <a:endParaRPr sz="1800"/>
          </a:p>
          <a:p>
            <a:pPr marL="0" lvl="0" indent="0" algn="l" rtl="0">
              <a:lnSpc>
                <a:spcPct val="100000"/>
              </a:lnSpc>
              <a:spcBef>
                <a:spcPts val="1000"/>
              </a:spcBef>
              <a:spcAft>
                <a:spcPts val="0"/>
              </a:spcAft>
              <a:buNone/>
            </a:pPr>
            <a:endParaRPr sz="1400">
              <a:solidFill>
                <a:srgbClr val="980000"/>
              </a:solidFill>
              <a:latin typeface="Consolas"/>
              <a:ea typeface="Consolas"/>
              <a:cs typeface="Consolas"/>
              <a:sym typeface="Consolas"/>
            </a:endParaRPr>
          </a:p>
          <a:p>
            <a:pPr marL="0" lvl="0" indent="0" algn="l" rtl="0">
              <a:lnSpc>
                <a:spcPct val="100000"/>
              </a:lnSpc>
              <a:spcBef>
                <a:spcPts val="1000"/>
              </a:spcBef>
              <a:spcAft>
                <a:spcPts val="0"/>
              </a:spcAft>
              <a:buNone/>
            </a:pPr>
            <a:endParaRPr sz="1400">
              <a:latin typeface="Consolas"/>
              <a:ea typeface="Consolas"/>
              <a:cs typeface="Consolas"/>
              <a:sym typeface="Consolas"/>
            </a:endParaRPr>
          </a:p>
          <a:p>
            <a:pPr marL="0" lvl="0" indent="0" algn="l" rtl="0">
              <a:spcBef>
                <a:spcPts val="1000"/>
              </a:spcBef>
              <a:spcAft>
                <a:spcPts val="0"/>
              </a:spcAft>
              <a:buNone/>
            </a:pPr>
            <a:endParaRPr sz="1800">
              <a:solidFill>
                <a:srgbClr val="333333"/>
              </a:solidFill>
              <a:highlight>
                <a:schemeClr val="lt1"/>
              </a:highlight>
              <a:latin typeface="Verdana"/>
              <a:ea typeface="Verdana"/>
              <a:cs typeface="Verdana"/>
              <a:sym typeface="Verdana"/>
            </a:endParaRPr>
          </a:p>
          <a:p>
            <a:pPr marL="0" lvl="0" indent="0" algn="l" rtl="0">
              <a:spcBef>
                <a:spcPts val="1000"/>
              </a:spcBef>
              <a:spcAft>
                <a:spcPts val="0"/>
              </a:spcAft>
              <a:buNone/>
            </a:pPr>
            <a:r>
              <a:rPr lang="es-AR" sz="1800">
                <a:solidFill>
                  <a:srgbClr val="333333"/>
                </a:solidFill>
                <a:highlight>
                  <a:schemeClr val="lt1"/>
                </a:highlight>
                <a:latin typeface="Verdana"/>
                <a:ea typeface="Verdana"/>
                <a:cs typeface="Verdana"/>
                <a:sym typeface="Verdana"/>
              </a:rPr>
              <a:t>Selecciona todos los hermanos de &lt;p&gt; que sean &lt;h2&gt;</a:t>
            </a:r>
            <a:endParaRPr sz="1800">
              <a:solidFill>
                <a:srgbClr val="333333"/>
              </a:solidFill>
              <a:highlight>
                <a:schemeClr val="lt1"/>
              </a:highlight>
              <a:latin typeface="Verdana"/>
              <a:ea typeface="Verdana"/>
              <a:cs typeface="Verdana"/>
              <a:sym typeface="Verdana"/>
            </a:endParaRPr>
          </a:p>
          <a:p>
            <a:pPr marL="0" lvl="0" indent="0" algn="l" rtl="0">
              <a:spcBef>
                <a:spcPts val="1000"/>
              </a:spcBef>
              <a:spcAft>
                <a:spcPts val="0"/>
              </a:spcAft>
              <a:buNone/>
            </a:pPr>
            <a:endParaRPr/>
          </a:p>
        </p:txBody>
      </p:sp>
      <p:pic>
        <p:nvPicPr>
          <p:cNvPr id="296" name="Google Shape;296;p39" descr="comb1.png"/>
          <p:cNvPicPr preferRelativeResize="0"/>
          <p:nvPr/>
        </p:nvPicPr>
        <p:blipFill>
          <a:blip r:embed="rId3">
            <a:alphaModFix/>
          </a:blip>
          <a:stretch>
            <a:fillRect/>
          </a:stretch>
        </p:blipFill>
        <p:spPr>
          <a:xfrm>
            <a:off x="3631874" y="906650"/>
            <a:ext cx="557600" cy="955900"/>
          </a:xfrm>
          <a:prstGeom prst="rect">
            <a:avLst/>
          </a:prstGeom>
          <a:noFill/>
          <a:ln>
            <a:noFill/>
          </a:ln>
        </p:spPr>
      </p:pic>
      <p:pic>
        <p:nvPicPr>
          <p:cNvPr id="297" name="Google Shape;297;p39" descr="comb2.png"/>
          <p:cNvPicPr preferRelativeResize="0"/>
          <p:nvPr/>
        </p:nvPicPr>
        <p:blipFill>
          <a:blip r:embed="rId4">
            <a:alphaModFix/>
          </a:blip>
          <a:stretch>
            <a:fillRect/>
          </a:stretch>
        </p:blipFill>
        <p:spPr>
          <a:xfrm>
            <a:off x="4051325" y="2423307"/>
            <a:ext cx="1786850" cy="1147518"/>
          </a:xfrm>
          <a:prstGeom prst="rect">
            <a:avLst/>
          </a:prstGeom>
          <a:noFill/>
          <a:ln>
            <a:noFill/>
          </a:ln>
        </p:spPr>
      </p:pic>
      <p:pic>
        <p:nvPicPr>
          <p:cNvPr id="298" name="Google Shape;298;p39" descr="comb3.png"/>
          <p:cNvPicPr preferRelativeResize="0"/>
          <p:nvPr/>
        </p:nvPicPr>
        <p:blipFill>
          <a:blip r:embed="rId5">
            <a:alphaModFix/>
          </a:blip>
          <a:stretch>
            <a:fillRect/>
          </a:stretch>
        </p:blipFill>
        <p:spPr>
          <a:xfrm>
            <a:off x="4362663" y="4831249"/>
            <a:ext cx="3494135" cy="763500"/>
          </a:xfrm>
          <a:prstGeom prst="rect">
            <a:avLst/>
          </a:prstGeom>
          <a:noFill/>
          <a:ln>
            <a:noFill/>
          </a:ln>
        </p:spPr>
      </p:pic>
      <p:sp>
        <p:nvSpPr>
          <p:cNvPr id="299" name="Google Shape;299;p39"/>
          <p:cNvSpPr txBox="1"/>
          <p:nvPr/>
        </p:nvSpPr>
        <p:spPr>
          <a:xfrm>
            <a:off x="235500" y="906650"/>
            <a:ext cx="3000000" cy="11475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AR" sz="1600" b="1">
                <a:solidFill>
                  <a:srgbClr val="D7BA7D"/>
                </a:solidFill>
                <a:latin typeface="Proxima Nova"/>
                <a:ea typeface="Proxima Nova"/>
                <a:cs typeface="Proxima Nova"/>
                <a:sym typeface="Proxima Nova"/>
              </a:rPr>
              <a:t>div</a:t>
            </a:r>
            <a:r>
              <a:rPr lang="es-AR" sz="1600" b="1">
                <a:solidFill>
                  <a:srgbClr val="D4D4D4"/>
                </a:solidFill>
                <a:latin typeface="Proxima Nova"/>
                <a:ea typeface="Proxima Nova"/>
                <a:cs typeface="Proxima Nova"/>
                <a:sym typeface="Proxima Nova"/>
              </a:rPr>
              <a:t> &gt; </a:t>
            </a:r>
            <a:r>
              <a:rPr lang="es-AR" sz="1600" b="1">
                <a:solidFill>
                  <a:srgbClr val="D7BA7D"/>
                </a:solidFill>
                <a:latin typeface="Proxima Nova"/>
                <a:ea typeface="Proxima Nova"/>
                <a:cs typeface="Proxima Nova"/>
                <a:sym typeface="Proxima Nova"/>
              </a:rPr>
              <a:t>p</a:t>
            </a: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9CDCFE"/>
                </a:solidFill>
                <a:latin typeface="Proxima Nova"/>
                <a:ea typeface="Proxima Nova"/>
                <a:cs typeface="Proxima Nova"/>
                <a:sym typeface="Proxima Nova"/>
              </a:rPr>
              <a:t>background-color</a:t>
            </a:r>
            <a:r>
              <a:rPr lang="es-AR" sz="1600" b="1">
                <a:solidFill>
                  <a:srgbClr val="D4D4D4"/>
                </a:solidFill>
                <a:latin typeface="Proxima Nova"/>
                <a:ea typeface="Proxima Nova"/>
                <a:cs typeface="Proxima Nova"/>
                <a:sym typeface="Proxima Nova"/>
              </a:rPr>
              <a:t>: </a:t>
            </a:r>
            <a:r>
              <a:rPr lang="es-AR" sz="1600" b="1">
                <a:solidFill>
                  <a:srgbClr val="CE9178"/>
                </a:solidFill>
                <a:latin typeface="Proxima Nova"/>
                <a:ea typeface="Proxima Nova"/>
                <a:cs typeface="Proxima Nova"/>
                <a:sym typeface="Proxima Nova"/>
              </a:rPr>
              <a:t>yellow</a:t>
            </a:r>
            <a:r>
              <a:rPr lang="es-AR" sz="1600" b="1">
                <a:solidFill>
                  <a:srgbClr val="D4D4D4"/>
                </a:solidFill>
                <a:latin typeface="Proxima Nova"/>
                <a:ea typeface="Proxima Nova"/>
                <a:cs typeface="Proxima Nova"/>
                <a:sym typeface="Proxima Nova"/>
              </a:rPr>
              <a:t>;  }</a:t>
            </a:r>
            <a:endParaRPr/>
          </a:p>
        </p:txBody>
      </p:sp>
      <p:sp>
        <p:nvSpPr>
          <p:cNvPr id="300" name="Google Shape;300;p39"/>
          <p:cNvSpPr txBox="1"/>
          <p:nvPr/>
        </p:nvSpPr>
        <p:spPr>
          <a:xfrm>
            <a:off x="320450" y="2582650"/>
            <a:ext cx="3000000" cy="11475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AR" sz="1600" b="1">
                <a:solidFill>
                  <a:srgbClr val="D7BA7D"/>
                </a:solidFill>
                <a:latin typeface="Proxima Nova"/>
                <a:ea typeface="Proxima Nova"/>
                <a:cs typeface="Proxima Nova"/>
                <a:sym typeface="Proxima Nova"/>
              </a:rPr>
              <a:t>div</a:t>
            </a:r>
            <a:r>
              <a:rPr lang="es-AR" sz="1600" b="1">
                <a:solidFill>
                  <a:srgbClr val="D4D4D4"/>
                </a:solidFill>
                <a:latin typeface="Proxima Nova"/>
                <a:ea typeface="Proxima Nova"/>
                <a:cs typeface="Proxima Nova"/>
                <a:sym typeface="Proxima Nova"/>
              </a:rPr>
              <a:t> + </a:t>
            </a:r>
            <a:r>
              <a:rPr lang="es-AR" sz="1600" b="1">
                <a:solidFill>
                  <a:srgbClr val="D7BA7D"/>
                </a:solidFill>
                <a:latin typeface="Proxima Nova"/>
                <a:ea typeface="Proxima Nova"/>
                <a:cs typeface="Proxima Nova"/>
                <a:sym typeface="Proxima Nova"/>
              </a:rPr>
              <a:t>h2</a:t>
            </a: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9CDCFE"/>
                </a:solidFill>
                <a:latin typeface="Proxima Nova"/>
                <a:ea typeface="Proxima Nova"/>
                <a:cs typeface="Proxima Nova"/>
                <a:sym typeface="Proxima Nova"/>
              </a:rPr>
              <a:t>background-color</a:t>
            </a:r>
            <a:r>
              <a:rPr lang="es-AR" sz="1600" b="1">
                <a:solidFill>
                  <a:srgbClr val="D4D4D4"/>
                </a:solidFill>
                <a:latin typeface="Proxima Nova"/>
                <a:ea typeface="Proxima Nova"/>
                <a:cs typeface="Proxima Nova"/>
                <a:sym typeface="Proxima Nova"/>
              </a:rPr>
              <a:t>: </a:t>
            </a:r>
            <a:r>
              <a:rPr lang="es-AR" sz="1600" b="1">
                <a:solidFill>
                  <a:srgbClr val="CE9178"/>
                </a:solidFill>
                <a:latin typeface="Proxima Nova"/>
                <a:ea typeface="Proxima Nova"/>
                <a:cs typeface="Proxima Nova"/>
                <a:sym typeface="Proxima Nova"/>
              </a:rPr>
              <a:t>red</a:t>
            </a: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p:txBody>
      </p:sp>
      <p:sp>
        <p:nvSpPr>
          <p:cNvPr id="301" name="Google Shape;301;p39"/>
          <p:cNvSpPr txBox="1"/>
          <p:nvPr/>
        </p:nvSpPr>
        <p:spPr>
          <a:xfrm>
            <a:off x="616500" y="4831250"/>
            <a:ext cx="3000000" cy="7635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AR" sz="1600" b="1">
                <a:solidFill>
                  <a:srgbClr val="D7BA7D"/>
                </a:solidFill>
                <a:latin typeface="Proxima Nova"/>
                <a:ea typeface="Proxima Nova"/>
                <a:cs typeface="Proxima Nova"/>
                <a:sym typeface="Proxima Nova"/>
              </a:rPr>
              <a:t>p</a:t>
            </a:r>
            <a:r>
              <a:rPr lang="es-AR" sz="1600" b="1">
                <a:solidFill>
                  <a:srgbClr val="D4D4D4"/>
                </a:solidFill>
                <a:latin typeface="Proxima Nova"/>
                <a:ea typeface="Proxima Nova"/>
                <a:cs typeface="Proxima Nova"/>
                <a:sym typeface="Proxima Nova"/>
              </a:rPr>
              <a:t> ~ </a:t>
            </a:r>
            <a:r>
              <a:rPr lang="es-AR" sz="1600" b="1">
                <a:solidFill>
                  <a:srgbClr val="D7BA7D"/>
                </a:solidFill>
                <a:latin typeface="Proxima Nova"/>
                <a:ea typeface="Proxima Nova"/>
                <a:cs typeface="Proxima Nova"/>
                <a:sym typeface="Proxima Nova"/>
              </a:rPr>
              <a:t>h2</a:t>
            </a: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9CDCFE"/>
                </a:solidFill>
                <a:latin typeface="Proxima Nova"/>
                <a:ea typeface="Proxima Nova"/>
                <a:cs typeface="Proxima Nova"/>
                <a:sym typeface="Proxima Nova"/>
              </a:rPr>
              <a:t>background-color</a:t>
            </a:r>
            <a:r>
              <a:rPr lang="es-AR" sz="1600" b="1">
                <a:solidFill>
                  <a:srgbClr val="D4D4D4"/>
                </a:solidFill>
                <a:latin typeface="Proxima Nova"/>
                <a:ea typeface="Proxima Nova"/>
                <a:cs typeface="Proxima Nova"/>
                <a:sym typeface="Proxima Nova"/>
              </a:rPr>
              <a:t>: </a:t>
            </a:r>
            <a:r>
              <a:rPr lang="es-AR" sz="1600" b="1">
                <a:solidFill>
                  <a:srgbClr val="CE9178"/>
                </a:solidFill>
                <a:latin typeface="Proxima Nova"/>
                <a:ea typeface="Proxima Nova"/>
                <a:cs typeface="Proxima Nova"/>
                <a:sym typeface="Proxima Nova"/>
              </a:rPr>
              <a:t>orange</a:t>
            </a: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0"/>
          <p:cNvSpPr txBox="1">
            <a:spLocks noGrp="1"/>
          </p:cNvSpPr>
          <p:nvPr>
            <p:ph type="title"/>
          </p:nvPr>
        </p:nvSpPr>
        <p:spPr>
          <a:xfrm>
            <a:off x="247676" y="123300"/>
            <a:ext cx="85152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Ejemplo - </a:t>
            </a:r>
            <a:r>
              <a:rPr lang="es-AR" b="1"/>
              <a:t>Selectores Combinados</a:t>
            </a:r>
            <a:endParaRPr b="1"/>
          </a:p>
        </p:txBody>
      </p:sp>
      <p:pic>
        <p:nvPicPr>
          <p:cNvPr id="307" name="Google Shape;307;p40"/>
          <p:cNvPicPr preferRelativeResize="0"/>
          <p:nvPr/>
        </p:nvPicPr>
        <p:blipFill>
          <a:blip r:embed="rId3">
            <a:alphaModFix/>
          </a:blip>
          <a:stretch>
            <a:fillRect/>
          </a:stretch>
        </p:blipFill>
        <p:spPr>
          <a:xfrm>
            <a:off x="4313775" y="3840900"/>
            <a:ext cx="4518525" cy="2452925"/>
          </a:xfrm>
          <a:prstGeom prst="rect">
            <a:avLst/>
          </a:prstGeom>
          <a:noFill/>
          <a:ln>
            <a:noFill/>
          </a:ln>
        </p:spPr>
      </p:pic>
      <p:sp>
        <p:nvSpPr>
          <p:cNvPr id="308" name="Google Shape;308;p40"/>
          <p:cNvSpPr txBox="1">
            <a:spLocks noGrp="1"/>
          </p:cNvSpPr>
          <p:nvPr>
            <p:ph type="body" idx="4294967295"/>
          </p:nvPr>
        </p:nvSpPr>
        <p:spPr>
          <a:xfrm>
            <a:off x="4049425" y="6340700"/>
            <a:ext cx="4182600" cy="362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sz="1400">
                <a:latin typeface="Arial"/>
                <a:ea typeface="Arial"/>
                <a:cs typeface="Arial"/>
                <a:sym typeface="Arial"/>
              </a:rPr>
              <a:t>Live: </a:t>
            </a:r>
            <a:r>
              <a:rPr lang="es-AR" sz="1400" u="sng">
                <a:solidFill>
                  <a:schemeClr val="hlink"/>
                </a:solidFill>
                <a:latin typeface="Arial"/>
                <a:ea typeface="Arial"/>
                <a:cs typeface="Arial"/>
                <a:sym typeface="Arial"/>
                <a:hlinkClick r:id="rId4"/>
              </a:rPr>
              <a:t>http://codepen.io/ignaciojonas/pen/JXrqqj</a:t>
            </a:r>
            <a:endParaRPr sz="1400">
              <a:latin typeface="Arial"/>
              <a:ea typeface="Arial"/>
              <a:cs typeface="Arial"/>
              <a:sym typeface="Arial"/>
            </a:endParaRPr>
          </a:p>
          <a:p>
            <a:pPr marL="0" lvl="0" indent="0" algn="l" rtl="0">
              <a:spcBef>
                <a:spcPts val="1000"/>
              </a:spcBef>
              <a:spcAft>
                <a:spcPts val="0"/>
              </a:spcAft>
              <a:buNone/>
            </a:pPr>
            <a:endParaRPr/>
          </a:p>
        </p:txBody>
      </p:sp>
      <p:pic>
        <p:nvPicPr>
          <p:cNvPr id="309" name="Google Shape;309;p40"/>
          <p:cNvPicPr preferRelativeResize="0"/>
          <p:nvPr/>
        </p:nvPicPr>
        <p:blipFill>
          <a:blip r:embed="rId5">
            <a:alphaModFix/>
          </a:blip>
          <a:stretch>
            <a:fillRect/>
          </a:stretch>
        </p:blipFill>
        <p:spPr>
          <a:xfrm>
            <a:off x="3490231" y="6198496"/>
            <a:ext cx="684844" cy="646800"/>
          </a:xfrm>
          <a:prstGeom prst="rect">
            <a:avLst/>
          </a:prstGeom>
          <a:noFill/>
          <a:ln>
            <a:noFill/>
          </a:ln>
        </p:spPr>
      </p:pic>
      <p:sp>
        <p:nvSpPr>
          <p:cNvPr id="310" name="Google Shape;310;p40"/>
          <p:cNvSpPr txBox="1"/>
          <p:nvPr/>
        </p:nvSpPr>
        <p:spPr>
          <a:xfrm>
            <a:off x="61225" y="1007300"/>
            <a:ext cx="4902900" cy="5038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h1</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Titulo 1</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h1</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div</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Div 1</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p</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Parrafo dentro de un div</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p</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h2</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Titulo dentro de un Div</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h2</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div</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h2</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Titulo 2</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h2</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ul</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li</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Elemento 1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a</a:t>
            </a:r>
            <a:r>
              <a:rPr lang="es-AR" sz="1600" b="1">
                <a:solidFill>
                  <a:srgbClr val="D4D4D4"/>
                </a:solidFill>
                <a:latin typeface="Proxima Nova"/>
                <a:ea typeface="Proxima Nova"/>
                <a:cs typeface="Proxima Nova"/>
                <a:sym typeface="Proxima Nova"/>
              </a:rPr>
              <a:t> </a:t>
            </a:r>
            <a:r>
              <a:rPr lang="es-AR" sz="1600" b="1">
                <a:solidFill>
                  <a:srgbClr val="9CDCFE"/>
                </a:solidFill>
                <a:latin typeface="Proxima Nova"/>
                <a:ea typeface="Proxima Nova"/>
                <a:cs typeface="Proxima Nova"/>
                <a:sym typeface="Proxima Nova"/>
              </a:rPr>
              <a:t>href</a:t>
            </a:r>
            <a:r>
              <a:rPr lang="es-AR" sz="1600" b="1">
                <a:solidFill>
                  <a:srgbClr val="D4D4D4"/>
                </a:solidFill>
                <a:latin typeface="Proxima Nova"/>
                <a:ea typeface="Proxima Nova"/>
                <a:cs typeface="Proxima Nova"/>
                <a:sym typeface="Proxima Nova"/>
              </a:rPr>
              <a:t>=</a:t>
            </a:r>
            <a:r>
              <a:rPr lang="es-AR" sz="1600" b="1">
                <a:solidFill>
                  <a:srgbClr val="CE9178"/>
                </a:solidFill>
                <a:latin typeface="Proxima Nova"/>
                <a:ea typeface="Proxima Nova"/>
                <a:cs typeface="Proxima Nova"/>
                <a:sym typeface="Proxima Nova"/>
              </a:rPr>
              <a:t>"link.html"</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Link 1</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a</a:t>
            </a:r>
            <a:r>
              <a:rPr lang="es-AR" sz="1600" b="1">
                <a:solidFill>
                  <a:srgbClr val="808080"/>
                </a:solidFill>
                <a:latin typeface="Proxima Nova"/>
                <a:ea typeface="Proxima Nova"/>
                <a:cs typeface="Proxima Nova"/>
                <a:sym typeface="Proxima Nova"/>
              </a:rPr>
              <a:t>&gt;&lt;/</a:t>
            </a:r>
            <a:r>
              <a:rPr lang="es-AR" sz="1600" b="1">
                <a:solidFill>
                  <a:srgbClr val="569CD6"/>
                </a:solidFill>
                <a:latin typeface="Proxima Nova"/>
                <a:ea typeface="Proxima Nova"/>
                <a:cs typeface="Proxima Nova"/>
                <a:sym typeface="Proxima Nova"/>
              </a:rPr>
              <a:t>li</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li</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Elemento 2</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ol</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li</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Primero</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li</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li</a:t>
            </a:r>
            <a:r>
              <a:rPr lang="es-AR" sz="1600" b="1">
                <a:solidFill>
                  <a:srgbClr val="808080"/>
                </a:solidFill>
                <a:latin typeface="Proxima Nova"/>
                <a:ea typeface="Proxima Nova"/>
                <a:cs typeface="Proxima Nova"/>
                <a:sym typeface="Proxima Nova"/>
              </a:rPr>
              <a:t>&gt;</a:t>
            </a:r>
            <a:r>
              <a:rPr lang="es-AR" sz="1600" b="1">
                <a:solidFill>
                  <a:srgbClr val="D4D4D4"/>
                </a:solidFill>
                <a:latin typeface="Proxima Nova"/>
                <a:ea typeface="Proxima Nova"/>
                <a:cs typeface="Proxima Nova"/>
                <a:sym typeface="Proxima Nova"/>
              </a:rPr>
              <a:t>Segundo</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li</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ol</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li</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808080"/>
                </a:solidFill>
                <a:latin typeface="Proxima Nova"/>
                <a:ea typeface="Proxima Nova"/>
                <a:cs typeface="Proxima Nova"/>
                <a:sym typeface="Proxima Nova"/>
              </a:rPr>
              <a:t>&lt;/</a:t>
            </a:r>
            <a:r>
              <a:rPr lang="es-AR" sz="1600" b="1">
                <a:solidFill>
                  <a:srgbClr val="569CD6"/>
                </a:solidFill>
                <a:latin typeface="Proxima Nova"/>
                <a:ea typeface="Proxima Nova"/>
                <a:cs typeface="Proxima Nova"/>
                <a:sym typeface="Proxima Nova"/>
              </a:rPr>
              <a:t>ul</a:t>
            </a:r>
            <a:r>
              <a:rPr lang="es-AR" sz="1600" b="1">
                <a:solidFill>
                  <a:srgbClr val="808080"/>
                </a:solidFill>
                <a:latin typeface="Proxima Nova"/>
                <a:ea typeface="Proxima Nova"/>
                <a:cs typeface="Proxima Nova"/>
                <a:sym typeface="Proxima Nova"/>
              </a:rPr>
              <a:t>&gt;</a:t>
            </a:r>
            <a:endParaRPr sz="1600" b="1">
              <a:solidFill>
                <a:srgbClr val="808080"/>
              </a:solidFill>
              <a:latin typeface="Proxima Nova"/>
              <a:ea typeface="Proxima Nova"/>
              <a:cs typeface="Proxima Nova"/>
              <a:sym typeface="Proxima Nova"/>
            </a:endParaRPr>
          </a:p>
        </p:txBody>
      </p:sp>
      <p:sp>
        <p:nvSpPr>
          <p:cNvPr id="311" name="Google Shape;311;p40"/>
          <p:cNvSpPr txBox="1"/>
          <p:nvPr/>
        </p:nvSpPr>
        <p:spPr>
          <a:xfrm>
            <a:off x="5337475" y="972300"/>
            <a:ext cx="3504000" cy="29448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D7BA7D"/>
                </a:solidFill>
                <a:latin typeface="Proxima Nova"/>
                <a:ea typeface="Proxima Nova"/>
                <a:cs typeface="Proxima Nova"/>
                <a:sym typeface="Proxima Nova"/>
              </a:rPr>
              <a:t>div</a:t>
            </a:r>
            <a:r>
              <a:rPr lang="es-AR" sz="1600" b="1">
                <a:solidFill>
                  <a:srgbClr val="D4D4D4"/>
                </a:solidFill>
                <a:latin typeface="Proxima Nova"/>
                <a:ea typeface="Proxima Nova"/>
                <a:cs typeface="Proxima Nova"/>
                <a:sym typeface="Proxima Nova"/>
              </a:rPr>
              <a:t> &gt; </a:t>
            </a:r>
            <a:r>
              <a:rPr lang="es-AR" sz="1600" b="1">
                <a:solidFill>
                  <a:srgbClr val="D7BA7D"/>
                </a:solidFill>
                <a:latin typeface="Proxima Nova"/>
                <a:ea typeface="Proxima Nova"/>
                <a:cs typeface="Proxima Nova"/>
                <a:sym typeface="Proxima Nova"/>
              </a:rPr>
              <a:t>p</a:t>
            </a: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9CDCFE"/>
                </a:solidFill>
                <a:latin typeface="Proxima Nova"/>
                <a:ea typeface="Proxima Nova"/>
                <a:cs typeface="Proxima Nova"/>
                <a:sym typeface="Proxima Nova"/>
              </a:rPr>
              <a:t>background-color</a:t>
            </a:r>
            <a:r>
              <a:rPr lang="es-AR" sz="1600" b="1">
                <a:solidFill>
                  <a:srgbClr val="D4D4D4"/>
                </a:solidFill>
                <a:latin typeface="Proxima Nova"/>
                <a:ea typeface="Proxima Nova"/>
                <a:cs typeface="Proxima Nova"/>
                <a:sym typeface="Proxima Nova"/>
              </a:rPr>
              <a:t>:</a:t>
            </a:r>
            <a:r>
              <a:rPr lang="es-AR" sz="1600" b="1">
                <a:solidFill>
                  <a:srgbClr val="CE9178"/>
                </a:solidFill>
                <a:latin typeface="Proxima Nova"/>
                <a:ea typeface="Proxima Nova"/>
                <a:cs typeface="Proxima Nova"/>
                <a:sym typeface="Proxima Nova"/>
              </a:rPr>
              <a:t>yellow</a:t>
            </a: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D7BA7D"/>
                </a:solidFill>
                <a:latin typeface="Proxima Nova"/>
                <a:ea typeface="Proxima Nova"/>
                <a:cs typeface="Proxima Nova"/>
                <a:sym typeface="Proxima Nova"/>
              </a:rPr>
              <a:t>div</a:t>
            </a:r>
            <a:r>
              <a:rPr lang="es-AR" sz="1600" b="1">
                <a:solidFill>
                  <a:srgbClr val="D4D4D4"/>
                </a:solidFill>
                <a:latin typeface="Proxima Nova"/>
                <a:ea typeface="Proxima Nova"/>
                <a:cs typeface="Proxima Nova"/>
                <a:sym typeface="Proxima Nova"/>
              </a:rPr>
              <a:t> + </a:t>
            </a:r>
            <a:r>
              <a:rPr lang="es-AR" sz="1600" b="1">
                <a:solidFill>
                  <a:srgbClr val="D7BA7D"/>
                </a:solidFill>
                <a:latin typeface="Proxima Nova"/>
                <a:ea typeface="Proxima Nova"/>
                <a:cs typeface="Proxima Nova"/>
                <a:sym typeface="Proxima Nova"/>
              </a:rPr>
              <a:t>h2</a:t>
            </a: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9CDCFE"/>
                </a:solidFill>
                <a:latin typeface="Proxima Nova"/>
                <a:ea typeface="Proxima Nova"/>
                <a:cs typeface="Proxima Nova"/>
                <a:sym typeface="Proxima Nova"/>
              </a:rPr>
              <a:t>background-color</a:t>
            </a:r>
            <a:r>
              <a:rPr lang="es-AR" sz="1600" b="1">
                <a:solidFill>
                  <a:srgbClr val="D4D4D4"/>
                </a:solidFill>
                <a:latin typeface="Proxima Nova"/>
                <a:ea typeface="Proxima Nova"/>
                <a:cs typeface="Proxima Nova"/>
                <a:sym typeface="Proxima Nova"/>
              </a:rPr>
              <a:t>:</a:t>
            </a:r>
            <a:r>
              <a:rPr lang="es-AR" sz="1600" b="1">
                <a:solidFill>
                  <a:srgbClr val="CE9178"/>
                </a:solidFill>
                <a:latin typeface="Proxima Nova"/>
                <a:ea typeface="Proxima Nova"/>
                <a:cs typeface="Proxima Nova"/>
                <a:sym typeface="Proxima Nova"/>
              </a:rPr>
              <a:t>red</a:t>
            </a: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D7BA7D"/>
                </a:solidFill>
                <a:latin typeface="Proxima Nova"/>
                <a:ea typeface="Proxima Nova"/>
                <a:cs typeface="Proxima Nova"/>
                <a:sym typeface="Proxima Nova"/>
              </a:rPr>
              <a:t>p</a:t>
            </a:r>
            <a:r>
              <a:rPr lang="es-AR" sz="1600" b="1">
                <a:solidFill>
                  <a:srgbClr val="D4D4D4"/>
                </a:solidFill>
                <a:latin typeface="Proxima Nova"/>
                <a:ea typeface="Proxima Nova"/>
                <a:cs typeface="Proxima Nova"/>
                <a:sym typeface="Proxima Nova"/>
              </a:rPr>
              <a:t> ~ </a:t>
            </a:r>
            <a:r>
              <a:rPr lang="es-AR" sz="1600" b="1">
                <a:solidFill>
                  <a:srgbClr val="D7BA7D"/>
                </a:solidFill>
                <a:latin typeface="Proxima Nova"/>
                <a:ea typeface="Proxima Nova"/>
                <a:cs typeface="Proxima Nova"/>
                <a:sym typeface="Proxima Nova"/>
              </a:rPr>
              <a:t>h2</a:t>
            </a:r>
            <a:r>
              <a:rPr lang="es-AR" sz="1600" b="1">
                <a:solidFill>
                  <a:srgbClr val="D4D4D4"/>
                </a:solidFill>
                <a:latin typeface="Proxima Nova"/>
                <a:ea typeface="Proxima Nova"/>
                <a:cs typeface="Proxima Nova"/>
                <a:sym typeface="Proxima Nova"/>
              </a:rPr>
              <a:t>{</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9CDCFE"/>
                </a:solidFill>
                <a:latin typeface="Proxima Nova"/>
                <a:ea typeface="Proxima Nova"/>
                <a:cs typeface="Proxima Nova"/>
                <a:sym typeface="Proxima Nova"/>
              </a:rPr>
              <a:t>background-color</a:t>
            </a:r>
            <a:r>
              <a:rPr lang="es-AR" sz="1600" b="1">
                <a:solidFill>
                  <a:srgbClr val="D4D4D4"/>
                </a:solidFill>
                <a:latin typeface="Proxima Nova"/>
                <a:ea typeface="Proxima Nova"/>
                <a:cs typeface="Proxima Nova"/>
                <a:sym typeface="Proxima Nova"/>
              </a:rPr>
              <a:t>: </a:t>
            </a:r>
            <a:r>
              <a:rPr lang="es-AR" sz="1600" b="1">
                <a:solidFill>
                  <a:srgbClr val="CE9178"/>
                </a:solidFill>
                <a:latin typeface="Proxima Nova"/>
                <a:ea typeface="Proxima Nova"/>
                <a:cs typeface="Proxima Nova"/>
                <a:sym typeface="Proxima Nova"/>
              </a:rPr>
              <a:t>orange</a:t>
            </a: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D7BA7D"/>
                </a:solidFill>
                <a:latin typeface="Proxima Nova"/>
                <a:ea typeface="Proxima Nova"/>
                <a:cs typeface="Proxima Nova"/>
                <a:sym typeface="Proxima Nova"/>
              </a:rPr>
              <a:t>div</a:t>
            </a: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r>
              <a:rPr lang="es-AR" sz="1600" b="1">
                <a:solidFill>
                  <a:srgbClr val="9CDCFE"/>
                </a:solidFill>
                <a:latin typeface="Proxima Nova"/>
                <a:ea typeface="Proxima Nova"/>
                <a:cs typeface="Proxima Nova"/>
                <a:sym typeface="Proxima Nova"/>
              </a:rPr>
              <a:t>border</a:t>
            </a:r>
            <a:r>
              <a:rPr lang="es-AR" sz="1600" b="1">
                <a:solidFill>
                  <a:srgbClr val="D4D4D4"/>
                </a:solidFill>
                <a:latin typeface="Proxima Nova"/>
                <a:ea typeface="Proxima Nova"/>
                <a:cs typeface="Proxima Nova"/>
                <a:sym typeface="Proxima Nova"/>
              </a:rPr>
              <a:t>: </a:t>
            </a:r>
            <a:r>
              <a:rPr lang="es-AR" sz="1600" b="1">
                <a:solidFill>
                  <a:srgbClr val="CE9178"/>
                </a:solidFill>
                <a:latin typeface="Proxima Nova"/>
                <a:ea typeface="Proxima Nova"/>
                <a:cs typeface="Proxima Nova"/>
                <a:sym typeface="Proxima Nova"/>
              </a:rPr>
              <a:t>solid</a:t>
            </a: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1"/>
          <p:cNvSpPr txBox="1">
            <a:spLocks noGrp="1"/>
          </p:cNvSpPr>
          <p:nvPr>
            <p:ph type="title"/>
          </p:nvPr>
        </p:nvSpPr>
        <p:spPr>
          <a:xfrm>
            <a:off x="628663" y="-29100"/>
            <a:ext cx="7886700" cy="1220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s-AR"/>
              <a:t>Pseudo-clases</a:t>
            </a:r>
            <a:endParaRPr/>
          </a:p>
        </p:txBody>
      </p:sp>
      <p:sp>
        <p:nvSpPr>
          <p:cNvPr id="317" name="Google Shape;317;p41"/>
          <p:cNvSpPr txBox="1">
            <a:spLocks noGrp="1"/>
          </p:cNvSpPr>
          <p:nvPr>
            <p:ph type="body" idx="4294967295"/>
          </p:nvPr>
        </p:nvSpPr>
        <p:spPr>
          <a:xfrm>
            <a:off x="311700" y="797650"/>
            <a:ext cx="8520600" cy="33267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s-AR" sz="2000"/>
              <a:t>Las pseudo-clases se utilizan para definir un estado o comportamiento especial de un elemento.</a:t>
            </a:r>
            <a:endParaRPr sz="2000"/>
          </a:p>
          <a:p>
            <a:pPr marL="0" lvl="0" indent="0" algn="l" rtl="0">
              <a:spcBef>
                <a:spcPts val="1000"/>
              </a:spcBef>
              <a:spcAft>
                <a:spcPts val="0"/>
              </a:spcAft>
              <a:buNone/>
            </a:pPr>
            <a:endParaRPr sz="2000"/>
          </a:p>
          <a:p>
            <a:pPr marL="0" marR="0" lvl="0" indent="0" algn="l" rtl="0">
              <a:lnSpc>
                <a:spcPct val="115000"/>
              </a:lnSpc>
              <a:spcBef>
                <a:spcPts val="0"/>
              </a:spcBef>
              <a:spcAft>
                <a:spcPts val="0"/>
              </a:spcAft>
              <a:buNone/>
            </a:pPr>
            <a:r>
              <a:rPr lang="es-AR" sz="2000" b="1"/>
              <a:t>Por ejemplo</a:t>
            </a:r>
            <a:r>
              <a:rPr lang="es-AR" sz="2000"/>
              <a:t>: se puede asignar un estilo cuando se pasa con el mouse encima de un texto</a:t>
            </a:r>
            <a:endParaRPr sz="2000"/>
          </a:p>
          <a:p>
            <a:pPr marL="0" marR="0" lvl="0" indent="0" algn="l" rtl="0">
              <a:lnSpc>
                <a:spcPct val="115000"/>
              </a:lnSpc>
              <a:spcBef>
                <a:spcPts val="0"/>
              </a:spcBef>
              <a:spcAft>
                <a:spcPts val="0"/>
              </a:spcAft>
              <a:buNone/>
            </a:pPr>
            <a:endParaRPr sz="2000"/>
          </a:p>
          <a:p>
            <a:pPr marL="457200" lvl="0" indent="-406400" algn="l" rtl="0">
              <a:spcBef>
                <a:spcPts val="1000"/>
              </a:spcBef>
              <a:spcAft>
                <a:spcPts val="0"/>
              </a:spcAft>
              <a:buClr>
                <a:schemeClr val="dk1"/>
              </a:buClr>
              <a:buSzPts val="2800"/>
              <a:buChar char="•"/>
            </a:pPr>
            <a:r>
              <a:rPr lang="es-AR" sz="2000"/>
              <a:t>Las pseudo clases cambia el “cuando” se aplica un selector (ej: solo cuando paso el mouse).</a:t>
            </a:r>
            <a:endParaRPr sz="2000"/>
          </a:p>
          <a:p>
            <a:pPr marL="0" lvl="0" indent="0" algn="l" rtl="0">
              <a:spcBef>
                <a:spcPts val="1000"/>
              </a:spcBef>
              <a:spcAft>
                <a:spcPts val="0"/>
              </a:spcAft>
              <a:buNone/>
            </a:pPr>
            <a:endParaRPr sz="2000"/>
          </a:p>
          <a:p>
            <a:pPr marL="0" lvl="0" indent="0" algn="l" rtl="0">
              <a:spcBef>
                <a:spcPts val="1000"/>
              </a:spcBef>
              <a:spcAft>
                <a:spcPts val="0"/>
              </a:spcAft>
              <a:buNone/>
            </a:pPr>
            <a:r>
              <a:rPr lang="es-AR" sz="2000"/>
              <a:t>Sintaxis:</a:t>
            </a:r>
            <a:endParaRPr sz="2000"/>
          </a:p>
        </p:txBody>
      </p:sp>
      <p:sp>
        <p:nvSpPr>
          <p:cNvPr id="318" name="Google Shape;318;p41"/>
          <p:cNvSpPr txBox="1"/>
          <p:nvPr/>
        </p:nvSpPr>
        <p:spPr>
          <a:xfrm>
            <a:off x="1645800" y="4349550"/>
            <a:ext cx="3000000" cy="10923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selector:</a:t>
            </a:r>
            <a:r>
              <a:rPr lang="es-AR" sz="1600" b="1">
                <a:solidFill>
                  <a:srgbClr val="569CD6"/>
                </a:solidFill>
                <a:latin typeface="Proxima Nova"/>
                <a:ea typeface="Proxima Nova"/>
                <a:cs typeface="Proxima Nova"/>
                <a:sym typeface="Proxima Nova"/>
              </a:rPr>
              <a:t>pseudo-clase</a:t>
            </a: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propiedad:valor;</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p:txBody>
      </p:sp>
      <p:sp>
        <p:nvSpPr>
          <p:cNvPr id="319" name="Google Shape;319;p41"/>
          <p:cNvSpPr txBox="1"/>
          <p:nvPr/>
        </p:nvSpPr>
        <p:spPr>
          <a:xfrm>
            <a:off x="-22175" y="6363600"/>
            <a:ext cx="8352900" cy="6468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0"/>
              </a:spcAft>
              <a:buNone/>
            </a:pPr>
            <a:r>
              <a:rPr lang="es-AR" sz="2000">
                <a:solidFill>
                  <a:schemeClr val="dk1"/>
                </a:solidFill>
                <a:latin typeface="Proxima Nova"/>
                <a:ea typeface="Proxima Nova"/>
                <a:cs typeface="Proxima Nova"/>
                <a:sym typeface="Proxima Nova"/>
              </a:rPr>
              <a:t>Ref: </a:t>
            </a:r>
            <a:r>
              <a:rPr lang="es-AR" sz="2000" u="sng">
                <a:solidFill>
                  <a:schemeClr val="hlink"/>
                </a:solidFill>
                <a:latin typeface="Proxima Nova"/>
                <a:ea typeface="Proxima Nova"/>
                <a:cs typeface="Proxima Nova"/>
                <a:sym typeface="Proxima Nova"/>
                <a:hlinkClick r:id="rId3"/>
              </a:rPr>
              <a:t>https://developer.mozilla.org/en-US/docs/Web/CSS/Pseudo-classes</a:t>
            </a:r>
            <a:endParaRPr/>
          </a:p>
        </p:txBody>
      </p:sp>
      <p:sp>
        <p:nvSpPr>
          <p:cNvPr id="320" name="Google Shape;320;p41"/>
          <p:cNvSpPr txBox="1"/>
          <p:nvPr/>
        </p:nvSpPr>
        <p:spPr>
          <a:xfrm>
            <a:off x="5559325" y="4293625"/>
            <a:ext cx="3000000" cy="1092300"/>
          </a:xfrm>
          <a:prstGeom prst="rect">
            <a:avLst/>
          </a:prstGeom>
          <a:noFill/>
          <a:ln>
            <a:noFill/>
          </a:ln>
        </p:spPr>
        <p:txBody>
          <a:bodyPr spcFirstLastPara="1" wrap="square" lIns="91425" tIns="91425" rIns="91425" bIns="91425" anchor="t" anchorCtr="0">
            <a:noAutofit/>
          </a:bodyPr>
          <a:lstStyle/>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.boton:</a:t>
            </a:r>
            <a:r>
              <a:rPr lang="es-AR" sz="1600" b="1">
                <a:solidFill>
                  <a:srgbClr val="569CD6"/>
                </a:solidFill>
                <a:latin typeface="Proxima Nova"/>
                <a:ea typeface="Proxima Nova"/>
                <a:cs typeface="Proxima Nova"/>
                <a:sym typeface="Proxima Nova"/>
              </a:rPr>
              <a:t>hover</a:t>
            </a: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background-color: red;</a:t>
            </a:r>
            <a:endParaRPr sz="1600" b="1">
              <a:solidFill>
                <a:srgbClr val="D4D4D4"/>
              </a:solidFill>
              <a:latin typeface="Proxima Nova"/>
              <a:ea typeface="Proxima Nova"/>
              <a:cs typeface="Proxima Nova"/>
              <a:sym typeface="Proxima Nova"/>
            </a:endParaRPr>
          </a:p>
          <a:p>
            <a:pPr marL="0" lvl="0" indent="0" algn="l" rtl="0">
              <a:lnSpc>
                <a:spcPct val="135714"/>
              </a:lnSpc>
              <a:spcBef>
                <a:spcPts val="0"/>
              </a:spcBef>
              <a:spcAft>
                <a:spcPts val="0"/>
              </a:spcAft>
              <a:buNone/>
            </a:pPr>
            <a:r>
              <a:rPr lang="es-AR" sz="1600" b="1">
                <a:solidFill>
                  <a:srgbClr val="D4D4D4"/>
                </a:solidFill>
                <a:latin typeface="Proxima Nova"/>
                <a:ea typeface="Proxima Nova"/>
                <a:cs typeface="Proxima Nova"/>
                <a:sym typeface="Proxima Nova"/>
              </a:rPr>
              <a:t> }</a:t>
            </a:r>
            <a:endParaRPr sz="1600" b="1">
              <a:solidFill>
                <a:srgbClr val="D4D4D4"/>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CFP-2019">
  <a:themeElements>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TotalTime>
  <Words>8306</Words>
  <Application>Microsoft Office PowerPoint</Application>
  <PresentationFormat>Presentación en pantalla (4:3)</PresentationFormat>
  <Paragraphs>1368</Paragraphs>
  <Slides>164</Slides>
  <Notes>164</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164</vt:i4>
      </vt:variant>
    </vt:vector>
  </HeadingPairs>
  <TitlesOfParts>
    <vt:vector size="174" baseType="lpstr">
      <vt:lpstr>Arial</vt:lpstr>
      <vt:lpstr>Proxima Nova</vt:lpstr>
      <vt:lpstr>Arial Black</vt:lpstr>
      <vt:lpstr>Verdana</vt:lpstr>
      <vt:lpstr>Amatic SC</vt:lpstr>
      <vt:lpstr>Proxima Nova Semibold</vt:lpstr>
      <vt:lpstr>Courier New</vt:lpstr>
      <vt:lpstr>Consolas</vt:lpstr>
      <vt:lpstr>Calibri</vt:lpstr>
      <vt:lpstr>CFP-2019</vt:lpstr>
      <vt:lpstr>HTML y CSS</vt:lpstr>
      <vt:lpstr>Presentación de PowerPoint</vt:lpstr>
      <vt:lpstr>Introducción</vt:lpstr>
      <vt:lpstr>Buena Práctica</vt:lpstr>
      <vt:lpstr>Terminología en HTML</vt:lpstr>
      <vt:lpstr>DocType</vt:lpstr>
      <vt:lpstr>Elemento Base - HTML</vt:lpstr>
      <vt:lpstr>Elementos HTML - Body</vt:lpstr>
      <vt:lpstr>Contenedores de Texto - Párrafo</vt:lpstr>
      <vt:lpstr>Secciones de Contenido - Headings #1</vt:lpstr>
      <vt:lpstr>Elementos Metadata - Head</vt:lpstr>
      <vt:lpstr>Elementos Metadata - Meta</vt:lpstr>
      <vt:lpstr>Elementos HTML - Imágenes #1</vt:lpstr>
      <vt:lpstr>Comentarios</vt:lpstr>
      <vt:lpstr>Estructura</vt:lpstr>
      <vt:lpstr>Ejemplo</vt:lpstr>
      <vt:lpstr>Referencias CSS desde HTML</vt:lpstr>
      <vt:lpstr>Hoja de Estilos Externa</vt:lpstr>
      <vt:lpstr>Selectores - Resumen</vt:lpstr>
      <vt:lpstr>Selectores - Tipo</vt:lpstr>
      <vt:lpstr>Selectores - Clase</vt:lpstr>
      <vt:lpstr>Selectores - Id</vt:lpstr>
      <vt:lpstr>Fondo</vt:lpstr>
      <vt:lpstr>Colores</vt:lpstr>
      <vt:lpstr>Herramientas: Paleta de Colores</vt:lpstr>
      <vt:lpstr>Fondo - Imágenes</vt:lpstr>
      <vt:lpstr>Propiedades Texto - Alineación</vt:lpstr>
      <vt:lpstr>Listas - Tipos</vt:lpstr>
      <vt:lpstr>Listas - CSS de Viñetas</vt:lpstr>
      <vt:lpstr>Familia de Fuentes</vt:lpstr>
      <vt:lpstr>Fuentes - Estilos</vt:lpstr>
      <vt:lpstr>Bibliografía</vt:lpstr>
      <vt:lpstr>Layout</vt:lpstr>
      <vt:lpstr>Contenedores</vt:lpstr>
      <vt:lpstr>Div &amp; Span</vt:lpstr>
      <vt:lpstr>Bloque &lt;div&gt; ... &lt;/div&gt;</vt:lpstr>
      <vt:lpstr>Bloque &lt;span&gt; ... &lt;/span&gt;</vt:lpstr>
      <vt:lpstr>Box Model - Introducción</vt:lpstr>
      <vt:lpstr>Usemos contenedores</vt:lpstr>
      <vt:lpstr>Box Model</vt:lpstr>
      <vt:lpstr>Box Model - CONTENT</vt:lpstr>
      <vt:lpstr>Box Model - PADDING</vt:lpstr>
      <vt:lpstr>Box Model - BORDER</vt:lpstr>
      <vt:lpstr>Box Model - MARGIN</vt:lpstr>
      <vt:lpstr>Unidades de medida</vt:lpstr>
      <vt:lpstr>Medida “Auto”</vt:lpstr>
      <vt:lpstr>Medida “Auto”</vt:lpstr>
      <vt:lpstr>Layout - Un bosquejo</vt:lpstr>
      <vt:lpstr>Posicionamiento Bloques flujo normal sin posicionamiento</vt:lpstr>
      <vt:lpstr>Tipos de Cajas (Type of Boxes)</vt:lpstr>
      <vt:lpstr>Tipos de Cajas - Block vs Inline</vt:lpstr>
      <vt:lpstr>Tipos de Cajas Block vs Inline</vt:lpstr>
      <vt:lpstr>Otras Propiedades de Posicionamiento</vt:lpstr>
      <vt:lpstr>Flotar Elementos</vt:lpstr>
      <vt:lpstr>Layouts usando float</vt:lpstr>
      <vt:lpstr>Flotar Elementos - Cosas Importantes</vt:lpstr>
      <vt:lpstr>Limpiando elementos flotados</vt:lpstr>
      <vt:lpstr>Sugerencia</vt:lpstr>
      <vt:lpstr>Referencias</vt:lpstr>
      <vt:lpstr>Frameworks  CSS</vt:lpstr>
      <vt:lpstr>Qué es un framework?</vt:lpstr>
      <vt:lpstr>Ventajas</vt:lpstr>
      <vt:lpstr>Desventajas de usar un framework</vt:lpstr>
      <vt:lpstr>Frameworks CSS</vt:lpstr>
      <vt:lpstr>Qué es Bootstrap?</vt:lpstr>
      <vt:lpstr>Qué ventajas tiene usar un Bootstrap?</vt:lpstr>
      <vt:lpstr>Qué desventajas tiene usar un Bootstrap?</vt:lpstr>
      <vt:lpstr>Descarga</vt:lpstr>
      <vt:lpstr>Novedades Bootstrap 4</vt:lpstr>
      <vt:lpstr>Estructura</vt:lpstr>
      <vt:lpstr>Ejemplo básico</vt:lpstr>
      <vt:lpstr>Soporte de Navegadores</vt:lpstr>
      <vt:lpstr>Media Queries - Bootstrap</vt:lpstr>
      <vt:lpstr>Qué pasa con IE 8 - 9?</vt:lpstr>
      <vt:lpstr>Qué se puede hacer?</vt:lpstr>
      <vt:lpstr>Grid - Como funciona?</vt:lpstr>
      <vt:lpstr>Grid - Cómo funciona?</vt:lpstr>
      <vt:lpstr>Grid - Visualización</vt:lpstr>
      <vt:lpstr>Grid - Opciones</vt:lpstr>
      <vt:lpstr>Grid - Múltiples Dispositivos</vt:lpstr>
      <vt:lpstr>Grid - Offset</vt:lpstr>
      <vt:lpstr>Grid - Filas anidadas</vt:lpstr>
      <vt:lpstr>Buena Práctica</vt:lpstr>
      <vt:lpstr>Responsive</vt:lpstr>
      <vt:lpstr>Reordenar</vt:lpstr>
      <vt:lpstr>Resumen Estructura</vt:lpstr>
      <vt:lpstr>Bibliografía</vt:lpstr>
      <vt:lpstr>CSS</vt:lpstr>
      <vt:lpstr>Herencia</vt:lpstr>
      <vt:lpstr>Arbol HTML - DOM</vt:lpstr>
      <vt:lpstr>Herencia</vt:lpstr>
      <vt:lpstr>Herencia</vt:lpstr>
      <vt:lpstr>Combinación de Selectores</vt:lpstr>
      <vt:lpstr>Ejemplo</vt:lpstr>
      <vt:lpstr>Selectores Anidados</vt:lpstr>
      <vt:lpstr>Ejemplo</vt:lpstr>
      <vt:lpstr>Combinación de Selectores</vt:lpstr>
      <vt:lpstr>Ejemplo - Selectores Combinados</vt:lpstr>
      <vt:lpstr>Pseudo-clases</vt:lpstr>
      <vt:lpstr>Cascada</vt:lpstr>
      <vt:lpstr>Cascada</vt:lpstr>
      <vt:lpstr>Cascada - Importancia</vt:lpstr>
      <vt:lpstr>Cascada - Especificidad</vt:lpstr>
      <vt:lpstr>Cascada - Orden</vt:lpstr>
      <vt:lpstr>Ejemplo</vt:lpstr>
      <vt:lpstr>Ejemplo 2</vt:lpstr>
      <vt:lpstr>Como ver las colisiones en Chrome</vt:lpstr>
      <vt:lpstr>Grupo de Selectores</vt:lpstr>
      <vt:lpstr>Cuidado</vt:lpstr>
      <vt:lpstr>Javascript en front-end</vt:lpstr>
      <vt:lpstr>Como incluir un Javascript</vt:lpstr>
      <vt:lpstr>Ver la consola</vt:lpstr>
      <vt:lpstr>Syntax Error</vt:lpstr>
      <vt:lpstr>Resolver el problema</vt:lpstr>
      <vt:lpstr>Eventos </vt:lpstr>
      <vt:lpstr>Eventos</vt:lpstr>
      <vt:lpstr>Resultado</vt:lpstr>
      <vt:lpstr>Eventos</vt:lpstr>
      <vt:lpstr>Variables y Constantes</vt:lpstr>
      <vt:lpstr>Presentación de PowerPoint</vt:lpstr>
      <vt:lpstr>Clicker!</vt:lpstr>
      <vt:lpstr>Use Strict</vt:lpstr>
      <vt:lpstr>Clicker!</vt:lpstr>
      <vt:lpstr>Función Alert</vt:lpstr>
      <vt:lpstr>Pregunta</vt:lpstr>
      <vt:lpstr>Analizar el orden en la consola</vt:lpstr>
      <vt:lpstr>Largo de una cadena</vt:lpstr>
      <vt:lpstr>Arbol HTML - DOM</vt:lpstr>
      <vt:lpstr>Introducción a DOM</vt:lpstr>
      <vt:lpstr>Objetos en el DOM y JS</vt:lpstr>
      <vt:lpstr>Como editar el DOM</vt:lpstr>
      <vt:lpstr>Arbol HTML - DOM</vt:lpstr>
      <vt:lpstr>Arbol HTML - DOM</vt:lpstr>
      <vt:lpstr>Arbol HTML - DOM</vt:lpstr>
      <vt:lpstr>Arbol HTML - DOM</vt:lpstr>
      <vt:lpstr>Obtener nodos del DOM</vt:lpstr>
      <vt:lpstr>Leer/Editar el DOM</vt:lpstr>
      <vt:lpstr>Resultado</vt:lpstr>
      <vt:lpstr>Resumen DOM</vt:lpstr>
      <vt:lpstr>Objetos en el DOM y JS</vt:lpstr>
      <vt:lpstr>Ejemplos</vt:lpstr>
      <vt:lpstr>Más Información</vt:lpstr>
      <vt:lpstr>Javascript</vt:lpstr>
      <vt:lpstr>Qué vamos a aprender</vt:lpstr>
      <vt:lpstr>Eventos en ES6</vt:lpstr>
      <vt:lpstr>Eventos en ES6</vt:lpstr>
      <vt:lpstr>Eventos en ES6 con parámetros</vt:lpstr>
      <vt:lpstr>Eventos en ES6</vt:lpstr>
      <vt:lpstr>Eventos en ES6 - Funciones anónimas</vt:lpstr>
      <vt:lpstr>Obtener nodos del DOM</vt:lpstr>
      <vt:lpstr>Obtener múltiples nodos del DOM</vt:lpstr>
      <vt:lpstr>Recorrer el árbol DOM</vt:lpstr>
      <vt:lpstr>Editar estilo desde Javascript</vt:lpstr>
      <vt:lpstr>this</vt:lpstr>
      <vt:lpstr>Resolver el problema</vt:lpstr>
      <vt:lpstr>Resolver el problema</vt:lpstr>
      <vt:lpstr>Resumen: conexión entre HTML, CSS y JS</vt:lpstr>
      <vt:lpstr>Qué vamos a aprender</vt:lpstr>
      <vt:lpstr>Eventos de tiempo</vt:lpstr>
      <vt:lpstr>Eventos de tiempo</vt:lpstr>
      <vt:lpstr>Resultado</vt:lpstr>
      <vt:lpstr>Implicancias de eventos de tiempo</vt:lpstr>
      <vt:lpstr>Qué es un callback?</vt:lpstr>
      <vt:lpstr>Más Información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 y CSS</dc:title>
  <cp:lastModifiedBy>Mariela Gonzalez</cp:lastModifiedBy>
  <cp:revision>12</cp:revision>
  <cp:lastPrinted>2019-06-20T23:19:21Z</cp:lastPrinted>
  <dcterms:modified xsi:type="dcterms:W3CDTF">2019-06-20T23:22:34Z</dcterms:modified>
</cp:coreProperties>
</file>